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38"/>
  </p:notesMasterIdLst>
  <p:sldIdLst>
    <p:sldId id="256" r:id="rId2"/>
    <p:sldId id="869" r:id="rId3"/>
    <p:sldId id="875" r:id="rId4"/>
    <p:sldId id="288" r:id="rId5"/>
    <p:sldId id="430" r:id="rId6"/>
    <p:sldId id="429" r:id="rId7"/>
    <p:sldId id="1168" r:id="rId8"/>
    <p:sldId id="1262" r:id="rId9"/>
    <p:sldId id="1263" r:id="rId10"/>
    <p:sldId id="1264" r:id="rId11"/>
    <p:sldId id="1265" r:id="rId12"/>
    <p:sldId id="1266" r:id="rId13"/>
    <p:sldId id="1267" r:id="rId14"/>
    <p:sldId id="1268" r:id="rId15"/>
    <p:sldId id="1269" r:id="rId16"/>
    <p:sldId id="1270" r:id="rId17"/>
    <p:sldId id="1271" r:id="rId18"/>
    <p:sldId id="1272" r:id="rId19"/>
    <p:sldId id="1273" r:id="rId20"/>
    <p:sldId id="1274" r:id="rId21"/>
    <p:sldId id="1275" r:id="rId22"/>
    <p:sldId id="1276" r:id="rId23"/>
    <p:sldId id="272" r:id="rId24"/>
    <p:sldId id="258" r:id="rId25"/>
    <p:sldId id="259" r:id="rId26"/>
    <p:sldId id="284" r:id="rId27"/>
    <p:sldId id="290" r:id="rId28"/>
    <p:sldId id="296" r:id="rId29"/>
    <p:sldId id="262" r:id="rId30"/>
    <p:sldId id="260" r:id="rId31"/>
    <p:sldId id="261" r:id="rId32"/>
    <p:sldId id="263" r:id="rId33"/>
    <p:sldId id="269" r:id="rId34"/>
    <p:sldId id="433" r:id="rId35"/>
    <p:sldId id="265" r:id="rId36"/>
    <p:sldId id="268" r:id="rId37"/>
  </p:sldIdLst>
  <p:sldSz cx="9144000" cy="6858000" type="screen4x3"/>
  <p:notesSz cx="7559675" cy="106918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iUnop2UvPrsrL1qhp2WkFg==" hashData="av8x3x4gK8A2CBI8idulR43AFgNLwJ1wympVGN31OG/J0DQrnhA/C6mtFIc6/c+VY3jR6WhVMhBUP8EimFLY3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58E200-9AAB-4658-8F07-A9DCE61C4BA0}">
  <a:tblStyle styleId="{1358E200-9AAB-4658-8F07-A9DCE61C4BA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04" autoAdjust="0"/>
    <p:restoredTop sz="95226" autoAdjust="0"/>
  </p:normalViewPr>
  <p:slideViewPr>
    <p:cSldViewPr snapToGrid="0">
      <p:cViewPr varScale="1">
        <p:scale>
          <a:sx n="127" d="100"/>
          <a:sy n="127" d="100"/>
        </p:scale>
        <p:origin x="1384"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276600" cy="5365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281488" y="0"/>
            <a:ext cx="3276600" cy="53657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55650" y="5145088"/>
            <a:ext cx="6048375" cy="42100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10155238"/>
            <a:ext cx="3276600" cy="53657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281488" y="10155238"/>
            <a:ext cx="3276600" cy="53657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SG"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62404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txBox="1">
            <a:spLocks noGrp="1"/>
          </p:cNvSpPr>
          <p:nvPr>
            <p:ph type="body" idx="1"/>
          </p:nvPr>
        </p:nvSpPr>
        <p:spPr>
          <a:xfrm>
            <a:off x="755650" y="5145088"/>
            <a:ext cx="6048375" cy="42100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1" name="Google Shape;71;p1: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213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e6583fd898_0_13:notes"/>
          <p:cNvSpPr txBox="1">
            <a:spLocks noGrp="1"/>
          </p:cNvSpPr>
          <p:nvPr>
            <p:ph type="body" idx="1"/>
          </p:nvPr>
        </p:nvSpPr>
        <p:spPr>
          <a:xfrm>
            <a:off x="755650" y="5145088"/>
            <a:ext cx="6048300" cy="42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1" name="Google Shape;121;ge6583fd898_0_13: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5123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e6583fd898_0_13:notes"/>
          <p:cNvSpPr txBox="1">
            <a:spLocks noGrp="1"/>
          </p:cNvSpPr>
          <p:nvPr>
            <p:ph type="body" idx="1"/>
          </p:nvPr>
        </p:nvSpPr>
        <p:spPr>
          <a:xfrm>
            <a:off x="755650" y="5145088"/>
            <a:ext cx="6048300" cy="42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1" name="Google Shape;121;ge6583fd898_0_13: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6131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6583fd898_0_83:notes"/>
          <p:cNvSpPr txBox="1">
            <a:spLocks noGrp="1"/>
          </p:cNvSpPr>
          <p:nvPr>
            <p:ph type="body" idx="1"/>
          </p:nvPr>
        </p:nvSpPr>
        <p:spPr>
          <a:xfrm>
            <a:off x="755650" y="5145088"/>
            <a:ext cx="6048300" cy="42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9" name="Google Shape;159;ge6583fd898_0_83: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5592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755650" y="5145088"/>
            <a:ext cx="6048375" cy="42100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2" name="Google Shape;132;p3: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0425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txBox="1">
            <a:spLocks noGrp="1"/>
          </p:cNvSpPr>
          <p:nvPr>
            <p:ph type="body" idx="1"/>
          </p:nvPr>
        </p:nvSpPr>
        <p:spPr>
          <a:xfrm>
            <a:off x="755650" y="5145088"/>
            <a:ext cx="6048375" cy="42100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8" name="Google Shape;148;p4: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6950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3e7ed2233_0_0:notes"/>
          <p:cNvSpPr txBox="1">
            <a:spLocks noGrp="1"/>
          </p:cNvSpPr>
          <p:nvPr>
            <p:ph type="body" idx="1"/>
          </p:nvPr>
        </p:nvSpPr>
        <p:spPr>
          <a:xfrm>
            <a:off x="755650" y="5145088"/>
            <a:ext cx="6048300" cy="42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0" name="Google Shape;170;ge3e7ed2233_0_0: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7083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3e7ed2233_0_0:notes"/>
          <p:cNvSpPr txBox="1">
            <a:spLocks noGrp="1"/>
          </p:cNvSpPr>
          <p:nvPr>
            <p:ph type="body" idx="1"/>
          </p:nvPr>
        </p:nvSpPr>
        <p:spPr>
          <a:xfrm>
            <a:off x="755650" y="5145088"/>
            <a:ext cx="6048300" cy="42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0" name="Google Shape;170;ge3e7ed2233_0_0: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42330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da8e0780d8_1_21:notes"/>
          <p:cNvSpPr txBox="1">
            <a:spLocks noGrp="1"/>
          </p:cNvSpPr>
          <p:nvPr>
            <p:ph type="body" idx="1"/>
          </p:nvPr>
        </p:nvSpPr>
        <p:spPr>
          <a:xfrm>
            <a:off x="755650" y="5145088"/>
            <a:ext cx="6048300" cy="42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9" name="Google Shape;179;gda8e0780d8_1_21: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4080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7b0ce30e07_0_4:notes"/>
          <p:cNvSpPr txBox="1">
            <a:spLocks noGrp="1"/>
          </p:cNvSpPr>
          <p:nvPr>
            <p:ph type="body" idx="1"/>
          </p:nvPr>
        </p:nvSpPr>
        <p:spPr>
          <a:xfrm>
            <a:off x="755650" y="5145088"/>
            <a:ext cx="6048300" cy="42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g7b0ce30e07_0_4: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9795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c312a17242_0_0:notes"/>
          <p:cNvSpPr txBox="1">
            <a:spLocks noGrp="1"/>
          </p:cNvSpPr>
          <p:nvPr>
            <p:ph type="body" idx="1"/>
          </p:nvPr>
        </p:nvSpPr>
        <p:spPr>
          <a:xfrm>
            <a:off x="755650" y="5145088"/>
            <a:ext cx="6048300" cy="42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gc312a17242_0_0: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8054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a:extLst>
            <a:ext uri="{FF2B5EF4-FFF2-40B4-BE49-F238E27FC236}">
              <a16:creationId xmlns:a16="http://schemas.microsoft.com/office/drawing/2014/main" id="{AF144125-F8B5-1678-4679-F9D97D1CFEE0}"/>
            </a:ext>
          </a:extLst>
        </p:cNvPr>
        <p:cNvGrpSpPr/>
        <p:nvPr/>
      </p:nvGrpSpPr>
      <p:grpSpPr>
        <a:xfrm>
          <a:off x="0" y="0"/>
          <a:ext cx="0" cy="0"/>
          <a:chOff x="0" y="0"/>
          <a:chExt cx="0" cy="0"/>
        </a:xfrm>
      </p:grpSpPr>
      <p:sp>
        <p:nvSpPr>
          <p:cNvPr id="70" name="Google Shape;70;p1:notes">
            <a:extLst>
              <a:ext uri="{FF2B5EF4-FFF2-40B4-BE49-F238E27FC236}">
                <a16:creationId xmlns:a16="http://schemas.microsoft.com/office/drawing/2014/main" id="{01F2F92A-990B-4DED-B539-352DCFCCF973}"/>
              </a:ext>
            </a:extLst>
          </p:cNvPr>
          <p:cNvSpPr txBox="1">
            <a:spLocks noGrp="1"/>
          </p:cNvSpPr>
          <p:nvPr>
            <p:ph type="body" idx="1"/>
          </p:nvPr>
        </p:nvSpPr>
        <p:spPr>
          <a:xfrm>
            <a:off x="755650" y="5145088"/>
            <a:ext cx="6048375" cy="42100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1" name="Google Shape;71;p1:notes">
            <a:extLst>
              <a:ext uri="{FF2B5EF4-FFF2-40B4-BE49-F238E27FC236}">
                <a16:creationId xmlns:a16="http://schemas.microsoft.com/office/drawing/2014/main" id="{E2AC277F-D2B9-4B07-8C44-3083223BC1E6}"/>
              </a:ext>
            </a:extLst>
          </p:cNvPr>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8962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SG" sz="1200" b="0" i="0" u="none" strike="noStrike" cap="none" smtClean="0">
                <a:solidFill>
                  <a:schemeClr val="dk1"/>
                </a:solidFill>
                <a:latin typeface="Calibri"/>
                <a:ea typeface="Calibri"/>
                <a:cs typeface="Calibri"/>
                <a:sym typeface="Calibri"/>
              </a:rPr>
              <a:t>5</a:t>
            </a:fld>
            <a:endParaRPr lang="en-SG"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7479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SG" sz="1200" b="0" i="0" u="none" strike="noStrike" cap="none" smtClean="0">
                <a:solidFill>
                  <a:schemeClr val="dk1"/>
                </a:solidFill>
                <a:latin typeface="Calibri"/>
                <a:ea typeface="Calibri"/>
                <a:cs typeface="Calibri"/>
                <a:sym typeface="Calibri"/>
              </a:rPr>
              <a:t>6</a:t>
            </a:fld>
            <a:endParaRPr lang="en-SG"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935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SG" sz="1200" b="0" i="0" u="none" strike="noStrike" cap="none" smtClean="0">
                <a:solidFill>
                  <a:schemeClr val="dk1"/>
                </a:solidFill>
                <a:latin typeface="Calibri"/>
                <a:ea typeface="Calibri"/>
                <a:cs typeface="Calibri"/>
                <a:sym typeface="Calibri"/>
              </a:rPr>
              <a:t>22</a:t>
            </a:fld>
            <a:endParaRPr lang="en-SG"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5671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2:notes"/>
          <p:cNvSpPr txBox="1">
            <a:spLocks noGrp="1"/>
          </p:cNvSpPr>
          <p:nvPr>
            <p:ph type="body" idx="1"/>
          </p:nvPr>
        </p:nvSpPr>
        <p:spPr>
          <a:xfrm>
            <a:off x="755650" y="5145088"/>
            <a:ext cx="6048375" cy="42100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1" name="Google Shape;81;p2:notes"/>
          <p:cNvSpPr txBox="1">
            <a:spLocks noGrp="1"/>
          </p:cNvSpPr>
          <p:nvPr>
            <p:ph type="sldNum" idx="12"/>
          </p:nvPr>
        </p:nvSpPr>
        <p:spPr>
          <a:xfrm>
            <a:off x="4281488" y="10155238"/>
            <a:ext cx="3276600" cy="53657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SG"/>
              <a:t>23</a:t>
            </a:fld>
            <a:endParaRPr/>
          </a:p>
        </p:txBody>
      </p:sp>
    </p:spTree>
    <p:extLst>
      <p:ext uri="{BB962C8B-B14F-4D97-AF65-F5344CB8AC3E}">
        <p14:creationId xmlns:p14="http://schemas.microsoft.com/office/powerpoint/2010/main" val="4061671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6583fd898_0_0:notes"/>
          <p:cNvSpPr txBox="1">
            <a:spLocks noGrp="1"/>
          </p:cNvSpPr>
          <p:nvPr>
            <p:ph type="body" idx="1"/>
          </p:nvPr>
        </p:nvSpPr>
        <p:spPr>
          <a:xfrm>
            <a:off x="755650" y="5145088"/>
            <a:ext cx="6048300" cy="42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ge6583fd898_0_0: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8131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e6583fd898_0_13:notes"/>
          <p:cNvSpPr txBox="1">
            <a:spLocks noGrp="1"/>
          </p:cNvSpPr>
          <p:nvPr>
            <p:ph type="body" idx="1"/>
          </p:nvPr>
        </p:nvSpPr>
        <p:spPr>
          <a:xfrm>
            <a:off x="755650" y="5145088"/>
            <a:ext cx="6048300" cy="42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1" name="Google Shape;121;ge6583fd898_0_13: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5471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6583fd898_0_0:notes"/>
          <p:cNvSpPr txBox="1">
            <a:spLocks noGrp="1"/>
          </p:cNvSpPr>
          <p:nvPr>
            <p:ph type="body" idx="1"/>
          </p:nvPr>
        </p:nvSpPr>
        <p:spPr>
          <a:xfrm>
            <a:off x="755650" y="5145088"/>
            <a:ext cx="6048300" cy="42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ge6583fd898_0_0: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9064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46"/>
        <p:cNvGrpSpPr/>
        <p:nvPr/>
      </p:nvGrpSpPr>
      <p:grpSpPr>
        <a:xfrm>
          <a:off x="0" y="0"/>
          <a:ext cx="0" cy="0"/>
          <a:chOff x="0" y="0"/>
          <a:chExt cx="0" cy="0"/>
        </a:xfrm>
      </p:grpSpPr>
      <p:sp>
        <p:nvSpPr>
          <p:cNvPr id="47" name="Google Shape;47;p1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1"/>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2"/>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3"/>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3"/>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3"/>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3"/>
          <p:cNvSpPr txBox="1">
            <a:spLocks noGrp="1"/>
          </p:cNvSpPr>
          <p:nvPr>
            <p:ph type="body" idx="4"/>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txBox="1">
            <a:spLocks noGrp="1"/>
          </p:cNvSpPr>
          <p:nvPr>
            <p:ph type="body" idx="1"/>
          </p:nvPr>
        </p:nvSpPr>
        <p:spPr>
          <a:xfrm>
            <a:off x="457200" y="1604520"/>
            <a:ext cx="26496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4"/>
          <p:cNvSpPr txBox="1">
            <a:spLocks noGrp="1"/>
          </p:cNvSpPr>
          <p:nvPr>
            <p:ph type="body" idx="2"/>
          </p:nvPr>
        </p:nvSpPr>
        <p:spPr>
          <a:xfrm>
            <a:off x="3239640" y="1604520"/>
            <a:ext cx="26496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4"/>
          <p:cNvSpPr txBox="1">
            <a:spLocks noGrp="1"/>
          </p:cNvSpPr>
          <p:nvPr>
            <p:ph type="body" idx="3"/>
          </p:nvPr>
        </p:nvSpPr>
        <p:spPr>
          <a:xfrm>
            <a:off x="6022080" y="1604520"/>
            <a:ext cx="26496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4"/>
          <p:cNvSpPr txBox="1">
            <a:spLocks noGrp="1"/>
          </p:cNvSpPr>
          <p:nvPr>
            <p:ph type="body" idx="4"/>
          </p:nvPr>
        </p:nvSpPr>
        <p:spPr>
          <a:xfrm>
            <a:off x="457200" y="3682080"/>
            <a:ext cx="26496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4"/>
          <p:cNvSpPr txBox="1">
            <a:spLocks noGrp="1"/>
          </p:cNvSpPr>
          <p:nvPr>
            <p:ph type="body" idx="5"/>
          </p:nvPr>
        </p:nvSpPr>
        <p:spPr>
          <a:xfrm>
            <a:off x="3239640" y="3682080"/>
            <a:ext cx="26496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4"/>
          <p:cNvSpPr txBox="1">
            <a:spLocks noGrp="1"/>
          </p:cNvSpPr>
          <p:nvPr>
            <p:ph type="body" idx="6"/>
          </p:nvPr>
        </p:nvSpPr>
        <p:spPr>
          <a:xfrm>
            <a:off x="6022080" y="3682080"/>
            <a:ext cx="26496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9"/>
        <p:cNvGrpSpPr/>
        <p:nvPr/>
      </p:nvGrpSpPr>
      <p:grpSpPr>
        <a:xfrm>
          <a:off x="0" y="0"/>
          <a:ext cx="0" cy="0"/>
          <a:chOff x="0" y="0"/>
          <a:chExt cx="0" cy="0"/>
        </a:xfrm>
      </p:grpSpPr>
      <p:sp>
        <p:nvSpPr>
          <p:cNvPr id="20" name="Google Shape;20;p4"/>
          <p:cNvSpPr txBox="1">
            <a:spLocks noGrp="1"/>
          </p:cNvSpPr>
          <p:nvPr>
            <p:ph type="ctrTitle"/>
          </p:nvPr>
        </p:nvSpPr>
        <p:spPr>
          <a:xfrm>
            <a:off x="685800" y="1122363"/>
            <a:ext cx="7772400" cy="23876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4400"/>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txBox="1">
            <a:spLocks noGrp="1"/>
          </p:cNvSpPr>
          <p:nvPr>
            <p:ph type="subTitle" idx="1"/>
          </p:nvPr>
        </p:nvSpPr>
        <p:spPr>
          <a:xfrm>
            <a:off x="1143000" y="3602038"/>
            <a:ext cx="6858000" cy="1655762"/>
          </a:xfrm>
          <a:prstGeom prst="rect">
            <a:avLst/>
          </a:prstGeom>
          <a:noFill/>
          <a:ln>
            <a:noFill/>
          </a:ln>
        </p:spPr>
        <p:txBody>
          <a:bodyPr spcFirstLastPara="1" wrap="square" lIns="0" tIns="0" rIns="0" bIns="0" anchor="t" anchorCtr="0">
            <a:noAutofit/>
          </a:bodyPr>
          <a:lstStyle>
            <a:lvl1pPr lvl="0" algn="ctr">
              <a:lnSpc>
                <a:spcPct val="90000"/>
              </a:lnSpc>
              <a:spcBef>
                <a:spcPts val="1000"/>
              </a:spcBef>
              <a:spcAft>
                <a:spcPts val="0"/>
              </a:spcAft>
              <a:buSzPts val="2800"/>
              <a:buNone/>
              <a:defRPr sz="2400"/>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22" name="Google Shape;22;p4"/>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6"/>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34"/>
        <p:cNvGrpSpPr/>
        <p:nvPr/>
      </p:nvGrpSpPr>
      <p:grpSpPr>
        <a:xfrm>
          <a:off x="0" y="0"/>
          <a:ext cx="0" cy="0"/>
          <a:chOff x="0" y="0"/>
          <a:chExt cx="0" cy="0"/>
        </a:xfrm>
      </p:grpSpPr>
      <p:sp>
        <p:nvSpPr>
          <p:cNvPr id="35" name="Google Shape;35;p8"/>
          <p:cNvSpPr txBox="1">
            <a:spLocks noGrp="1"/>
          </p:cNvSpPr>
          <p:nvPr>
            <p:ph type="subTitle" idx="1"/>
          </p:nvPr>
        </p:nvSpPr>
        <p:spPr>
          <a:xfrm>
            <a:off x="457200" y="273600"/>
            <a:ext cx="8229240" cy="530784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9"/>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9"/>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0"/>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0"/>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0"/>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solidFill>
                <a:schemeClr val="dk1"/>
              </a:solidFill>
              <a:latin typeface="Times New Roman"/>
              <a:ea typeface="Times New Roman"/>
              <a:cs typeface="Times New Roman"/>
              <a:sym typeface="Times New Roman"/>
            </a:endParaRPr>
          </a:p>
        </p:txBody>
      </p:sp>
      <p:sp>
        <p:nvSpPr>
          <p:cNvPr id="13" name="Google Shape;13;p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hyperlink" Target="https://gisaid.org/hcov19-variants/" TargetMode="External"/><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who.int/en/activities/tracking-SARS-CoV-2-variant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who.int/en/activities/tracking-SARS-CoV-2-variant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who.int/en/activities/tracking-SARS-CoV-2-variant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who.int/en/activities/tracking-SARS-CoV-2-variant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hyperlink" Target="https://www.who.int/en/activities/tracking-SARS-CoV-2-variants/"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hyperlink" Target="https://www.who.int/en/activities/tracking-SARS-CoV-2-variant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gisaid.org/spik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gisaid.org/spike"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www.who.int/docs/default-source/coronaviruse/protocol-v2-1.pdf" TargetMode="External"/><Relationship Id="rId7"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who.int/docs/default-source/coronaviruse/uscdcrt-pcr-panel-primer-probes.pdf" TargetMode="External"/><Relationship Id="rId5" Type="http://schemas.openxmlformats.org/officeDocument/2006/relationships/hyperlink" Target="http://ivdc.chinacdc.cn/kyjz/202001/t20200121_211337.html" TargetMode="External"/><Relationship Id="rId4" Type="http://schemas.openxmlformats.org/officeDocument/2006/relationships/hyperlink" Target="https://www.who.int/docs/default-source/coronaviruse/peiris-protocol-16-1-20.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p:nvPr/>
        </p:nvSpPr>
        <p:spPr>
          <a:xfrm>
            <a:off x="623875" y="4031356"/>
            <a:ext cx="7886400" cy="1004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0000"/>
              </a:buClr>
              <a:buSzPts val="6000"/>
              <a:buFont typeface="Arial"/>
              <a:buNone/>
            </a:pPr>
            <a:r>
              <a:rPr lang="en-SG" sz="6000" b="0" i="0" u="none" strike="noStrike" cap="none" dirty="0">
                <a:solidFill>
                  <a:srgbClr val="000000"/>
                </a:solidFill>
                <a:latin typeface="Calibri"/>
                <a:ea typeface="Calibri"/>
                <a:cs typeface="Calibri"/>
                <a:sym typeface="Calibri"/>
              </a:rPr>
              <a:t>Latest update</a:t>
            </a:r>
            <a:endParaRPr sz="6000" b="0" i="0" u="none" strike="noStrike" cap="none" dirty="0">
              <a:solidFill>
                <a:srgbClr val="000000"/>
              </a:solidFill>
              <a:latin typeface="Calibri"/>
              <a:ea typeface="Calibri"/>
              <a:cs typeface="Calibri"/>
              <a:sym typeface="Calibri"/>
            </a:endParaRPr>
          </a:p>
        </p:txBody>
      </p:sp>
      <p:sp>
        <p:nvSpPr>
          <p:cNvPr id="74" name="Google Shape;74;p15"/>
          <p:cNvSpPr txBox="1"/>
          <p:nvPr/>
        </p:nvSpPr>
        <p:spPr>
          <a:xfrm>
            <a:off x="628792" y="4909545"/>
            <a:ext cx="7886400" cy="1499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SG" sz="2400" b="0" i="0" u="none" strike="noStrike" cap="none" dirty="0">
                <a:solidFill>
                  <a:srgbClr val="000000"/>
                </a:solidFill>
                <a:latin typeface="Calibri"/>
                <a:ea typeface="Calibri"/>
                <a:cs typeface="Calibri"/>
                <a:sym typeface="Calibri"/>
              </a:rPr>
              <a:t>2024-04-23</a:t>
            </a:r>
          </a:p>
          <a:p>
            <a:pPr marL="0" marR="0" lvl="0" indent="0" algn="l" rtl="0">
              <a:lnSpc>
                <a:spcPct val="90000"/>
              </a:lnSpc>
              <a:spcBef>
                <a:spcPts val="0"/>
              </a:spcBef>
              <a:spcAft>
                <a:spcPts val="0"/>
              </a:spcAft>
              <a:buClr>
                <a:srgbClr val="000000"/>
              </a:buClr>
              <a:buSzPts val="2400"/>
              <a:buFont typeface="Arial"/>
              <a:buNone/>
            </a:pPr>
            <a:r>
              <a:rPr lang="en-SG" sz="2400" b="0" i="0" u="none" strike="noStrike" cap="none" dirty="0">
                <a:solidFill>
                  <a:srgbClr val="000000"/>
                </a:solidFill>
                <a:latin typeface="Calibri"/>
                <a:ea typeface="Calibri"/>
                <a:cs typeface="Calibri"/>
                <a:sym typeface="Calibri"/>
              </a:rPr>
              <a:t>
</a:t>
            </a:r>
          </a:p>
          <a:p>
            <a:pPr marL="0" marR="0" lvl="0" indent="0" algn="l" rtl="0">
              <a:lnSpc>
                <a:spcPct val="90000"/>
              </a:lnSpc>
              <a:spcBef>
                <a:spcPts val="0"/>
              </a:spcBef>
              <a:spcAft>
                <a:spcPts val="0"/>
              </a:spcAft>
              <a:buClr>
                <a:srgbClr val="000000"/>
              </a:buClr>
              <a:buSzPts val="2400"/>
              <a:buFont typeface="Arial"/>
              <a:buNone/>
            </a:pPr>
            <a:r>
              <a:rPr lang="en-SG" sz="24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pic>
        <p:nvPicPr>
          <p:cNvPr id="4" name="Google Shape;77;p15">
            <a:extLst>
              <a:ext uri="{FF2B5EF4-FFF2-40B4-BE49-F238E27FC236}">
                <a16:creationId xmlns:a16="http://schemas.microsoft.com/office/drawing/2014/main" id="{ACC6558B-3750-F00E-BBB0-0AECAAD004F4}"/>
              </a:ext>
            </a:extLst>
          </p:cNvPr>
          <p:cNvPicPr preferRelativeResize="0"/>
          <p:nvPr/>
        </p:nvPicPr>
        <p:blipFill rotWithShape="1">
          <a:blip r:embed="rId3">
            <a:alphaModFix/>
          </a:blip>
          <a:srcRect/>
          <a:stretch/>
        </p:blipFill>
        <p:spPr>
          <a:xfrm>
            <a:off x="7569905" y="5929315"/>
            <a:ext cx="1422000" cy="9266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A471F98-B09B-20EC-02A5-AEC40EE5D9E2}"/>
              </a:ext>
            </a:extLst>
          </p:cNvPr>
          <p:cNvPicPr>
            <a:picLocks/>
          </p:cNvPicPr>
          <p:nvPr/>
        </p:nvPicPr>
        <p:blipFill>
          <a:blip r:embed="rId2"/>
          <a:stretch>
            <a:fillRect/>
          </a:stretch>
        </p:blipFill>
        <p:spPr>
          <a:xfrm>
            <a:off x="2199600" y="1394323"/>
            <a:ext cx="6944400" cy="2080800"/>
          </a:xfrm>
          <a:prstGeom prst="rect">
            <a:avLst/>
          </a:prstGeom>
        </p:spPr>
      </p:pic>
      <p:pic>
        <p:nvPicPr>
          <p:cNvPr id="13" name="Picture 12">
            <a:extLst>
              <a:ext uri="{FF2B5EF4-FFF2-40B4-BE49-F238E27FC236}">
                <a16:creationId xmlns:a16="http://schemas.microsoft.com/office/drawing/2014/main" id="{74B8AFF3-C9C6-9F85-8268-EB93F3CF2F69}"/>
              </a:ext>
            </a:extLst>
          </p:cNvPr>
          <p:cNvPicPr>
            <a:picLocks/>
          </p:cNvPicPr>
          <p:nvPr/>
        </p:nvPicPr>
        <p:blipFill>
          <a:blip r:embed="rId3"/>
          <a:stretch>
            <a:fillRect/>
          </a:stretch>
        </p:blipFill>
        <p:spPr>
          <a:xfrm>
            <a:off x="2199600" y="3813419"/>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a:ea typeface="Calibri"/>
                <a:cs typeface="Calibri"/>
                <a:sym typeface="Calibri"/>
              </a:rPr>
              <a:t>Emerging Variants by Spread
</a:t>
            </a:r>
            <a:endParaRPr b="1" dirty="0">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1025159"/>
            <a:ext cx="1106200"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Constellation*</a:t>
            </a:r>
            <a:endParaRPr lang="en-SG" sz="12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838462"/>
            <a:ext cx="1095108"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Clade/Lineage</a:t>
            </a:r>
            <a:endParaRPr lang="en-SG" sz="1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836102"/>
            <a:ext cx="619272"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Count</a:t>
            </a:r>
            <a:r>
              <a:rPr lang="en-US" sz="1200" b="1" baseline="30000" dirty="0">
                <a:latin typeface="Calibri" panose="020F0502020204030204" pitchFamily="34" charset="0"/>
                <a:cs typeface="Calibri" panose="020F0502020204030204" pitchFamily="34" charset="0"/>
              </a:rPr>
              <a:t>^</a:t>
            </a:r>
            <a:endParaRPr lang="en-SG" sz="1200" b="1" baseline="30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85864"/>
            <a:ext cx="853119" cy="430887"/>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Cumulative</a:t>
            </a:r>
          </a:p>
          <a:p>
            <a:r>
              <a:rPr lang="en-US" sz="1100" b="1" dirty="0">
                <a:latin typeface="Calibri" panose="020F0502020204030204" pitchFamily="34" charset="0"/>
                <a:cs typeface="Calibri" panose="020F0502020204030204" pitchFamily="34" charset="0"/>
              </a:rPr>
              <a:t>locations</a:t>
            </a:r>
            <a:endParaRPr lang="en-SG" sz="1100" b="1" baseline="30000"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821603"/>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North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South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Europe</a:t>
              </a:r>
              <a:endParaRPr lang="en-SG" sz="1000" b="1" baseline="30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Africa</a:t>
              </a:r>
              <a:endParaRPr lang="en-SG" sz="1000" b="1" baseline="300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Asia</a:t>
              </a:r>
              <a:endParaRPr lang="en-SG" sz="1000" b="1" baseline="30000"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Oceania</a:t>
              </a:r>
              <a:endParaRPr lang="en-SG" sz="1000" b="1" baseline="30000" dirty="0">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45183"/>
            <a:ext cx="6700526" cy="992579"/>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^Count in past 100 days from analysis date</a:t>
            </a:r>
            <a:endParaRPr lang="en-SG" sz="1050"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*Constellation of aa changes shown in literature to have phenotypic effects such as antibody escape, ACE2 binding, changes in Spike protein expression and stability, as curated by </a:t>
            </a:r>
            <a:r>
              <a:rPr lang="en-US" sz="1050" dirty="0" err="1">
                <a:latin typeface="Calibri" panose="020F0502020204030204" pitchFamily="34" charset="0"/>
                <a:cs typeface="Calibri" panose="020F0502020204030204" pitchFamily="34" charset="0"/>
              </a:rPr>
              <a:t>CoVsurver</a:t>
            </a:r>
            <a:r>
              <a:rPr lang="en-US" sz="1050" dirty="0">
                <a:latin typeface="Calibri" panose="020F0502020204030204" pitchFamily="34" charset="0"/>
                <a:cs typeface="Calibri" panose="020F0502020204030204" pitchFamily="34" charset="0"/>
              </a:rPr>
              <a:t>. Constellations in </a:t>
            </a:r>
            <a:r>
              <a:rPr lang="en-US" sz="1050" b="1" dirty="0">
                <a:latin typeface="Calibri" panose="020F0502020204030204" pitchFamily="34" charset="0"/>
                <a:cs typeface="Calibri" panose="020F0502020204030204" pitchFamily="34" charset="0"/>
              </a:rPr>
              <a:t>Emerging Variants by Spread</a:t>
            </a:r>
            <a:r>
              <a:rPr lang="en-US" sz="1050" dirty="0">
                <a:latin typeface="Calibri" panose="020F0502020204030204" pitchFamily="34" charset="0"/>
                <a:cs typeface="Calibri" panose="020F0502020204030204" pitchFamily="34" charset="0"/>
              </a:rPr>
              <a:t> are ranked by gainInNumNewLocationsInPast30days x </a:t>
            </a:r>
            <a:r>
              <a:rPr lang="en-US" sz="1050" dirty="0" err="1">
                <a:latin typeface="Calibri" panose="020F0502020204030204" pitchFamily="34" charset="0"/>
                <a:cs typeface="Calibri" panose="020F0502020204030204" pitchFamily="34" charset="0"/>
              </a:rPr>
              <a:t>sumOfWeightedaaChanges</a:t>
            </a:r>
            <a:r>
              <a:rPr lang="en-US" sz="1050" dirty="0">
                <a:latin typeface="Calibri" panose="020F0502020204030204" pitchFamily="34" charset="0"/>
                <a:cs typeface="Calibri" panose="020F0502020204030204" pitchFamily="34" charset="0"/>
              </a:rPr>
              <a:t>. AA change in the constellation that differs from other common changes seen in the lineage are highlighted in </a:t>
            </a:r>
            <a:r>
              <a:rPr lang="en-US" sz="1050" dirty="0">
                <a:solidFill>
                  <a:schemeClr val="accent2"/>
                </a:solidFill>
                <a:latin typeface="Calibri" panose="020F0502020204030204" pitchFamily="34" charset="0"/>
                <a:cs typeface="Calibri" panose="020F0502020204030204" pitchFamily="34" charset="0"/>
              </a:rPr>
              <a:t>orange</a:t>
            </a:r>
            <a:r>
              <a:rPr lang="en-US" sz="1050" dirty="0">
                <a:latin typeface="Calibri" panose="020F0502020204030204" pitchFamily="34" charset="0"/>
                <a:cs typeface="Calibri" panose="020F0502020204030204" pitchFamily="34" charset="0"/>
              </a:rPr>
              <a:t>.</a:t>
            </a:r>
          </a:p>
        </p:txBody>
      </p:sp>
      <p:grpSp>
        <p:nvGrpSpPr>
          <p:cNvPr id="51" name="Google Shape;87;p16">
            <a:extLst>
              <a:ext uri="{FF2B5EF4-FFF2-40B4-BE49-F238E27FC236}">
                <a16:creationId xmlns:a16="http://schemas.microsoft.com/office/drawing/2014/main" id="{0B0B0D24-9DDE-B44D-A68B-1ADEE3528780}"/>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521C04AE-4106-8549-4DB5-EFC90F996848}"/>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9A0D036B-0E7B-72C5-B4CA-BA3EE52C348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37" name="TextBox 36">
            <a:extLst>
              <a:ext uri="{FF2B5EF4-FFF2-40B4-BE49-F238E27FC236}">
                <a16:creationId xmlns:a16="http://schemas.microsoft.com/office/drawing/2014/main" id="{46FBF2C0-7FED-5DAC-0A49-1611D4C32FC1}"/>
              </a:ext>
            </a:extLst>
          </p:cNvPr>
          <p:cNvSpPr txBox="1"/>
          <p:nvPr/>
        </p:nvSpPr>
        <p:spPr>
          <a:xfrm>
            <a:off x="7313032" y="877565"/>
            <a:ext cx="712054" cy="276999"/>
          </a:xfrm>
          <a:prstGeom prst="rect">
            <a:avLst/>
          </a:prstGeom>
          <a:noFill/>
        </p:spPr>
        <p:txBody>
          <a:bodyPr wrap="none" rtlCol="0">
            <a:spAutoFit/>
          </a:bodyPr>
          <a:lstStyle/>
          <a:p>
            <a:r>
              <a:rPr lang="en-US" sz="1200" b="1" dirty="0" err="1">
                <a:latin typeface="Calibri" panose="020F0502020204030204" pitchFamily="34" charset="0"/>
                <a:cs typeface="Calibri" panose="020F0502020204030204" pitchFamily="34" charset="0"/>
              </a:rPr>
              <a:t>geoMap</a:t>
            </a:r>
            <a:endParaRPr lang="en-SG" sz="1200" b="1" baseline="30000" dirty="0">
              <a:latin typeface="Calibri" panose="020F0502020204030204" pitchFamily="34" charset="0"/>
              <a:cs typeface="Calibri" panose="020F0502020204030204" pitchFamily="34" charset="0"/>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a:t>
            </a:r>
            <a:endParaRPr sz="1600" b="1" dirty="0">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128246" y="3546426"/>
            <a:ext cx="865943"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a:t>
            </a:r>
            <a:endParaRPr lang="en-SG" sz="12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621409" y="3531843"/>
            <a:ext cx="420308"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143</a:t>
            </a:r>
            <a:endParaRPr lang="en-SG" sz="12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18142" y="1161979"/>
            <a:ext cx="1064715"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(JN.1.16)</a:t>
            </a:r>
            <a:endParaRPr lang="en-SG"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667132" y="1176357"/>
            <a:ext cx="341760" cy="276999"/>
          </a:xfrm>
          <a:prstGeom prst="rect">
            <a:avLst/>
          </a:prstGeom>
          <a:noFill/>
        </p:spPr>
        <p:txBody>
          <a:bodyPr wrap="none" rtlCol="0">
            <a:spAutoFit/>
          </a:bodyPr>
          <a:lstStyle/>
          <a:p>
            <a:pPr algn="ctr"/>
            <a:r>
              <a:rPr lang="en-SG" sz="1200" b="1" dirty="0">
                <a:latin typeface="Calibri" panose="020F0502020204030204" pitchFamily="34" charset="0"/>
                <a:cs typeface="Calibri" panose="020F0502020204030204" pitchFamily="34" charset="0"/>
              </a:rPr>
              <a:t>59</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296769" y="1855590"/>
            <a:ext cx="278660" cy="3266159"/>
            <a:chOff x="3334477" y="1846163"/>
            <a:chExt cx="278660"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2984220" y="4500456"/>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80781" y="1329535"/>
            <a:ext cx="2622073"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solidFill>
                  <a:schemeClr val="accent2"/>
                </a:solidFill>
              </a:rPr>
              <a:t>M_L46F</a:t>
            </a:r>
            <a:r>
              <a:rPr lang="en-SG" dirty="0"/>
              <a:t>, N_P13L, N_Q229K, Spike_A570V, Spike_D405N, Spike_D614G, Spike_D796Y, Spike_E484K, Spike_F456L, Spike_F486P, Spike_G142D, Spike_G339H, Spike_G446S, Spike_H245N, Spike_H655Y, Spike_H69del, Spike_I332V, Spike_K356T, Spike_K417N, Spike_L452W, Spike_L455S, Spike_N440K, Spike_N450D, Spike_N460K, Spike_N481K, Spike_N501Y, Spike_P681R, Spike_Q498R, Spike_R158G, Spike_R403K, Spike_R408S, Spike_S371F, Spike_S373P, Spike_S375F, Spike_S477N, Spike_S939F, Spike_T376A, Spike_T478K, Spike_V445H, Spike_V483del, Spike_V70del, 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80781" y="3730037"/>
            <a:ext cx="2450276"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solidFill>
                  <a:schemeClr val="accent2"/>
                </a:solidFill>
              </a:rPr>
              <a:t>NS3_N119Y</a:t>
            </a:r>
            <a:r>
              <a:rPr lang="en-SG" dirty="0"/>
              <a:t>, N_P13L, N_Q229K, Spike_A570V, Spike_D405N, Spike_D614G, Spike_D796Y, Spike_E484K, Spike_F486P, Spike_G142D, Spike_G339H, Spike_G446S, Spike_H245N, Spike_H655Y, Spike_H69del, Spike_I332V, Spike_K356T, Spike_K417N, Spike_L452W, Spike_L455S, Spike_N440K, Spike_N450D, Spike_N460K, Spike_N481K, Spike_N501Y, Spike_P681R, Spike_Q498R, Spike_R158G, Spike_R403K, Spike_R408S, Spike_S371F, Spike_S373P, Spike_S375F, Spike_S477N, Spike_S939F, Spike_T376A, Spike_T478K, Spike_V445H, Spike_V483del, Spike_V70del, Spike_Y144del, Spike_Y505H</a:t>
            </a:r>
          </a:p>
        </p:txBody>
      </p:sp>
    </p:spTree>
    <p:extLst>
      <p:ext uri="{BB962C8B-B14F-4D97-AF65-F5344CB8AC3E}">
        <p14:creationId xmlns:p14="http://schemas.microsoft.com/office/powerpoint/2010/main" val="991258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9989E0D-9FCA-D3C7-2F3F-56422D0515F4}"/>
              </a:ext>
            </a:extLst>
          </p:cNvPr>
          <p:cNvPicPr>
            <a:picLocks/>
          </p:cNvPicPr>
          <p:nvPr/>
        </p:nvPicPr>
        <p:blipFill>
          <a:blip r:embed="rId2"/>
          <a:stretch>
            <a:fillRect/>
          </a:stretch>
        </p:blipFill>
        <p:spPr>
          <a:xfrm>
            <a:off x="2204260" y="1355752"/>
            <a:ext cx="6944400" cy="2080800"/>
          </a:xfrm>
          <a:prstGeom prst="rect">
            <a:avLst/>
          </a:prstGeom>
        </p:spPr>
      </p:pic>
      <p:pic>
        <p:nvPicPr>
          <p:cNvPr id="13" name="Picture 12">
            <a:extLst>
              <a:ext uri="{FF2B5EF4-FFF2-40B4-BE49-F238E27FC236}">
                <a16:creationId xmlns:a16="http://schemas.microsoft.com/office/drawing/2014/main" id="{2D8C8AF6-7280-B9A0-6887-324DEF672A07}"/>
              </a:ext>
            </a:extLst>
          </p:cNvPr>
          <p:cNvPicPr>
            <a:picLocks/>
          </p:cNvPicPr>
          <p:nvPr/>
        </p:nvPicPr>
        <p:blipFill>
          <a:blip r:embed="rId3"/>
          <a:stretch>
            <a:fillRect/>
          </a:stretch>
        </p:blipFill>
        <p:spPr>
          <a:xfrm>
            <a:off x="2204260" y="3705310"/>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a:ea typeface="Calibri"/>
                <a:cs typeface="Calibri"/>
                <a:sym typeface="Calibri"/>
              </a:rPr>
              <a:t>Emerging Variants by Spread
</a:t>
            </a:r>
            <a:endParaRPr b="1" dirty="0">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1025159"/>
            <a:ext cx="1106200"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Constellation*</a:t>
            </a:r>
            <a:endParaRPr lang="en-SG" sz="12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838462"/>
            <a:ext cx="1095108"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Clade/Lineage</a:t>
            </a:r>
            <a:endParaRPr lang="en-SG" sz="1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836102"/>
            <a:ext cx="619272"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Count</a:t>
            </a:r>
            <a:r>
              <a:rPr lang="en-US" sz="1200" b="1" baseline="30000" dirty="0">
                <a:latin typeface="Calibri" panose="020F0502020204030204" pitchFamily="34" charset="0"/>
                <a:cs typeface="Calibri" panose="020F0502020204030204" pitchFamily="34" charset="0"/>
              </a:rPr>
              <a:t>^</a:t>
            </a:r>
            <a:endParaRPr lang="en-SG" sz="1200" b="1" baseline="30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85864"/>
            <a:ext cx="853119" cy="430887"/>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Cumulative</a:t>
            </a:r>
          </a:p>
          <a:p>
            <a:r>
              <a:rPr lang="en-US" sz="1100" b="1" dirty="0">
                <a:latin typeface="Calibri" panose="020F0502020204030204" pitchFamily="34" charset="0"/>
                <a:cs typeface="Calibri" panose="020F0502020204030204" pitchFamily="34" charset="0"/>
              </a:rPr>
              <a:t>locations</a:t>
            </a:r>
            <a:endParaRPr lang="en-SG" sz="1100" b="1" baseline="30000"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821603"/>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North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South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Europe</a:t>
              </a:r>
              <a:endParaRPr lang="en-SG" sz="1000" b="1" baseline="30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Africa</a:t>
              </a:r>
              <a:endParaRPr lang="en-SG" sz="1000" b="1" baseline="300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Asia</a:t>
              </a:r>
              <a:endParaRPr lang="en-SG" sz="1000" b="1" baseline="30000"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Oceania</a:t>
              </a:r>
              <a:endParaRPr lang="en-SG" sz="1000" b="1" baseline="30000" dirty="0">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45183"/>
            <a:ext cx="6700526" cy="992579"/>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^Count in past 100 days from analysis date</a:t>
            </a:r>
            <a:endParaRPr lang="en-SG" sz="1050"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*Constellation of aa changes shown in literature to have phenotypic effects such as antibody escape, ACE2 binding, changes in Spike protein expression and stability, as curated by </a:t>
            </a:r>
            <a:r>
              <a:rPr lang="en-US" sz="1050" dirty="0" err="1">
                <a:latin typeface="Calibri" panose="020F0502020204030204" pitchFamily="34" charset="0"/>
                <a:cs typeface="Calibri" panose="020F0502020204030204" pitchFamily="34" charset="0"/>
              </a:rPr>
              <a:t>CoVsurver</a:t>
            </a:r>
            <a:r>
              <a:rPr lang="en-US" sz="1050" dirty="0">
                <a:latin typeface="Calibri" panose="020F0502020204030204" pitchFamily="34" charset="0"/>
                <a:cs typeface="Calibri" panose="020F0502020204030204" pitchFamily="34" charset="0"/>
              </a:rPr>
              <a:t>. Constellations in </a:t>
            </a:r>
            <a:r>
              <a:rPr lang="en-US" sz="1050" b="1" dirty="0">
                <a:latin typeface="Calibri" panose="020F0502020204030204" pitchFamily="34" charset="0"/>
                <a:cs typeface="Calibri" panose="020F0502020204030204" pitchFamily="34" charset="0"/>
              </a:rPr>
              <a:t>Emerging Variants by Spread</a:t>
            </a:r>
            <a:r>
              <a:rPr lang="en-US" sz="1050" dirty="0">
                <a:latin typeface="Calibri" panose="020F0502020204030204" pitchFamily="34" charset="0"/>
                <a:cs typeface="Calibri" panose="020F0502020204030204" pitchFamily="34" charset="0"/>
              </a:rPr>
              <a:t> are ranked by gainInNumNewLocationsInPast30days x </a:t>
            </a:r>
            <a:r>
              <a:rPr lang="en-US" sz="1050" dirty="0" err="1">
                <a:latin typeface="Calibri" panose="020F0502020204030204" pitchFamily="34" charset="0"/>
                <a:cs typeface="Calibri" panose="020F0502020204030204" pitchFamily="34" charset="0"/>
              </a:rPr>
              <a:t>sumOfWeightedaaChanges</a:t>
            </a:r>
            <a:r>
              <a:rPr lang="en-US" sz="1050" dirty="0">
                <a:latin typeface="Calibri" panose="020F0502020204030204" pitchFamily="34" charset="0"/>
                <a:cs typeface="Calibri" panose="020F0502020204030204" pitchFamily="34" charset="0"/>
              </a:rPr>
              <a:t>. AA change in the constellation that differs from other common changes seen in the lineage are highlighted in </a:t>
            </a:r>
            <a:r>
              <a:rPr lang="en-US" sz="1050" dirty="0">
                <a:solidFill>
                  <a:schemeClr val="accent2"/>
                </a:solidFill>
                <a:latin typeface="Calibri" panose="020F0502020204030204" pitchFamily="34" charset="0"/>
                <a:cs typeface="Calibri" panose="020F0502020204030204" pitchFamily="34" charset="0"/>
              </a:rPr>
              <a:t>orange</a:t>
            </a:r>
            <a:r>
              <a:rPr lang="en-US" sz="1050" dirty="0">
                <a:latin typeface="Calibri" panose="020F0502020204030204" pitchFamily="34" charset="0"/>
                <a:cs typeface="Calibri" panose="020F0502020204030204" pitchFamily="34" charset="0"/>
              </a:rPr>
              <a:t>.</a:t>
            </a:r>
          </a:p>
        </p:txBody>
      </p:sp>
      <p:grpSp>
        <p:nvGrpSpPr>
          <p:cNvPr id="51" name="Google Shape;87;p16">
            <a:extLst>
              <a:ext uri="{FF2B5EF4-FFF2-40B4-BE49-F238E27FC236}">
                <a16:creationId xmlns:a16="http://schemas.microsoft.com/office/drawing/2014/main" id="{0B0B0D24-9DDE-B44D-A68B-1ADEE3528780}"/>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521C04AE-4106-8549-4DB5-EFC90F996848}"/>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9A0D036B-0E7B-72C5-B4CA-BA3EE52C348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37" name="TextBox 36">
            <a:extLst>
              <a:ext uri="{FF2B5EF4-FFF2-40B4-BE49-F238E27FC236}">
                <a16:creationId xmlns:a16="http://schemas.microsoft.com/office/drawing/2014/main" id="{46FBF2C0-7FED-5DAC-0A49-1611D4C32FC1}"/>
              </a:ext>
            </a:extLst>
          </p:cNvPr>
          <p:cNvSpPr txBox="1"/>
          <p:nvPr/>
        </p:nvSpPr>
        <p:spPr>
          <a:xfrm>
            <a:off x="7313032" y="877565"/>
            <a:ext cx="712054" cy="276999"/>
          </a:xfrm>
          <a:prstGeom prst="rect">
            <a:avLst/>
          </a:prstGeom>
          <a:noFill/>
        </p:spPr>
        <p:txBody>
          <a:bodyPr wrap="none" rtlCol="0">
            <a:spAutoFit/>
          </a:bodyPr>
          <a:lstStyle/>
          <a:p>
            <a:r>
              <a:rPr lang="en-US" sz="1200" b="1" dirty="0" err="1">
                <a:latin typeface="Calibri" panose="020F0502020204030204" pitchFamily="34" charset="0"/>
                <a:cs typeface="Calibri" panose="020F0502020204030204" pitchFamily="34" charset="0"/>
              </a:rPr>
              <a:t>geoMap</a:t>
            </a:r>
            <a:endParaRPr lang="en-SG" sz="1200" b="1" baseline="30000" dirty="0">
              <a:latin typeface="Calibri" panose="020F0502020204030204" pitchFamily="34" charset="0"/>
              <a:cs typeface="Calibri" panose="020F0502020204030204" pitchFamily="34" charset="0"/>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a:t>
            </a:r>
            <a:endParaRPr sz="1600" b="1" dirty="0">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121033" y="3546426"/>
            <a:ext cx="880369"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(KP.2)</a:t>
            </a:r>
            <a:endParaRPr lang="en-SG" sz="12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699956" y="3531843"/>
            <a:ext cx="263213"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5</a:t>
            </a:r>
            <a:endParaRPr lang="en-SG" sz="12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41971" y="1152926"/>
            <a:ext cx="1184941"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(JN.1.16.1)</a:t>
            </a:r>
            <a:endParaRPr lang="en-SG"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706405" y="1167304"/>
            <a:ext cx="263214" cy="276999"/>
          </a:xfrm>
          <a:prstGeom prst="rect">
            <a:avLst/>
          </a:prstGeom>
          <a:noFill/>
        </p:spPr>
        <p:txBody>
          <a:bodyPr wrap="none" rtlCol="0">
            <a:spAutoFit/>
          </a:bodyPr>
          <a:lstStyle/>
          <a:p>
            <a:pPr algn="ctr"/>
            <a:r>
              <a:rPr lang="en-SG" sz="1200" b="1" dirty="0">
                <a:latin typeface="Calibri" panose="020F0502020204030204" pitchFamily="34" charset="0"/>
                <a:cs typeface="Calibri" panose="020F0502020204030204" pitchFamily="34" charset="0"/>
              </a:rPr>
              <a:t>8</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278839" y="1837660"/>
            <a:ext cx="278660" cy="3266159"/>
            <a:chOff x="3334477" y="1846163"/>
            <a:chExt cx="278660"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2984220" y="4500456"/>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80781" y="1302376"/>
            <a:ext cx="2622073"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Spike_D796Y, Spike_E484K, </a:t>
            </a:r>
            <a:r>
              <a:rPr lang="en-SG" dirty="0">
                <a:solidFill>
                  <a:schemeClr val="accent2"/>
                </a:solidFill>
              </a:rPr>
              <a:t>Spike_F456L</a:t>
            </a:r>
            <a:r>
              <a:rPr lang="en-SG" dirty="0"/>
              <a:t>, Spike_F486P, Spike_G142D, Spike_G339H, Spike_G446S, Spike_H245N, Spike_H655Y, </a:t>
            </a:r>
            <a:r>
              <a:rPr lang="en-SG" dirty="0">
                <a:solidFill>
                  <a:schemeClr val="accent2"/>
                </a:solidFill>
              </a:rPr>
              <a:t>Spike_H69F</a:t>
            </a:r>
            <a:r>
              <a:rPr lang="en-SG" dirty="0"/>
              <a:t>, Spike_I332V, Spike_K356T, Spike_K417N, Spike_L452W, Spike_L455S, Spike_N440K, Spike_N450D, Spike_N460K, Spike_N481K, Spike_N501Y, Spike_P681R, Spike_Q498R, Spike_R158G, Spike_R346T, Spike_R403K, Spike_R408S, Spike_S371F, Spike_S373P, Spike_S375F, Spike_S477N, Spike_S939F, Spike_T376A, Spike_T478K, Spike_V445H, Spike_V483del, Spike_V70del, 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80781" y="3693825"/>
            <a:ext cx="2450276"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Spike_D796Y, Spike_E484K, </a:t>
            </a:r>
            <a:r>
              <a:rPr lang="en-SG" dirty="0">
                <a:solidFill>
                  <a:schemeClr val="accent2"/>
                </a:solidFill>
              </a:rPr>
              <a:t>Spike_F456L</a:t>
            </a:r>
            <a:r>
              <a:rPr lang="en-SG" dirty="0"/>
              <a:t>, Spike_F486P, Spike_G142D, Spike_G339H, Spike_G446S, </a:t>
            </a:r>
            <a:r>
              <a:rPr lang="en-SG" dirty="0">
                <a:solidFill>
                  <a:schemeClr val="accent2"/>
                </a:solidFill>
              </a:rPr>
              <a:t>Spike_H146del</a:t>
            </a:r>
            <a:r>
              <a:rPr lang="en-SG" dirty="0"/>
              <a:t>, Spike_H245N, Spike_H655Y, Spike_H69del, Spike_I332V, Spike_K356T, Spike_K417N, Spike_L452W, Spike_L455S, Spike_N440K, Spike_N450D, Spike_N460K, Spike_N481K, Spike_N501Y, Spike_P681R, Spike_Q498R, Spike_R158G, Spike_R346T, Spike_R403K, Spike_R408S, Spike_S371F, Spike_S373P, Spike_S375F, Spike_S477N, Spike_S939F, Spike_T376A, Spike_T478K, Spike_V445H, Spike_V483del, Spike_V70del, Spike_Y505H</a:t>
            </a:r>
          </a:p>
        </p:txBody>
      </p:sp>
    </p:spTree>
    <p:extLst>
      <p:ext uri="{BB962C8B-B14F-4D97-AF65-F5344CB8AC3E}">
        <p14:creationId xmlns:p14="http://schemas.microsoft.com/office/powerpoint/2010/main" val="883577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709B776-7152-EB1A-7C5E-36DB1C33ED11}"/>
              </a:ext>
            </a:extLst>
          </p:cNvPr>
          <p:cNvPicPr>
            <a:picLocks/>
          </p:cNvPicPr>
          <p:nvPr/>
        </p:nvPicPr>
        <p:blipFill>
          <a:blip r:embed="rId2"/>
          <a:stretch>
            <a:fillRect/>
          </a:stretch>
        </p:blipFill>
        <p:spPr>
          <a:xfrm>
            <a:off x="2198668" y="1369818"/>
            <a:ext cx="6944400" cy="2080800"/>
          </a:xfrm>
          <a:prstGeom prst="rect">
            <a:avLst/>
          </a:prstGeom>
        </p:spPr>
      </p:pic>
      <p:pic>
        <p:nvPicPr>
          <p:cNvPr id="13" name="Picture 12">
            <a:extLst>
              <a:ext uri="{FF2B5EF4-FFF2-40B4-BE49-F238E27FC236}">
                <a16:creationId xmlns:a16="http://schemas.microsoft.com/office/drawing/2014/main" id="{AF2C43E1-5299-40F8-5ABF-F9FE0ADA3285}"/>
              </a:ext>
            </a:extLst>
          </p:cNvPr>
          <p:cNvPicPr>
            <a:picLocks/>
          </p:cNvPicPr>
          <p:nvPr/>
        </p:nvPicPr>
        <p:blipFill>
          <a:blip r:embed="rId3"/>
          <a:stretch>
            <a:fillRect/>
          </a:stretch>
        </p:blipFill>
        <p:spPr>
          <a:xfrm>
            <a:off x="2198668" y="3733926"/>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a:ea typeface="Calibri"/>
                <a:cs typeface="Calibri"/>
                <a:sym typeface="Calibri"/>
              </a:rPr>
              <a:t>Emerging Variants by Spread
</a:t>
            </a:r>
            <a:endParaRPr b="1" dirty="0">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1025159"/>
            <a:ext cx="1106200"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Constellation*</a:t>
            </a:r>
            <a:endParaRPr lang="en-SG" sz="12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838462"/>
            <a:ext cx="1095108"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Clade/Lineage</a:t>
            </a:r>
            <a:endParaRPr lang="en-SG" sz="1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836102"/>
            <a:ext cx="619272"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Count</a:t>
            </a:r>
            <a:r>
              <a:rPr lang="en-US" sz="1200" b="1" baseline="30000" dirty="0">
                <a:latin typeface="Calibri" panose="020F0502020204030204" pitchFamily="34" charset="0"/>
                <a:cs typeface="Calibri" panose="020F0502020204030204" pitchFamily="34" charset="0"/>
              </a:rPr>
              <a:t>^</a:t>
            </a:r>
            <a:endParaRPr lang="en-SG" sz="1200" b="1" baseline="30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85864"/>
            <a:ext cx="853119" cy="430887"/>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Cumulative</a:t>
            </a:r>
          </a:p>
          <a:p>
            <a:r>
              <a:rPr lang="en-US" sz="1100" b="1" dirty="0">
                <a:latin typeface="Calibri" panose="020F0502020204030204" pitchFamily="34" charset="0"/>
                <a:cs typeface="Calibri" panose="020F0502020204030204" pitchFamily="34" charset="0"/>
              </a:rPr>
              <a:t>locations</a:t>
            </a:r>
            <a:endParaRPr lang="en-SG" sz="1100" b="1" baseline="30000"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821603"/>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North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South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Europe</a:t>
              </a:r>
              <a:endParaRPr lang="en-SG" sz="1000" b="1" baseline="30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Africa</a:t>
              </a:r>
              <a:endParaRPr lang="en-SG" sz="1000" b="1" baseline="300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Asia</a:t>
              </a:r>
              <a:endParaRPr lang="en-SG" sz="1000" b="1" baseline="30000"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Oceania</a:t>
              </a:r>
              <a:endParaRPr lang="en-SG" sz="1000" b="1" baseline="30000" dirty="0">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45183"/>
            <a:ext cx="6700526" cy="992579"/>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^Count in past 100 days from analysis date</a:t>
            </a:r>
            <a:endParaRPr lang="en-SG" sz="1050"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*Constellation of aa changes shown in literature to have phenotypic effects such as antibody escape, ACE2 binding, changes in Spike protein expression and stability, as curated by </a:t>
            </a:r>
            <a:r>
              <a:rPr lang="en-US" sz="1050" dirty="0" err="1">
                <a:latin typeface="Calibri" panose="020F0502020204030204" pitchFamily="34" charset="0"/>
                <a:cs typeface="Calibri" panose="020F0502020204030204" pitchFamily="34" charset="0"/>
              </a:rPr>
              <a:t>CoVsurver</a:t>
            </a:r>
            <a:r>
              <a:rPr lang="en-US" sz="1050" dirty="0">
                <a:latin typeface="Calibri" panose="020F0502020204030204" pitchFamily="34" charset="0"/>
                <a:cs typeface="Calibri" panose="020F0502020204030204" pitchFamily="34" charset="0"/>
              </a:rPr>
              <a:t>. Constellations in </a:t>
            </a:r>
            <a:r>
              <a:rPr lang="en-US" sz="1050" b="1" dirty="0">
                <a:latin typeface="Calibri" panose="020F0502020204030204" pitchFamily="34" charset="0"/>
                <a:cs typeface="Calibri" panose="020F0502020204030204" pitchFamily="34" charset="0"/>
              </a:rPr>
              <a:t>Emerging Variants by Spread</a:t>
            </a:r>
            <a:r>
              <a:rPr lang="en-US" sz="1050" dirty="0">
                <a:latin typeface="Calibri" panose="020F0502020204030204" pitchFamily="34" charset="0"/>
                <a:cs typeface="Calibri" panose="020F0502020204030204" pitchFamily="34" charset="0"/>
              </a:rPr>
              <a:t> are ranked by gainInNumNewLocationsInPast30days x </a:t>
            </a:r>
            <a:r>
              <a:rPr lang="en-US" sz="1050" dirty="0" err="1">
                <a:latin typeface="Calibri" panose="020F0502020204030204" pitchFamily="34" charset="0"/>
                <a:cs typeface="Calibri" panose="020F0502020204030204" pitchFamily="34" charset="0"/>
              </a:rPr>
              <a:t>sumOfWeightedaaChanges</a:t>
            </a:r>
            <a:r>
              <a:rPr lang="en-US" sz="1050" dirty="0">
                <a:latin typeface="Calibri" panose="020F0502020204030204" pitchFamily="34" charset="0"/>
                <a:cs typeface="Calibri" panose="020F0502020204030204" pitchFamily="34" charset="0"/>
              </a:rPr>
              <a:t>. AA change in the constellation that differs from other common changes seen in the lineage are highlighted in </a:t>
            </a:r>
            <a:r>
              <a:rPr lang="en-US" sz="1050" dirty="0">
                <a:solidFill>
                  <a:schemeClr val="accent2"/>
                </a:solidFill>
                <a:latin typeface="Calibri" panose="020F0502020204030204" pitchFamily="34" charset="0"/>
                <a:cs typeface="Calibri" panose="020F0502020204030204" pitchFamily="34" charset="0"/>
              </a:rPr>
              <a:t>orange</a:t>
            </a:r>
            <a:r>
              <a:rPr lang="en-US" sz="1050" dirty="0">
                <a:latin typeface="Calibri" panose="020F0502020204030204" pitchFamily="34" charset="0"/>
                <a:cs typeface="Calibri" panose="020F0502020204030204" pitchFamily="34" charset="0"/>
              </a:rPr>
              <a:t>.</a:t>
            </a:r>
          </a:p>
        </p:txBody>
      </p:sp>
      <p:grpSp>
        <p:nvGrpSpPr>
          <p:cNvPr id="51" name="Google Shape;87;p16">
            <a:extLst>
              <a:ext uri="{FF2B5EF4-FFF2-40B4-BE49-F238E27FC236}">
                <a16:creationId xmlns:a16="http://schemas.microsoft.com/office/drawing/2014/main" id="{0B0B0D24-9DDE-B44D-A68B-1ADEE3528780}"/>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521C04AE-4106-8549-4DB5-EFC90F996848}"/>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9A0D036B-0E7B-72C5-B4CA-BA3EE52C348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37" name="TextBox 36">
            <a:extLst>
              <a:ext uri="{FF2B5EF4-FFF2-40B4-BE49-F238E27FC236}">
                <a16:creationId xmlns:a16="http://schemas.microsoft.com/office/drawing/2014/main" id="{46FBF2C0-7FED-5DAC-0A49-1611D4C32FC1}"/>
              </a:ext>
            </a:extLst>
          </p:cNvPr>
          <p:cNvSpPr txBox="1"/>
          <p:nvPr/>
        </p:nvSpPr>
        <p:spPr>
          <a:xfrm>
            <a:off x="7313032" y="877565"/>
            <a:ext cx="712054" cy="276999"/>
          </a:xfrm>
          <a:prstGeom prst="rect">
            <a:avLst/>
          </a:prstGeom>
          <a:noFill/>
        </p:spPr>
        <p:txBody>
          <a:bodyPr wrap="none" rtlCol="0">
            <a:spAutoFit/>
          </a:bodyPr>
          <a:lstStyle/>
          <a:p>
            <a:r>
              <a:rPr lang="en-US" sz="1200" b="1" dirty="0" err="1">
                <a:latin typeface="Calibri" panose="020F0502020204030204" pitchFamily="34" charset="0"/>
                <a:cs typeface="Calibri" panose="020F0502020204030204" pitchFamily="34" charset="0"/>
              </a:rPr>
              <a:t>geoMap</a:t>
            </a:r>
            <a:endParaRPr lang="en-SG" sz="1200" b="1" baseline="30000" dirty="0">
              <a:latin typeface="Calibri" panose="020F0502020204030204" pitchFamily="34" charset="0"/>
              <a:cs typeface="Calibri" panose="020F0502020204030204" pitchFamily="34" charset="0"/>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a:t>
            </a:r>
            <a:endParaRPr sz="1600" b="1" dirty="0">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128246" y="3546426"/>
            <a:ext cx="865943"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a:t>
            </a:r>
            <a:endParaRPr lang="en-SG" sz="12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621408" y="3531843"/>
            <a:ext cx="420308"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282</a:t>
            </a:r>
            <a:endParaRPr lang="en-SG" sz="12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117528" y="1134820"/>
            <a:ext cx="865943"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a:t>
            </a:r>
            <a:endParaRPr lang="en-SG"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667131" y="1149198"/>
            <a:ext cx="341760" cy="276999"/>
          </a:xfrm>
          <a:prstGeom prst="rect">
            <a:avLst/>
          </a:prstGeom>
          <a:noFill/>
        </p:spPr>
        <p:txBody>
          <a:bodyPr wrap="none" rtlCol="0">
            <a:spAutoFit/>
          </a:bodyPr>
          <a:lstStyle/>
          <a:p>
            <a:pPr algn="ctr"/>
            <a:r>
              <a:rPr lang="en-SG" sz="1200" b="1" dirty="0">
                <a:latin typeface="Calibri" panose="020F0502020204030204" pitchFamily="34" charset="0"/>
                <a:cs typeface="Calibri" panose="020F0502020204030204" pitchFamily="34" charset="0"/>
              </a:rPr>
              <a:t>72</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296769" y="1855590"/>
            <a:ext cx="278660" cy="3266159"/>
            <a:chOff x="3334477" y="1846163"/>
            <a:chExt cx="278660"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2984220" y="4500456"/>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80781" y="1311978"/>
            <a:ext cx="2622073"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Spike_D796Y, Spike_E484K, Spike_F486P, Spike_G142D, Spike_G339H, Spike_G446S, Spike_H245N, Spike_H655Y, Spike_H69del, Spike_I332V, Spike_K356T, Spike_K417N, Spike_L452W, Spike_L455S, Spike_N440K, Spike_N450D, Spike_N460K, Spike_N481K, Spike_N501Y, Spike_P681R, Spike_Q498R, Spike_R158G, Spike_R403K, Spike_R408S, </a:t>
            </a:r>
            <a:r>
              <a:rPr lang="en-SG" dirty="0">
                <a:solidFill>
                  <a:schemeClr val="accent2"/>
                </a:solidFill>
              </a:rPr>
              <a:t>Spike_R683W</a:t>
            </a:r>
            <a:r>
              <a:rPr lang="en-SG" dirty="0"/>
              <a:t>, Spike_S371F, Spike_S373P, Spike_S375F, Spike_S477N, Spike_S939F, Spike_T376A, Spike_T478K, Spike_V445H, Spike_V483del, Spike_V70del, 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80781" y="3719703"/>
            <a:ext cx="2450276"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Spike_D796Y, Spike_E484K, Spike_F486P, Spike_G142D, Spike_G339H, Spike_G446S, Spike_H245N, Spike_H655Y, Spike_H69del, Spike_I332V, Spike_K356T, Spike_K417N, Spike_L452W, Spike_L455S, </a:t>
            </a:r>
            <a:r>
              <a:rPr lang="en-SG" dirty="0">
                <a:solidFill>
                  <a:schemeClr val="accent2"/>
                </a:solidFill>
              </a:rPr>
              <a:t>Spike_L5F</a:t>
            </a:r>
            <a:r>
              <a:rPr lang="en-SG" dirty="0"/>
              <a:t>, Spike_N440K, Spike_N450D, Spike_N460K, Spike_N481K, Spike_N501Y, Spike_P681R, Spike_Q498R, Spike_R158G, Spike_R403K, Spike_R408S, Spike_S371F, Spike_S373P, Spike_S375F, Spike_S477N, Spike_S939F, Spike_T376A, Spike_T478K, Spike_V445H, Spike_V483del, Spike_V70del, Spike_Y144del, Spike_Y505H</a:t>
            </a:r>
          </a:p>
        </p:txBody>
      </p:sp>
    </p:spTree>
    <p:extLst>
      <p:ext uri="{BB962C8B-B14F-4D97-AF65-F5344CB8AC3E}">
        <p14:creationId xmlns:p14="http://schemas.microsoft.com/office/powerpoint/2010/main" val="137371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E151BC4-C96C-7715-CA8A-574A07E2D1D3}"/>
              </a:ext>
            </a:extLst>
          </p:cNvPr>
          <p:cNvPicPr>
            <a:picLocks/>
          </p:cNvPicPr>
          <p:nvPr/>
        </p:nvPicPr>
        <p:blipFill>
          <a:blip r:embed="rId2"/>
          <a:stretch>
            <a:fillRect/>
          </a:stretch>
        </p:blipFill>
        <p:spPr>
          <a:xfrm>
            <a:off x="2199756" y="1349829"/>
            <a:ext cx="6944400" cy="2080800"/>
          </a:xfrm>
          <a:prstGeom prst="rect">
            <a:avLst/>
          </a:prstGeom>
        </p:spPr>
      </p:pic>
      <p:pic>
        <p:nvPicPr>
          <p:cNvPr id="13" name="Picture 12">
            <a:extLst>
              <a:ext uri="{FF2B5EF4-FFF2-40B4-BE49-F238E27FC236}">
                <a16:creationId xmlns:a16="http://schemas.microsoft.com/office/drawing/2014/main" id="{84516923-CA86-FBDF-E8C9-42BC1ED1160F}"/>
              </a:ext>
            </a:extLst>
          </p:cNvPr>
          <p:cNvPicPr>
            <a:picLocks/>
          </p:cNvPicPr>
          <p:nvPr/>
        </p:nvPicPr>
        <p:blipFill rotWithShape="1">
          <a:blip r:embed="rId3"/>
          <a:srcRect t="1991" b="-1"/>
          <a:stretch/>
        </p:blipFill>
        <p:spPr>
          <a:xfrm>
            <a:off x="2199756" y="3699682"/>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a:ea typeface="Calibri"/>
                <a:cs typeface="Calibri"/>
                <a:sym typeface="Calibri"/>
              </a:rPr>
              <a:t>Emerging Variants by Spread
</a:t>
            </a:r>
            <a:endParaRPr b="1" dirty="0">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1025159"/>
            <a:ext cx="1106200"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Constellation*</a:t>
            </a:r>
            <a:endParaRPr lang="en-SG" sz="12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838462"/>
            <a:ext cx="1095108"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Clade/Lineage</a:t>
            </a:r>
            <a:endParaRPr lang="en-SG" sz="1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836102"/>
            <a:ext cx="619272"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Count</a:t>
            </a:r>
            <a:r>
              <a:rPr lang="en-US" sz="1200" b="1" baseline="30000" dirty="0">
                <a:latin typeface="Calibri" panose="020F0502020204030204" pitchFamily="34" charset="0"/>
                <a:cs typeface="Calibri" panose="020F0502020204030204" pitchFamily="34" charset="0"/>
              </a:rPr>
              <a:t>^</a:t>
            </a:r>
            <a:endParaRPr lang="en-SG" sz="1200" b="1" baseline="30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85864"/>
            <a:ext cx="853119" cy="430887"/>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Cumulative</a:t>
            </a:r>
          </a:p>
          <a:p>
            <a:r>
              <a:rPr lang="en-US" sz="1100" b="1" dirty="0">
                <a:latin typeface="Calibri" panose="020F0502020204030204" pitchFamily="34" charset="0"/>
                <a:cs typeface="Calibri" panose="020F0502020204030204" pitchFamily="34" charset="0"/>
              </a:rPr>
              <a:t>locations</a:t>
            </a:r>
            <a:endParaRPr lang="en-SG" sz="1100" b="1" baseline="30000"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821603"/>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North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South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Europe</a:t>
              </a:r>
              <a:endParaRPr lang="en-SG" sz="1000" b="1" baseline="30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Africa</a:t>
              </a:r>
              <a:endParaRPr lang="en-SG" sz="1000" b="1" baseline="300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Asia</a:t>
              </a:r>
              <a:endParaRPr lang="en-SG" sz="1000" b="1" baseline="30000"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Oceania</a:t>
              </a:r>
              <a:endParaRPr lang="en-SG" sz="1000" b="1" baseline="30000" dirty="0">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45183"/>
            <a:ext cx="6700526" cy="992579"/>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^Count in past 100 days from analysis date</a:t>
            </a:r>
            <a:endParaRPr lang="en-SG" sz="1050"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*Constellation of aa changes shown in literature to have phenotypic effects such as antibody escape, ACE2 binding, changes in Spike protein expression and stability, as curated by </a:t>
            </a:r>
            <a:r>
              <a:rPr lang="en-US" sz="1050" dirty="0" err="1">
                <a:latin typeface="Calibri" panose="020F0502020204030204" pitchFamily="34" charset="0"/>
                <a:cs typeface="Calibri" panose="020F0502020204030204" pitchFamily="34" charset="0"/>
              </a:rPr>
              <a:t>CoVsurver</a:t>
            </a:r>
            <a:r>
              <a:rPr lang="en-US" sz="1050" dirty="0">
                <a:latin typeface="Calibri" panose="020F0502020204030204" pitchFamily="34" charset="0"/>
                <a:cs typeface="Calibri" panose="020F0502020204030204" pitchFamily="34" charset="0"/>
              </a:rPr>
              <a:t>. Constellations in </a:t>
            </a:r>
            <a:r>
              <a:rPr lang="en-US" sz="1050" b="1" dirty="0">
                <a:latin typeface="Calibri" panose="020F0502020204030204" pitchFamily="34" charset="0"/>
                <a:cs typeface="Calibri" panose="020F0502020204030204" pitchFamily="34" charset="0"/>
              </a:rPr>
              <a:t>Emerging Variants by Spread</a:t>
            </a:r>
            <a:r>
              <a:rPr lang="en-US" sz="1050" dirty="0">
                <a:latin typeface="Calibri" panose="020F0502020204030204" pitchFamily="34" charset="0"/>
                <a:cs typeface="Calibri" panose="020F0502020204030204" pitchFamily="34" charset="0"/>
              </a:rPr>
              <a:t> are ranked by gainInNumNewLocationsInPast30days x </a:t>
            </a:r>
            <a:r>
              <a:rPr lang="en-US" sz="1050" dirty="0" err="1">
                <a:latin typeface="Calibri" panose="020F0502020204030204" pitchFamily="34" charset="0"/>
                <a:cs typeface="Calibri" panose="020F0502020204030204" pitchFamily="34" charset="0"/>
              </a:rPr>
              <a:t>sumOfWeightedaaChanges</a:t>
            </a:r>
            <a:r>
              <a:rPr lang="en-US" sz="1050" dirty="0">
                <a:latin typeface="Calibri" panose="020F0502020204030204" pitchFamily="34" charset="0"/>
                <a:cs typeface="Calibri" panose="020F0502020204030204" pitchFamily="34" charset="0"/>
              </a:rPr>
              <a:t>. AA change in the constellation that differs from other common changes seen in the lineage are highlighted in </a:t>
            </a:r>
            <a:r>
              <a:rPr lang="en-US" sz="1050" dirty="0">
                <a:solidFill>
                  <a:schemeClr val="accent2"/>
                </a:solidFill>
                <a:latin typeface="Calibri" panose="020F0502020204030204" pitchFamily="34" charset="0"/>
                <a:cs typeface="Calibri" panose="020F0502020204030204" pitchFamily="34" charset="0"/>
              </a:rPr>
              <a:t>orange</a:t>
            </a:r>
            <a:r>
              <a:rPr lang="en-US" sz="1050" dirty="0">
                <a:latin typeface="Calibri" panose="020F0502020204030204" pitchFamily="34" charset="0"/>
                <a:cs typeface="Calibri" panose="020F0502020204030204" pitchFamily="34" charset="0"/>
              </a:rPr>
              <a:t>.</a:t>
            </a:r>
          </a:p>
        </p:txBody>
      </p:sp>
      <p:grpSp>
        <p:nvGrpSpPr>
          <p:cNvPr id="51" name="Google Shape;87;p16">
            <a:extLst>
              <a:ext uri="{FF2B5EF4-FFF2-40B4-BE49-F238E27FC236}">
                <a16:creationId xmlns:a16="http://schemas.microsoft.com/office/drawing/2014/main" id="{0B0B0D24-9DDE-B44D-A68B-1ADEE3528780}"/>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521C04AE-4106-8549-4DB5-EFC90F996848}"/>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9A0D036B-0E7B-72C5-B4CA-BA3EE52C348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37" name="TextBox 36">
            <a:extLst>
              <a:ext uri="{FF2B5EF4-FFF2-40B4-BE49-F238E27FC236}">
                <a16:creationId xmlns:a16="http://schemas.microsoft.com/office/drawing/2014/main" id="{46FBF2C0-7FED-5DAC-0A49-1611D4C32FC1}"/>
              </a:ext>
            </a:extLst>
          </p:cNvPr>
          <p:cNvSpPr txBox="1"/>
          <p:nvPr/>
        </p:nvSpPr>
        <p:spPr>
          <a:xfrm>
            <a:off x="7313032" y="877565"/>
            <a:ext cx="712054" cy="276999"/>
          </a:xfrm>
          <a:prstGeom prst="rect">
            <a:avLst/>
          </a:prstGeom>
          <a:noFill/>
        </p:spPr>
        <p:txBody>
          <a:bodyPr wrap="none" rtlCol="0">
            <a:spAutoFit/>
          </a:bodyPr>
          <a:lstStyle/>
          <a:p>
            <a:r>
              <a:rPr lang="en-US" sz="1200" b="1" dirty="0" err="1">
                <a:latin typeface="Calibri" panose="020F0502020204030204" pitchFamily="34" charset="0"/>
                <a:cs typeface="Calibri" panose="020F0502020204030204" pitchFamily="34" charset="0"/>
              </a:rPr>
              <a:t>geoMap</a:t>
            </a:r>
            <a:endParaRPr lang="en-SG" sz="1200" b="1" baseline="30000" dirty="0">
              <a:latin typeface="Calibri" panose="020F0502020204030204" pitchFamily="34" charset="0"/>
              <a:cs typeface="Calibri" panose="020F0502020204030204" pitchFamily="34" charset="0"/>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a:t>
            </a:r>
            <a:endParaRPr sz="1600" b="1" dirty="0">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31253" y="3546426"/>
            <a:ext cx="1184941"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(JN.1.16.1)</a:t>
            </a:r>
            <a:endParaRPr lang="en-SG" sz="12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699955" y="3531843"/>
            <a:ext cx="263214"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5</a:t>
            </a:r>
            <a:endParaRPr lang="en-SG" sz="12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49400" y="1134820"/>
            <a:ext cx="1002197"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(XDQ.1)</a:t>
            </a:r>
            <a:endParaRPr lang="en-SG"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627858" y="1149198"/>
            <a:ext cx="420308" cy="276999"/>
          </a:xfrm>
          <a:prstGeom prst="rect">
            <a:avLst/>
          </a:prstGeom>
          <a:noFill/>
        </p:spPr>
        <p:txBody>
          <a:bodyPr wrap="none" rtlCol="0">
            <a:spAutoFit/>
          </a:bodyPr>
          <a:lstStyle/>
          <a:p>
            <a:pPr algn="ctr"/>
            <a:r>
              <a:rPr lang="en-SG" sz="1200" b="1" dirty="0">
                <a:latin typeface="Calibri" panose="020F0502020204030204" pitchFamily="34" charset="0"/>
                <a:cs typeface="Calibri" panose="020F0502020204030204" pitchFamily="34" charset="0"/>
              </a:rPr>
              <a:t>142</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296769" y="1855590"/>
            <a:ext cx="278660" cy="3266159"/>
            <a:chOff x="3334477" y="1846163"/>
            <a:chExt cx="278660"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2984220" y="4500456"/>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80780" y="1302376"/>
            <a:ext cx="2450276"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solidFill>
                  <a:schemeClr val="accent2"/>
                </a:solidFill>
              </a:rPr>
              <a:t>E_T11A</a:t>
            </a:r>
            <a:r>
              <a:rPr lang="en-SG" dirty="0"/>
              <a:t>, N_P13L, </a:t>
            </a:r>
            <a:r>
              <a:rPr lang="en-SG" dirty="0">
                <a:solidFill>
                  <a:schemeClr val="accent2"/>
                </a:solidFill>
              </a:rPr>
              <a:t>Spike_A475V</a:t>
            </a:r>
            <a:r>
              <a:rPr lang="en-SG" dirty="0"/>
              <a:t>, Spike_A570V, Spike_D405N, Spike_D614G, Spike_D796Y, Spike_E484K, Spike_F486P, Spike_G142D, Spike_G339H, Spike_G446S, Spike_H245N, Spike_H655Y, Spike_H69del, Spike_I332V, Spike_K356T, Spike_K417N, Spike_L452W, Spike_N440K, Spike_N450D, Spike_N460K, Spike_N481K, Spike_N501Y, Spike_P681R, Spike_Q498R, Spike_R158G, Spike_R403K, Spike_R408S, Spike_S371F, Spike_S373P, Spike_S375F, Spike_S477N, Spike_T376A, Spike_T478K, Spike_V445H, Spike_V483del, Spike_V70del, 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80781" y="3684769"/>
            <a:ext cx="2450276"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Spike_D796Y, Spike_E484K, </a:t>
            </a:r>
            <a:r>
              <a:rPr lang="en-SG" dirty="0">
                <a:solidFill>
                  <a:schemeClr val="accent2"/>
                </a:solidFill>
              </a:rPr>
              <a:t>Spike_F456L</a:t>
            </a:r>
            <a:r>
              <a:rPr lang="en-SG" dirty="0"/>
              <a:t>, Spike_F486P, Spike_G142D, Spike_G339H, Spike_G446S, Spike_H245N, Spike_H655Y, Spike_H69del, Spike_I332V, Spike_K356T, Spike_K417N, Spike_L452W, Spike_L455S, Spike_N440K, Spike_N450D, Spike_N460K, Spike_N481K, Spike_N501Y, </a:t>
            </a:r>
            <a:r>
              <a:rPr lang="en-SG" dirty="0">
                <a:solidFill>
                  <a:schemeClr val="accent2"/>
                </a:solidFill>
              </a:rPr>
              <a:t>Spike_P1263L</a:t>
            </a:r>
            <a:r>
              <a:rPr lang="en-SG" dirty="0"/>
              <a:t>, Spike_P681R, Spike_Q498R, Spike_R158G, Spike_R346T, Spike_R403K, Spike_R408S, Spike_S371F, Spike_S373P, Spike_S375F, Spike_S477N, Spike_S939F, Spike_T376A, Spike_T478K, Spike_V445H, Spike_V483del, Spike_V70del, Spike_Y144del, Spike_Y505H</a:t>
            </a:r>
          </a:p>
        </p:txBody>
      </p:sp>
    </p:spTree>
    <p:extLst>
      <p:ext uri="{BB962C8B-B14F-4D97-AF65-F5344CB8AC3E}">
        <p14:creationId xmlns:p14="http://schemas.microsoft.com/office/powerpoint/2010/main" val="919924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69E34FB-0298-0461-CE11-B9F5CD8766EA}"/>
              </a:ext>
            </a:extLst>
          </p:cNvPr>
          <p:cNvPicPr>
            <a:picLocks/>
          </p:cNvPicPr>
          <p:nvPr/>
        </p:nvPicPr>
        <p:blipFill>
          <a:blip r:embed="rId2"/>
          <a:stretch>
            <a:fillRect/>
          </a:stretch>
        </p:blipFill>
        <p:spPr>
          <a:xfrm>
            <a:off x="2195207" y="1414215"/>
            <a:ext cx="6944400" cy="2080800"/>
          </a:xfrm>
          <a:prstGeom prst="rect">
            <a:avLst/>
          </a:prstGeom>
        </p:spPr>
      </p:pic>
      <p:pic>
        <p:nvPicPr>
          <p:cNvPr id="13" name="Picture 12">
            <a:extLst>
              <a:ext uri="{FF2B5EF4-FFF2-40B4-BE49-F238E27FC236}">
                <a16:creationId xmlns:a16="http://schemas.microsoft.com/office/drawing/2014/main" id="{D101E555-C882-CF8E-DC68-F4A2E4C2CEB3}"/>
              </a:ext>
            </a:extLst>
          </p:cNvPr>
          <p:cNvPicPr>
            <a:picLocks/>
          </p:cNvPicPr>
          <p:nvPr/>
        </p:nvPicPr>
        <p:blipFill>
          <a:blip r:embed="rId3"/>
          <a:stretch>
            <a:fillRect/>
          </a:stretch>
        </p:blipFill>
        <p:spPr>
          <a:xfrm>
            <a:off x="2195207" y="3717627"/>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a:ea typeface="Calibri"/>
                <a:cs typeface="Calibri"/>
                <a:sym typeface="Calibri"/>
              </a:rPr>
              <a:t>Emerging Variants by Spread
</a:t>
            </a:r>
            <a:endParaRPr b="1" dirty="0">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1025159"/>
            <a:ext cx="1106200"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Constellation*</a:t>
            </a:r>
            <a:endParaRPr lang="en-SG" sz="12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838462"/>
            <a:ext cx="1095108"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Clade/Lineage</a:t>
            </a:r>
            <a:endParaRPr lang="en-SG" sz="1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836102"/>
            <a:ext cx="619272"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Count</a:t>
            </a:r>
            <a:r>
              <a:rPr lang="en-US" sz="1200" b="1" baseline="30000" dirty="0">
                <a:latin typeface="Calibri" panose="020F0502020204030204" pitchFamily="34" charset="0"/>
                <a:cs typeface="Calibri" panose="020F0502020204030204" pitchFamily="34" charset="0"/>
              </a:rPr>
              <a:t>^</a:t>
            </a:r>
            <a:endParaRPr lang="en-SG" sz="1200" b="1" baseline="30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85864"/>
            <a:ext cx="853119" cy="430887"/>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Cumulative</a:t>
            </a:r>
          </a:p>
          <a:p>
            <a:r>
              <a:rPr lang="en-US" sz="1100" b="1" dirty="0">
                <a:latin typeface="Calibri" panose="020F0502020204030204" pitchFamily="34" charset="0"/>
                <a:cs typeface="Calibri" panose="020F0502020204030204" pitchFamily="34" charset="0"/>
              </a:rPr>
              <a:t>locations</a:t>
            </a:r>
            <a:endParaRPr lang="en-SG" sz="1100" b="1" baseline="30000"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821603"/>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North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South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Europe</a:t>
              </a:r>
              <a:endParaRPr lang="en-SG" sz="1000" b="1" baseline="30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Africa</a:t>
              </a:r>
              <a:endParaRPr lang="en-SG" sz="1000" b="1" baseline="300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Asia</a:t>
              </a:r>
              <a:endParaRPr lang="en-SG" sz="1000" b="1" baseline="30000"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Oceania</a:t>
              </a:r>
              <a:endParaRPr lang="en-SG" sz="1000" b="1" baseline="30000" dirty="0">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45183"/>
            <a:ext cx="6700526" cy="992579"/>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^Count in past 100 days from analysis date</a:t>
            </a:r>
            <a:endParaRPr lang="en-SG" sz="1050"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*Constellation of aa changes shown in literature to have phenotypic effects such as antibody escape, ACE2 binding, changes in Spike protein expression and stability, as curated by </a:t>
            </a:r>
            <a:r>
              <a:rPr lang="en-US" sz="1050" dirty="0" err="1">
                <a:latin typeface="Calibri" panose="020F0502020204030204" pitchFamily="34" charset="0"/>
                <a:cs typeface="Calibri" panose="020F0502020204030204" pitchFamily="34" charset="0"/>
              </a:rPr>
              <a:t>CoVsurver</a:t>
            </a:r>
            <a:r>
              <a:rPr lang="en-US" sz="1050" dirty="0">
                <a:latin typeface="Calibri" panose="020F0502020204030204" pitchFamily="34" charset="0"/>
                <a:cs typeface="Calibri" panose="020F0502020204030204" pitchFamily="34" charset="0"/>
              </a:rPr>
              <a:t>. Constellations in </a:t>
            </a:r>
            <a:r>
              <a:rPr lang="en-US" sz="1050" b="1" dirty="0">
                <a:latin typeface="Calibri" panose="020F0502020204030204" pitchFamily="34" charset="0"/>
                <a:cs typeface="Calibri" panose="020F0502020204030204" pitchFamily="34" charset="0"/>
              </a:rPr>
              <a:t>Emerging Variants by Spread</a:t>
            </a:r>
            <a:r>
              <a:rPr lang="en-US" sz="1050" dirty="0">
                <a:latin typeface="Calibri" panose="020F0502020204030204" pitchFamily="34" charset="0"/>
                <a:cs typeface="Calibri" panose="020F0502020204030204" pitchFamily="34" charset="0"/>
              </a:rPr>
              <a:t> are ranked by gainInNumNewLocationsInPast30days x </a:t>
            </a:r>
            <a:r>
              <a:rPr lang="en-US" sz="1050" dirty="0" err="1">
                <a:latin typeface="Calibri" panose="020F0502020204030204" pitchFamily="34" charset="0"/>
                <a:cs typeface="Calibri" panose="020F0502020204030204" pitchFamily="34" charset="0"/>
              </a:rPr>
              <a:t>sumOfWeightedaaChanges</a:t>
            </a:r>
            <a:r>
              <a:rPr lang="en-US" sz="1050" dirty="0">
                <a:latin typeface="Calibri" panose="020F0502020204030204" pitchFamily="34" charset="0"/>
                <a:cs typeface="Calibri" panose="020F0502020204030204" pitchFamily="34" charset="0"/>
              </a:rPr>
              <a:t>. AA change in the constellation that differs from other common changes seen in the lineage are highlighted in </a:t>
            </a:r>
            <a:r>
              <a:rPr lang="en-US" sz="1050" dirty="0">
                <a:solidFill>
                  <a:schemeClr val="accent2"/>
                </a:solidFill>
                <a:latin typeface="Calibri" panose="020F0502020204030204" pitchFamily="34" charset="0"/>
                <a:cs typeface="Calibri" panose="020F0502020204030204" pitchFamily="34" charset="0"/>
              </a:rPr>
              <a:t>orange</a:t>
            </a:r>
            <a:r>
              <a:rPr lang="en-US" sz="1050" dirty="0">
                <a:latin typeface="Calibri" panose="020F0502020204030204" pitchFamily="34" charset="0"/>
                <a:cs typeface="Calibri" panose="020F0502020204030204" pitchFamily="34" charset="0"/>
              </a:rPr>
              <a:t>.</a:t>
            </a:r>
          </a:p>
        </p:txBody>
      </p:sp>
      <p:grpSp>
        <p:nvGrpSpPr>
          <p:cNvPr id="51" name="Google Shape;87;p16">
            <a:extLst>
              <a:ext uri="{FF2B5EF4-FFF2-40B4-BE49-F238E27FC236}">
                <a16:creationId xmlns:a16="http://schemas.microsoft.com/office/drawing/2014/main" id="{0B0B0D24-9DDE-B44D-A68B-1ADEE3528780}"/>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521C04AE-4106-8549-4DB5-EFC90F996848}"/>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9A0D036B-0E7B-72C5-B4CA-BA3EE52C348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37" name="TextBox 36">
            <a:extLst>
              <a:ext uri="{FF2B5EF4-FFF2-40B4-BE49-F238E27FC236}">
                <a16:creationId xmlns:a16="http://schemas.microsoft.com/office/drawing/2014/main" id="{46FBF2C0-7FED-5DAC-0A49-1611D4C32FC1}"/>
              </a:ext>
            </a:extLst>
          </p:cNvPr>
          <p:cNvSpPr txBox="1"/>
          <p:nvPr/>
        </p:nvSpPr>
        <p:spPr>
          <a:xfrm>
            <a:off x="7313032" y="877565"/>
            <a:ext cx="712054" cy="276999"/>
          </a:xfrm>
          <a:prstGeom prst="rect">
            <a:avLst/>
          </a:prstGeom>
          <a:noFill/>
        </p:spPr>
        <p:txBody>
          <a:bodyPr wrap="none" rtlCol="0">
            <a:spAutoFit/>
          </a:bodyPr>
          <a:lstStyle/>
          <a:p>
            <a:r>
              <a:rPr lang="en-US" sz="1200" b="1" dirty="0" err="1">
                <a:latin typeface="Calibri" panose="020F0502020204030204" pitchFamily="34" charset="0"/>
                <a:cs typeface="Calibri" panose="020F0502020204030204" pitchFamily="34" charset="0"/>
              </a:rPr>
              <a:t>geoMap</a:t>
            </a:r>
            <a:endParaRPr lang="en-SG" sz="1200" b="1" baseline="30000" dirty="0">
              <a:latin typeface="Calibri" panose="020F0502020204030204" pitchFamily="34" charset="0"/>
              <a:cs typeface="Calibri" panose="020F0502020204030204" pitchFamily="34" charset="0"/>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a:t>
            </a:r>
            <a:endParaRPr sz="1600" b="1" dirty="0">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28861" y="3546426"/>
            <a:ext cx="1064715"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(JN.1.39)</a:t>
            </a:r>
            <a:endParaRPr lang="en-SG" sz="12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660683" y="3531843"/>
            <a:ext cx="341760"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13</a:t>
            </a:r>
            <a:endParaRPr lang="en-SG" sz="12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41970" y="1134820"/>
            <a:ext cx="1184941"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(JN.1.16.1)</a:t>
            </a:r>
            <a:endParaRPr lang="en-SG"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706405" y="1149198"/>
            <a:ext cx="263214" cy="276999"/>
          </a:xfrm>
          <a:prstGeom prst="rect">
            <a:avLst/>
          </a:prstGeom>
          <a:noFill/>
        </p:spPr>
        <p:txBody>
          <a:bodyPr wrap="none" rtlCol="0">
            <a:spAutoFit/>
          </a:bodyPr>
          <a:lstStyle/>
          <a:p>
            <a:pPr algn="ctr"/>
            <a:r>
              <a:rPr lang="en-SG" sz="1200" b="1" dirty="0">
                <a:latin typeface="Calibri" panose="020F0502020204030204" pitchFamily="34" charset="0"/>
                <a:cs typeface="Calibri" panose="020F0502020204030204" pitchFamily="34" charset="0"/>
              </a:rPr>
              <a:t>2</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296769" y="1855590"/>
            <a:ext cx="278660" cy="3266159"/>
            <a:chOff x="3334477" y="1846163"/>
            <a:chExt cx="278660"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2984220" y="4500456"/>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80781" y="1284270"/>
            <a:ext cx="2622073"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Spike_D796Y, Spike_E484K, </a:t>
            </a:r>
            <a:r>
              <a:rPr lang="en-SG" dirty="0">
                <a:solidFill>
                  <a:schemeClr val="accent2"/>
                </a:solidFill>
              </a:rPr>
              <a:t>Spike_F456L</a:t>
            </a:r>
            <a:r>
              <a:rPr lang="en-SG" dirty="0"/>
              <a:t>, Spike_F486P, Spike_G142D, Spike_G339H, Spike_G446S, Spike_H245N, Spike_H655Y, Spike_H69del, Spike_I332V, Spike_K356T, Spike_K417N, Spike_L452W, Spike_L455S, Spike_N440K, Spike_N450D, Spike_N460K, Spike_N481K, Spike_N501Y, Spike_P681R, Spike_Q498R, Spike_R158G, Spike_R346T, Spike_R403K, Spike_R408S, </a:t>
            </a:r>
            <a:r>
              <a:rPr lang="en-SG" dirty="0">
                <a:solidFill>
                  <a:schemeClr val="accent2"/>
                </a:solidFill>
              </a:rPr>
              <a:t>Spike_S255F</a:t>
            </a:r>
            <a:r>
              <a:rPr lang="en-SG" dirty="0"/>
              <a:t>, Spike_S371F, Spike_S373P, Spike_S375F, Spike_S477N, Spike_S939F, Spike_T376A, Spike_T478K, Spike_V445H, Spike_V483del, Spike_V70del, 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70349" y="3695600"/>
            <a:ext cx="2450276"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solidFill>
                  <a:schemeClr val="accent2"/>
                </a:solidFill>
              </a:rPr>
              <a:t>NS3_V80A</a:t>
            </a:r>
            <a:r>
              <a:rPr lang="en-SG" dirty="0"/>
              <a:t>, N_P13L, N_Q229K, Spike_A570V, Spike_D405N, Spike_D614G, Spike_D796Y, Spike_E484K, </a:t>
            </a:r>
            <a:r>
              <a:rPr lang="en-SG" dirty="0">
                <a:solidFill>
                  <a:schemeClr val="accent2"/>
                </a:solidFill>
              </a:rPr>
              <a:t>Spike_F456L</a:t>
            </a:r>
            <a:r>
              <a:rPr lang="en-SG" dirty="0"/>
              <a:t>, Spike_F486P, Spike_G142D, Spike_G339H, Spike_G446S, Spike_H245N, Spike_H655Y, Spike_H69del, Spike_I332V, Spike_K356T, Spike_K417N, Spike_L452W, Spike_L455S, Spike_N440K, Spike_N450D, Spike_N460K, Spike_N481K, Spike_N501Y, Spike_P681R, Spike_Q498R, Spike_R158G, Spike_R346T, Spike_R403K, Spike_R408S, Spike_S371F, Spike_S373P, Spike_S375F, Spike_S477N, Spike_S939F, Spike_T376A, Spike_T478K, Spike_V445H, Spike_V483del, Spike_V70del, Spike_Y144del, Spike_Y505H</a:t>
            </a:r>
          </a:p>
        </p:txBody>
      </p:sp>
    </p:spTree>
    <p:extLst>
      <p:ext uri="{BB962C8B-B14F-4D97-AF65-F5344CB8AC3E}">
        <p14:creationId xmlns:p14="http://schemas.microsoft.com/office/powerpoint/2010/main" val="4053457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1E30DB6-29D1-98AE-93CD-4D44A92851C0}"/>
              </a:ext>
            </a:extLst>
          </p:cNvPr>
          <p:cNvPicPr>
            <a:picLocks/>
          </p:cNvPicPr>
          <p:nvPr/>
        </p:nvPicPr>
        <p:blipFill>
          <a:blip r:embed="rId2"/>
          <a:stretch>
            <a:fillRect/>
          </a:stretch>
        </p:blipFill>
        <p:spPr>
          <a:xfrm>
            <a:off x="2199600" y="1331651"/>
            <a:ext cx="6944400" cy="2080800"/>
          </a:xfrm>
          <a:prstGeom prst="rect">
            <a:avLst/>
          </a:prstGeom>
        </p:spPr>
      </p:pic>
      <p:pic>
        <p:nvPicPr>
          <p:cNvPr id="13" name="Picture 12">
            <a:extLst>
              <a:ext uri="{FF2B5EF4-FFF2-40B4-BE49-F238E27FC236}">
                <a16:creationId xmlns:a16="http://schemas.microsoft.com/office/drawing/2014/main" id="{C8805CB3-DE73-0A28-E3FC-8F214012F520}"/>
              </a:ext>
            </a:extLst>
          </p:cNvPr>
          <p:cNvPicPr>
            <a:picLocks/>
          </p:cNvPicPr>
          <p:nvPr/>
        </p:nvPicPr>
        <p:blipFill>
          <a:blip r:embed="rId3"/>
          <a:stretch>
            <a:fillRect/>
          </a:stretch>
        </p:blipFill>
        <p:spPr>
          <a:xfrm>
            <a:off x="2199600" y="3743640"/>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a:ea typeface="Calibri"/>
                <a:cs typeface="Calibri"/>
                <a:sym typeface="Calibri"/>
              </a:rPr>
              <a:t>Emerging Variants by Spread
</a:t>
            </a:r>
            <a:endParaRPr b="1" dirty="0">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1025159"/>
            <a:ext cx="1106200"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Constellation*</a:t>
            </a:r>
            <a:endParaRPr lang="en-SG" sz="12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838462"/>
            <a:ext cx="1095108"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Clade/Lineage</a:t>
            </a:r>
            <a:endParaRPr lang="en-SG" sz="1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836102"/>
            <a:ext cx="619272"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Count</a:t>
            </a:r>
            <a:r>
              <a:rPr lang="en-US" sz="1200" b="1" baseline="30000" dirty="0">
                <a:latin typeface="Calibri" panose="020F0502020204030204" pitchFamily="34" charset="0"/>
                <a:cs typeface="Calibri" panose="020F0502020204030204" pitchFamily="34" charset="0"/>
              </a:rPr>
              <a:t>^</a:t>
            </a:r>
            <a:endParaRPr lang="en-SG" sz="1200" b="1" baseline="30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85864"/>
            <a:ext cx="853119" cy="430887"/>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Cumulative</a:t>
            </a:r>
          </a:p>
          <a:p>
            <a:r>
              <a:rPr lang="en-US" sz="1100" b="1" dirty="0">
                <a:latin typeface="Calibri" panose="020F0502020204030204" pitchFamily="34" charset="0"/>
                <a:cs typeface="Calibri" panose="020F0502020204030204" pitchFamily="34" charset="0"/>
              </a:rPr>
              <a:t>locations</a:t>
            </a:r>
            <a:endParaRPr lang="en-SG" sz="1100" b="1" baseline="30000"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821603"/>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North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South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Europe</a:t>
              </a:r>
              <a:endParaRPr lang="en-SG" sz="1000" b="1" baseline="30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Africa</a:t>
              </a:r>
              <a:endParaRPr lang="en-SG" sz="1000" b="1" baseline="300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Asia</a:t>
              </a:r>
              <a:endParaRPr lang="en-SG" sz="1000" b="1" baseline="30000"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Oceania</a:t>
              </a:r>
              <a:endParaRPr lang="en-SG" sz="1000" b="1" baseline="30000" dirty="0">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45183"/>
            <a:ext cx="6700526" cy="992579"/>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^Count in past 100 days from analysis date</a:t>
            </a:r>
            <a:endParaRPr lang="en-SG" sz="1050"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*Constellation of aa changes shown in literature to have phenotypic effects such as antibody escape, ACE2 binding, changes in Spike protein expression and stability, as curated by </a:t>
            </a:r>
            <a:r>
              <a:rPr lang="en-US" sz="1050" dirty="0" err="1">
                <a:latin typeface="Calibri" panose="020F0502020204030204" pitchFamily="34" charset="0"/>
                <a:cs typeface="Calibri" panose="020F0502020204030204" pitchFamily="34" charset="0"/>
              </a:rPr>
              <a:t>CoVsurver</a:t>
            </a:r>
            <a:r>
              <a:rPr lang="en-US" sz="1050" dirty="0">
                <a:latin typeface="Calibri" panose="020F0502020204030204" pitchFamily="34" charset="0"/>
                <a:cs typeface="Calibri" panose="020F0502020204030204" pitchFamily="34" charset="0"/>
              </a:rPr>
              <a:t>. Constellations in </a:t>
            </a:r>
            <a:r>
              <a:rPr lang="en-US" sz="1050" b="1" dirty="0">
                <a:latin typeface="Calibri" panose="020F0502020204030204" pitchFamily="34" charset="0"/>
                <a:cs typeface="Calibri" panose="020F0502020204030204" pitchFamily="34" charset="0"/>
              </a:rPr>
              <a:t>Emerging Variants by Spread</a:t>
            </a:r>
            <a:r>
              <a:rPr lang="en-US" sz="1050" dirty="0">
                <a:latin typeface="Calibri" panose="020F0502020204030204" pitchFamily="34" charset="0"/>
                <a:cs typeface="Calibri" panose="020F0502020204030204" pitchFamily="34" charset="0"/>
              </a:rPr>
              <a:t> are ranked by gainInNumNewLocationsInPast30days x </a:t>
            </a:r>
            <a:r>
              <a:rPr lang="en-US" sz="1050" dirty="0" err="1">
                <a:latin typeface="Calibri" panose="020F0502020204030204" pitchFamily="34" charset="0"/>
                <a:cs typeface="Calibri" panose="020F0502020204030204" pitchFamily="34" charset="0"/>
              </a:rPr>
              <a:t>sumOfWeightedaaChanges</a:t>
            </a:r>
            <a:r>
              <a:rPr lang="en-US" sz="1050" dirty="0">
                <a:latin typeface="Calibri" panose="020F0502020204030204" pitchFamily="34" charset="0"/>
                <a:cs typeface="Calibri" panose="020F0502020204030204" pitchFamily="34" charset="0"/>
              </a:rPr>
              <a:t>. AA change in the constellation that differs from other common changes seen in the lineage are highlighted in </a:t>
            </a:r>
            <a:r>
              <a:rPr lang="en-US" sz="1050" dirty="0">
                <a:solidFill>
                  <a:schemeClr val="accent2"/>
                </a:solidFill>
                <a:latin typeface="Calibri" panose="020F0502020204030204" pitchFamily="34" charset="0"/>
                <a:cs typeface="Calibri" panose="020F0502020204030204" pitchFamily="34" charset="0"/>
              </a:rPr>
              <a:t>orange</a:t>
            </a:r>
            <a:r>
              <a:rPr lang="en-US" sz="1050" dirty="0">
                <a:latin typeface="Calibri" panose="020F0502020204030204" pitchFamily="34" charset="0"/>
                <a:cs typeface="Calibri" panose="020F0502020204030204" pitchFamily="34" charset="0"/>
              </a:rPr>
              <a:t>.</a:t>
            </a:r>
          </a:p>
        </p:txBody>
      </p:sp>
      <p:grpSp>
        <p:nvGrpSpPr>
          <p:cNvPr id="51" name="Google Shape;87;p16">
            <a:extLst>
              <a:ext uri="{FF2B5EF4-FFF2-40B4-BE49-F238E27FC236}">
                <a16:creationId xmlns:a16="http://schemas.microsoft.com/office/drawing/2014/main" id="{0B0B0D24-9DDE-B44D-A68B-1ADEE3528780}"/>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521C04AE-4106-8549-4DB5-EFC90F996848}"/>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9A0D036B-0E7B-72C5-B4CA-BA3EE52C348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37" name="TextBox 36">
            <a:extLst>
              <a:ext uri="{FF2B5EF4-FFF2-40B4-BE49-F238E27FC236}">
                <a16:creationId xmlns:a16="http://schemas.microsoft.com/office/drawing/2014/main" id="{46FBF2C0-7FED-5DAC-0A49-1611D4C32FC1}"/>
              </a:ext>
            </a:extLst>
          </p:cNvPr>
          <p:cNvSpPr txBox="1"/>
          <p:nvPr/>
        </p:nvSpPr>
        <p:spPr>
          <a:xfrm>
            <a:off x="7313032" y="877565"/>
            <a:ext cx="712054" cy="276999"/>
          </a:xfrm>
          <a:prstGeom prst="rect">
            <a:avLst/>
          </a:prstGeom>
          <a:noFill/>
        </p:spPr>
        <p:txBody>
          <a:bodyPr wrap="none" rtlCol="0">
            <a:spAutoFit/>
          </a:bodyPr>
          <a:lstStyle/>
          <a:p>
            <a:r>
              <a:rPr lang="en-US" sz="1200" b="1" dirty="0" err="1">
                <a:latin typeface="Calibri" panose="020F0502020204030204" pitchFamily="34" charset="0"/>
                <a:cs typeface="Calibri" panose="020F0502020204030204" pitchFamily="34" charset="0"/>
              </a:rPr>
              <a:t>geoMap</a:t>
            </a:r>
            <a:endParaRPr lang="en-SG" sz="1200" b="1" baseline="30000" dirty="0">
              <a:latin typeface="Calibri" panose="020F0502020204030204" pitchFamily="34" charset="0"/>
              <a:cs typeface="Calibri" panose="020F0502020204030204" pitchFamily="34" charset="0"/>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a:t>
            </a:r>
            <a:endParaRPr sz="1600" b="1" dirty="0">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28860" y="3546426"/>
            <a:ext cx="1064715"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(JN.1.23)</a:t>
            </a:r>
            <a:endParaRPr lang="en-SG" sz="12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699956" y="3531843"/>
            <a:ext cx="263213"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3</a:t>
            </a:r>
            <a:endParaRPr lang="en-SG" sz="12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110315" y="1134820"/>
            <a:ext cx="880369"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(KP.3)</a:t>
            </a:r>
            <a:endParaRPr lang="en-SG"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706405" y="1149198"/>
            <a:ext cx="263214" cy="276999"/>
          </a:xfrm>
          <a:prstGeom prst="rect">
            <a:avLst/>
          </a:prstGeom>
          <a:noFill/>
        </p:spPr>
        <p:txBody>
          <a:bodyPr wrap="none" rtlCol="0">
            <a:spAutoFit/>
          </a:bodyPr>
          <a:lstStyle/>
          <a:p>
            <a:pPr algn="ctr"/>
            <a:r>
              <a:rPr lang="en-SG" sz="1200" b="1" dirty="0">
                <a:latin typeface="Calibri" panose="020F0502020204030204" pitchFamily="34" charset="0"/>
                <a:cs typeface="Calibri" panose="020F0502020204030204" pitchFamily="34" charset="0"/>
              </a:rPr>
              <a:t>2</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296769" y="1855590"/>
            <a:ext cx="278660" cy="3266159"/>
            <a:chOff x="3334477" y="1846163"/>
            <a:chExt cx="278660"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2984220" y="4500456"/>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80781" y="1284270"/>
            <a:ext cx="2622073"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solidFill>
                  <a:schemeClr val="accent2"/>
                </a:solidFill>
              </a:rPr>
              <a:t>NS3_L73F</a:t>
            </a:r>
            <a:r>
              <a:rPr lang="en-SG" dirty="0"/>
              <a:t>, N_P13L, N_Q229K, Spike_A570V, Spike_D405N, Spike_D614G, Spike_D796Y, Spike_E484K, Spike_F456L, Spike_F486P, Spike_G142D, Spike_G339H, Spike_G446S, Spike_H245N, Spike_H655Y, Spike_H69del, Spike_I332V, Spike_K356T, Spike_K417N, Spike_L452W, Spike_L455S, Spike_N440K, Spike_N450D, Spike_N460K, Spike_N481K, Spike_N501Y, Spike_P681R, </a:t>
            </a:r>
            <a:r>
              <a:rPr lang="en-SG" dirty="0">
                <a:solidFill>
                  <a:schemeClr val="accent2"/>
                </a:solidFill>
              </a:rPr>
              <a:t>Spike_Q493E</a:t>
            </a:r>
            <a:r>
              <a:rPr lang="en-SG" dirty="0"/>
              <a:t>, Spike_Q498R, Spike_R158G, Spike_R403K, Spike_R408S, Spike_S371F, Spike_S373P, Spike_S375F, Spike_S477N, Spike_S939F, Spike_T376A, Spike_T478K, Spike_V445H, Spike_V483del, Spike_V70del, 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80781" y="3684854"/>
            <a:ext cx="2450276"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Spike_D796Y, Spike_E484K, Spike_F486P, Spike_G142D, Spike_G339H, Spike_G446S, Spike_H245N, Spike_H655Y, Spike_H69del, Spike_I332V, Spike_K356T, Spike_K417N, </a:t>
            </a:r>
            <a:r>
              <a:rPr lang="en-SG" dirty="0">
                <a:solidFill>
                  <a:schemeClr val="accent2"/>
                </a:solidFill>
              </a:rPr>
              <a:t>Spike_K444R</a:t>
            </a:r>
            <a:r>
              <a:rPr lang="en-SG" dirty="0"/>
              <a:t>, Spike_L452W, Spike_L455S, </a:t>
            </a:r>
            <a:r>
              <a:rPr lang="en-SG" dirty="0">
                <a:solidFill>
                  <a:schemeClr val="accent2"/>
                </a:solidFill>
              </a:rPr>
              <a:t>Spike_N137K</a:t>
            </a:r>
            <a:r>
              <a:rPr lang="en-SG" dirty="0"/>
              <a:t>, Spike_N440K, Spike_N450D, Spike_N460K, Spike_N481K, Spike_N501Y, Spike_P681R, Spike_Q498R, Spike_R158G, Spike_R403K, Spike_R408S, Spike_S371F, Spike_S373P, Spike_S375F, Spike_S477N, Spike_S939F, Spike_T376A, Spike_T478K, Spike_V445H, Spike_V483del, Spike_V70del, Spike_Y144del, </a:t>
            </a:r>
            <a:r>
              <a:rPr lang="en-SG" dirty="0">
                <a:solidFill>
                  <a:schemeClr val="accent2"/>
                </a:solidFill>
              </a:rPr>
              <a:t>Spike_Y453F</a:t>
            </a:r>
            <a:r>
              <a:rPr lang="en-SG" dirty="0"/>
              <a:t>, Spike_Y505H</a:t>
            </a:r>
          </a:p>
        </p:txBody>
      </p:sp>
    </p:spTree>
    <p:extLst>
      <p:ext uri="{BB962C8B-B14F-4D97-AF65-F5344CB8AC3E}">
        <p14:creationId xmlns:p14="http://schemas.microsoft.com/office/powerpoint/2010/main" val="3311183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263B8FF-B22E-7072-8FEE-401267774A33}"/>
              </a:ext>
            </a:extLst>
          </p:cNvPr>
          <p:cNvPicPr>
            <a:picLocks/>
          </p:cNvPicPr>
          <p:nvPr/>
        </p:nvPicPr>
        <p:blipFill>
          <a:blip r:embed="rId2"/>
          <a:stretch>
            <a:fillRect/>
          </a:stretch>
        </p:blipFill>
        <p:spPr>
          <a:xfrm>
            <a:off x="2199600" y="1363247"/>
            <a:ext cx="6944400" cy="2080800"/>
          </a:xfrm>
          <a:prstGeom prst="rect">
            <a:avLst/>
          </a:prstGeom>
        </p:spPr>
      </p:pic>
      <p:pic>
        <p:nvPicPr>
          <p:cNvPr id="13" name="Picture 12">
            <a:extLst>
              <a:ext uri="{FF2B5EF4-FFF2-40B4-BE49-F238E27FC236}">
                <a16:creationId xmlns:a16="http://schemas.microsoft.com/office/drawing/2014/main" id="{4520B70C-AF1F-65FA-D719-9A851A5303CC}"/>
              </a:ext>
            </a:extLst>
          </p:cNvPr>
          <p:cNvPicPr>
            <a:picLocks/>
          </p:cNvPicPr>
          <p:nvPr/>
        </p:nvPicPr>
        <p:blipFill>
          <a:blip r:embed="rId3"/>
          <a:stretch>
            <a:fillRect/>
          </a:stretch>
        </p:blipFill>
        <p:spPr>
          <a:xfrm>
            <a:off x="2199600" y="3766816"/>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a:ea typeface="Calibri"/>
                <a:cs typeface="Calibri"/>
                <a:sym typeface="Calibri"/>
              </a:rPr>
              <a:t>Emerging Variants by Spread
</a:t>
            </a:r>
            <a:endParaRPr b="1" dirty="0">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1025159"/>
            <a:ext cx="1106200"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Constellation*</a:t>
            </a:r>
            <a:endParaRPr lang="en-SG" sz="12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838462"/>
            <a:ext cx="1095108"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Clade/Lineage</a:t>
            </a:r>
            <a:endParaRPr lang="en-SG" sz="1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836102"/>
            <a:ext cx="619272"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Count</a:t>
            </a:r>
            <a:r>
              <a:rPr lang="en-US" sz="1200" b="1" baseline="30000" dirty="0">
                <a:latin typeface="Calibri" panose="020F0502020204030204" pitchFamily="34" charset="0"/>
                <a:cs typeface="Calibri" panose="020F0502020204030204" pitchFamily="34" charset="0"/>
              </a:rPr>
              <a:t>^</a:t>
            </a:r>
            <a:endParaRPr lang="en-SG" sz="1200" b="1" baseline="30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85864"/>
            <a:ext cx="853119" cy="430887"/>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Cumulative</a:t>
            </a:r>
          </a:p>
          <a:p>
            <a:r>
              <a:rPr lang="en-US" sz="1100" b="1" dirty="0">
                <a:latin typeface="Calibri" panose="020F0502020204030204" pitchFamily="34" charset="0"/>
                <a:cs typeface="Calibri" panose="020F0502020204030204" pitchFamily="34" charset="0"/>
              </a:rPr>
              <a:t>locations</a:t>
            </a:r>
            <a:endParaRPr lang="en-SG" sz="1100" b="1" baseline="30000"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821603"/>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North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South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Europe</a:t>
              </a:r>
              <a:endParaRPr lang="en-SG" sz="1000" b="1" baseline="30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Africa</a:t>
              </a:r>
              <a:endParaRPr lang="en-SG" sz="1000" b="1" baseline="300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Asia</a:t>
              </a:r>
              <a:endParaRPr lang="en-SG" sz="1000" b="1" baseline="30000"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Oceania</a:t>
              </a:r>
              <a:endParaRPr lang="en-SG" sz="1000" b="1" baseline="30000" dirty="0">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45183"/>
            <a:ext cx="6700526" cy="992579"/>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^Count in past 100 days from analysis date</a:t>
            </a:r>
            <a:endParaRPr lang="en-SG" sz="1050"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*Constellation of aa changes shown in literature to have phenotypic effects such as antibody escape, ACE2 binding, changes in Spike protein expression and stability, as curated by </a:t>
            </a:r>
            <a:r>
              <a:rPr lang="en-US" sz="1050" dirty="0" err="1">
                <a:latin typeface="Calibri" panose="020F0502020204030204" pitchFamily="34" charset="0"/>
                <a:cs typeface="Calibri" panose="020F0502020204030204" pitchFamily="34" charset="0"/>
              </a:rPr>
              <a:t>CoVsurver</a:t>
            </a:r>
            <a:r>
              <a:rPr lang="en-US" sz="1050" dirty="0">
                <a:latin typeface="Calibri" panose="020F0502020204030204" pitchFamily="34" charset="0"/>
                <a:cs typeface="Calibri" panose="020F0502020204030204" pitchFamily="34" charset="0"/>
              </a:rPr>
              <a:t>. Constellations in </a:t>
            </a:r>
            <a:r>
              <a:rPr lang="en-US" sz="1050" b="1" dirty="0">
                <a:latin typeface="Calibri" panose="020F0502020204030204" pitchFamily="34" charset="0"/>
                <a:cs typeface="Calibri" panose="020F0502020204030204" pitchFamily="34" charset="0"/>
              </a:rPr>
              <a:t>Emerging Variants by Spread</a:t>
            </a:r>
            <a:r>
              <a:rPr lang="en-US" sz="1050" dirty="0">
                <a:latin typeface="Calibri" panose="020F0502020204030204" pitchFamily="34" charset="0"/>
                <a:cs typeface="Calibri" panose="020F0502020204030204" pitchFamily="34" charset="0"/>
              </a:rPr>
              <a:t> are ranked by gainInNumNewLocationsInPast30days x </a:t>
            </a:r>
            <a:r>
              <a:rPr lang="en-US" sz="1050" dirty="0" err="1">
                <a:latin typeface="Calibri" panose="020F0502020204030204" pitchFamily="34" charset="0"/>
                <a:cs typeface="Calibri" panose="020F0502020204030204" pitchFamily="34" charset="0"/>
              </a:rPr>
              <a:t>sumOfWeightedaaChanges</a:t>
            </a:r>
            <a:r>
              <a:rPr lang="en-US" sz="1050" dirty="0">
                <a:latin typeface="Calibri" panose="020F0502020204030204" pitchFamily="34" charset="0"/>
                <a:cs typeface="Calibri" panose="020F0502020204030204" pitchFamily="34" charset="0"/>
              </a:rPr>
              <a:t>. AA change in the constellation that differs from other common changes seen in the lineage are highlighted in </a:t>
            </a:r>
            <a:r>
              <a:rPr lang="en-US" sz="1050" dirty="0">
                <a:solidFill>
                  <a:schemeClr val="accent2"/>
                </a:solidFill>
                <a:latin typeface="Calibri" panose="020F0502020204030204" pitchFamily="34" charset="0"/>
                <a:cs typeface="Calibri" panose="020F0502020204030204" pitchFamily="34" charset="0"/>
              </a:rPr>
              <a:t>orange</a:t>
            </a:r>
            <a:r>
              <a:rPr lang="en-US" sz="1050" dirty="0">
                <a:latin typeface="Calibri" panose="020F0502020204030204" pitchFamily="34" charset="0"/>
                <a:cs typeface="Calibri" panose="020F0502020204030204" pitchFamily="34" charset="0"/>
              </a:rPr>
              <a:t>.</a:t>
            </a:r>
          </a:p>
        </p:txBody>
      </p:sp>
      <p:grpSp>
        <p:nvGrpSpPr>
          <p:cNvPr id="51" name="Google Shape;87;p16">
            <a:extLst>
              <a:ext uri="{FF2B5EF4-FFF2-40B4-BE49-F238E27FC236}">
                <a16:creationId xmlns:a16="http://schemas.microsoft.com/office/drawing/2014/main" id="{0B0B0D24-9DDE-B44D-A68B-1ADEE3528780}"/>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521C04AE-4106-8549-4DB5-EFC90F996848}"/>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9A0D036B-0E7B-72C5-B4CA-BA3EE52C348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37" name="TextBox 36">
            <a:extLst>
              <a:ext uri="{FF2B5EF4-FFF2-40B4-BE49-F238E27FC236}">
                <a16:creationId xmlns:a16="http://schemas.microsoft.com/office/drawing/2014/main" id="{46FBF2C0-7FED-5DAC-0A49-1611D4C32FC1}"/>
              </a:ext>
            </a:extLst>
          </p:cNvPr>
          <p:cNvSpPr txBox="1"/>
          <p:nvPr/>
        </p:nvSpPr>
        <p:spPr>
          <a:xfrm>
            <a:off x="7313032" y="877565"/>
            <a:ext cx="712054" cy="276999"/>
          </a:xfrm>
          <a:prstGeom prst="rect">
            <a:avLst/>
          </a:prstGeom>
          <a:noFill/>
        </p:spPr>
        <p:txBody>
          <a:bodyPr wrap="none" rtlCol="0">
            <a:spAutoFit/>
          </a:bodyPr>
          <a:lstStyle/>
          <a:p>
            <a:r>
              <a:rPr lang="en-US" sz="1200" b="1" dirty="0" err="1">
                <a:latin typeface="Calibri" panose="020F0502020204030204" pitchFamily="34" charset="0"/>
                <a:cs typeface="Calibri" panose="020F0502020204030204" pitchFamily="34" charset="0"/>
              </a:rPr>
              <a:t>geoMap</a:t>
            </a:r>
            <a:endParaRPr lang="en-SG" sz="1200" b="1" baseline="30000" dirty="0">
              <a:latin typeface="Calibri" panose="020F0502020204030204" pitchFamily="34" charset="0"/>
              <a:cs typeface="Calibri" panose="020F0502020204030204" pitchFamily="34" charset="0"/>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a:t>
            </a:r>
            <a:endParaRPr sz="1600" b="1" dirty="0">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121033" y="3546426"/>
            <a:ext cx="880369"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(KP.2)</a:t>
            </a:r>
            <a:endParaRPr lang="en-SG" sz="12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699956" y="3531843"/>
            <a:ext cx="263213"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2</a:t>
            </a:r>
            <a:endParaRPr lang="en-SG" sz="12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50202" y="1134820"/>
            <a:ext cx="1000595"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(KP.1.1)</a:t>
            </a:r>
            <a:endParaRPr lang="en-SG"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706405" y="1149198"/>
            <a:ext cx="263214" cy="276999"/>
          </a:xfrm>
          <a:prstGeom prst="rect">
            <a:avLst/>
          </a:prstGeom>
          <a:noFill/>
        </p:spPr>
        <p:txBody>
          <a:bodyPr wrap="none" rtlCol="0">
            <a:spAutoFit/>
          </a:bodyPr>
          <a:lstStyle/>
          <a:p>
            <a:pPr algn="ctr"/>
            <a:r>
              <a:rPr lang="en-SG" sz="1200" b="1" dirty="0">
                <a:latin typeface="Calibri" panose="020F0502020204030204" pitchFamily="34" charset="0"/>
                <a:cs typeface="Calibri" panose="020F0502020204030204" pitchFamily="34" charset="0"/>
              </a:rPr>
              <a:t>4</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296769" y="1855590"/>
            <a:ext cx="278660" cy="3266159"/>
            <a:chOff x="3334477" y="1846163"/>
            <a:chExt cx="278660"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2984220" y="4500456"/>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80781" y="1284270"/>
            <a:ext cx="2622073"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Spike_D796Y, Spike_E484K, </a:t>
            </a:r>
            <a:r>
              <a:rPr lang="en-SG" dirty="0">
                <a:solidFill>
                  <a:schemeClr val="accent2"/>
                </a:solidFill>
              </a:rPr>
              <a:t>Spike_F456L</a:t>
            </a:r>
            <a:r>
              <a:rPr lang="en-SG" dirty="0"/>
              <a:t>, Spike_F486P, Spike_G142D, Spike_G339H, Spike_G446S, Spike_H245N, Spike_H655Y, Spike_H69del, Spike_I332V, Spike_K356T, Spike_K417N, Spike_L452W, Spike_L455S, </a:t>
            </a:r>
            <a:r>
              <a:rPr lang="en-SG" dirty="0">
                <a:solidFill>
                  <a:schemeClr val="accent2"/>
                </a:solidFill>
              </a:rPr>
              <a:t>Spike_L5F</a:t>
            </a:r>
            <a:r>
              <a:rPr lang="en-SG" dirty="0"/>
              <a:t>, Spike_N440K, Spike_N450D, Spike_N460K, Spike_N481K, Spike_N501Y, Spike_P681R, Spike_Q498R, Spike_R158G, Spike_R346T, Spike_R403K, Spike_R408S, Spike_S371F, Spike_S373P, Spike_S375F, Spike_S477N, Spike_S939F, Spike_T376A, Spike_T478K, Spike_V445H, Spike_V483del, Spike_V70del, 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80781" y="3702877"/>
            <a:ext cx="2450276"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a:t>
            </a:r>
            <a:r>
              <a:rPr lang="en-SG" dirty="0">
                <a:solidFill>
                  <a:schemeClr val="accent2"/>
                </a:solidFill>
              </a:rPr>
              <a:t>N_R68P</a:t>
            </a:r>
            <a:r>
              <a:rPr lang="en-SG" dirty="0"/>
              <a:t>, Spike_A570V, Spike_D405N, Spike_D614G, Spike_D796Y, Spike_E484K, </a:t>
            </a:r>
            <a:r>
              <a:rPr lang="en-SG" dirty="0">
                <a:solidFill>
                  <a:schemeClr val="accent2"/>
                </a:solidFill>
              </a:rPr>
              <a:t>Spike_F456L</a:t>
            </a:r>
            <a:r>
              <a:rPr lang="en-SG" dirty="0"/>
              <a:t>, Spike_F486P, Spike_G142D, Spike_G339H, Spike_G446S, Spike_H245N, Spike_H655Y, Spike_H69del, Spike_I332V, Spike_K356T, Spike_K417N, Spike_L452W, Spike_L455S, Spike_N440K, Spike_N450D, Spike_N460K, Spike_N481K, Spike_N501Y, Spike_P681R, Spike_Q498R, Spike_R158G, Spike_R346T, Spike_R403K, Spike_R408S, Spike_S371F, Spike_S373P, Spike_S375F, Spike_S477N, Spike_S939F, Spike_T376A, Spike_T478K, Spike_V445H, Spike_V483del, Spike_V70del, Spike_Y144del, Spike_Y505H</a:t>
            </a:r>
          </a:p>
        </p:txBody>
      </p:sp>
    </p:spTree>
    <p:extLst>
      <p:ext uri="{BB962C8B-B14F-4D97-AF65-F5344CB8AC3E}">
        <p14:creationId xmlns:p14="http://schemas.microsoft.com/office/powerpoint/2010/main" val="130934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993FC23-B370-75FE-2CB2-4EDC8D2A2729}"/>
              </a:ext>
            </a:extLst>
          </p:cNvPr>
          <p:cNvPicPr>
            <a:picLocks/>
          </p:cNvPicPr>
          <p:nvPr/>
        </p:nvPicPr>
        <p:blipFill>
          <a:blip r:embed="rId2"/>
          <a:stretch>
            <a:fillRect/>
          </a:stretch>
        </p:blipFill>
        <p:spPr>
          <a:xfrm>
            <a:off x="2197898" y="1343720"/>
            <a:ext cx="6944400" cy="2080800"/>
          </a:xfrm>
          <a:prstGeom prst="rect">
            <a:avLst/>
          </a:prstGeom>
        </p:spPr>
      </p:pic>
      <p:pic>
        <p:nvPicPr>
          <p:cNvPr id="13" name="Picture 12">
            <a:extLst>
              <a:ext uri="{FF2B5EF4-FFF2-40B4-BE49-F238E27FC236}">
                <a16:creationId xmlns:a16="http://schemas.microsoft.com/office/drawing/2014/main" id="{59EB898E-0F68-BF68-AF7D-D4BB6F67D433}"/>
              </a:ext>
            </a:extLst>
          </p:cNvPr>
          <p:cNvPicPr>
            <a:picLocks/>
          </p:cNvPicPr>
          <p:nvPr/>
        </p:nvPicPr>
        <p:blipFill>
          <a:blip r:embed="rId3"/>
          <a:stretch>
            <a:fillRect/>
          </a:stretch>
        </p:blipFill>
        <p:spPr>
          <a:xfrm>
            <a:off x="2199248" y="3736409"/>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a:ea typeface="Calibri"/>
                <a:cs typeface="Calibri"/>
                <a:sym typeface="Calibri"/>
              </a:rPr>
              <a:t>Emerging Variants by Spread
</a:t>
            </a:r>
            <a:endParaRPr b="1" dirty="0">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1025159"/>
            <a:ext cx="1106200"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Constellation*</a:t>
            </a:r>
            <a:endParaRPr lang="en-SG" sz="12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838462"/>
            <a:ext cx="1095108"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Clade/Lineage</a:t>
            </a:r>
            <a:endParaRPr lang="en-SG" sz="1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836102"/>
            <a:ext cx="619272"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Count</a:t>
            </a:r>
            <a:r>
              <a:rPr lang="en-US" sz="1200" b="1" baseline="30000" dirty="0">
                <a:latin typeface="Calibri" panose="020F0502020204030204" pitchFamily="34" charset="0"/>
                <a:cs typeface="Calibri" panose="020F0502020204030204" pitchFamily="34" charset="0"/>
              </a:rPr>
              <a:t>^</a:t>
            </a:r>
            <a:endParaRPr lang="en-SG" sz="1200" b="1" baseline="30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85864"/>
            <a:ext cx="853119" cy="430887"/>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Cumulative</a:t>
            </a:r>
          </a:p>
          <a:p>
            <a:r>
              <a:rPr lang="en-US" sz="1100" b="1" dirty="0">
                <a:latin typeface="Calibri" panose="020F0502020204030204" pitchFamily="34" charset="0"/>
                <a:cs typeface="Calibri" panose="020F0502020204030204" pitchFamily="34" charset="0"/>
              </a:rPr>
              <a:t>locations</a:t>
            </a:r>
            <a:endParaRPr lang="en-SG" sz="1100" b="1" baseline="30000"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821603"/>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North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South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Europe</a:t>
              </a:r>
              <a:endParaRPr lang="en-SG" sz="1000" b="1" baseline="30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Africa</a:t>
              </a:r>
              <a:endParaRPr lang="en-SG" sz="1000" b="1" baseline="300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Asia</a:t>
              </a:r>
              <a:endParaRPr lang="en-SG" sz="1000" b="1" baseline="30000"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Oceania</a:t>
              </a:r>
              <a:endParaRPr lang="en-SG" sz="1000" b="1" baseline="30000" dirty="0">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45183"/>
            <a:ext cx="6700526" cy="992579"/>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^Count in past 100 days from analysis date</a:t>
            </a:r>
            <a:endParaRPr lang="en-SG" sz="1050"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*Constellation of aa changes shown in literature to have phenotypic effects such as antibody escape, ACE2 binding, changes in Spike protein expression and stability, as curated by </a:t>
            </a:r>
            <a:r>
              <a:rPr lang="en-US" sz="1050" dirty="0" err="1">
                <a:latin typeface="Calibri" panose="020F0502020204030204" pitchFamily="34" charset="0"/>
                <a:cs typeface="Calibri" panose="020F0502020204030204" pitchFamily="34" charset="0"/>
              </a:rPr>
              <a:t>CoVsurver</a:t>
            </a:r>
            <a:r>
              <a:rPr lang="en-US" sz="1050" dirty="0">
                <a:latin typeface="Calibri" panose="020F0502020204030204" pitchFamily="34" charset="0"/>
                <a:cs typeface="Calibri" panose="020F0502020204030204" pitchFamily="34" charset="0"/>
              </a:rPr>
              <a:t>. Constellations in </a:t>
            </a:r>
            <a:r>
              <a:rPr lang="en-US" sz="1050" b="1" dirty="0">
                <a:latin typeface="Calibri" panose="020F0502020204030204" pitchFamily="34" charset="0"/>
                <a:cs typeface="Calibri" panose="020F0502020204030204" pitchFamily="34" charset="0"/>
              </a:rPr>
              <a:t>Emerging Variants by Spread</a:t>
            </a:r>
            <a:r>
              <a:rPr lang="en-US" sz="1050" dirty="0">
                <a:latin typeface="Calibri" panose="020F0502020204030204" pitchFamily="34" charset="0"/>
                <a:cs typeface="Calibri" panose="020F0502020204030204" pitchFamily="34" charset="0"/>
              </a:rPr>
              <a:t> are ranked by gainInNumNewLocationsInPast30days x </a:t>
            </a:r>
            <a:r>
              <a:rPr lang="en-US" sz="1050" dirty="0" err="1">
                <a:latin typeface="Calibri" panose="020F0502020204030204" pitchFamily="34" charset="0"/>
                <a:cs typeface="Calibri" panose="020F0502020204030204" pitchFamily="34" charset="0"/>
              </a:rPr>
              <a:t>sumOfWeightedaaChanges</a:t>
            </a:r>
            <a:r>
              <a:rPr lang="en-US" sz="1050" dirty="0">
                <a:latin typeface="Calibri" panose="020F0502020204030204" pitchFamily="34" charset="0"/>
                <a:cs typeface="Calibri" panose="020F0502020204030204" pitchFamily="34" charset="0"/>
              </a:rPr>
              <a:t>. AA change in the constellation that differs from other common changes seen in the lineage are highlighted in </a:t>
            </a:r>
            <a:r>
              <a:rPr lang="en-US" sz="1050" dirty="0">
                <a:solidFill>
                  <a:schemeClr val="accent2"/>
                </a:solidFill>
                <a:latin typeface="Calibri" panose="020F0502020204030204" pitchFamily="34" charset="0"/>
                <a:cs typeface="Calibri" panose="020F0502020204030204" pitchFamily="34" charset="0"/>
              </a:rPr>
              <a:t>orange</a:t>
            </a:r>
            <a:r>
              <a:rPr lang="en-US" sz="1050" dirty="0">
                <a:latin typeface="Calibri" panose="020F0502020204030204" pitchFamily="34" charset="0"/>
                <a:cs typeface="Calibri" panose="020F0502020204030204" pitchFamily="34" charset="0"/>
              </a:rPr>
              <a:t>.</a:t>
            </a:r>
          </a:p>
        </p:txBody>
      </p:sp>
      <p:grpSp>
        <p:nvGrpSpPr>
          <p:cNvPr id="51" name="Google Shape;87;p16">
            <a:extLst>
              <a:ext uri="{FF2B5EF4-FFF2-40B4-BE49-F238E27FC236}">
                <a16:creationId xmlns:a16="http://schemas.microsoft.com/office/drawing/2014/main" id="{0B0B0D24-9DDE-B44D-A68B-1ADEE3528780}"/>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521C04AE-4106-8549-4DB5-EFC90F996848}"/>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9A0D036B-0E7B-72C5-B4CA-BA3EE52C348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37" name="TextBox 36">
            <a:extLst>
              <a:ext uri="{FF2B5EF4-FFF2-40B4-BE49-F238E27FC236}">
                <a16:creationId xmlns:a16="http://schemas.microsoft.com/office/drawing/2014/main" id="{46FBF2C0-7FED-5DAC-0A49-1611D4C32FC1}"/>
              </a:ext>
            </a:extLst>
          </p:cNvPr>
          <p:cNvSpPr txBox="1"/>
          <p:nvPr/>
        </p:nvSpPr>
        <p:spPr>
          <a:xfrm>
            <a:off x="7313032" y="877565"/>
            <a:ext cx="712054" cy="276999"/>
          </a:xfrm>
          <a:prstGeom prst="rect">
            <a:avLst/>
          </a:prstGeom>
          <a:noFill/>
        </p:spPr>
        <p:txBody>
          <a:bodyPr wrap="none" rtlCol="0">
            <a:spAutoFit/>
          </a:bodyPr>
          <a:lstStyle/>
          <a:p>
            <a:r>
              <a:rPr lang="en-US" sz="1200" b="1" dirty="0" err="1">
                <a:latin typeface="Calibri" panose="020F0502020204030204" pitchFamily="34" charset="0"/>
                <a:cs typeface="Calibri" panose="020F0502020204030204" pitchFamily="34" charset="0"/>
              </a:rPr>
              <a:t>geoMap</a:t>
            </a:r>
            <a:endParaRPr lang="en-SG" sz="1200" b="1" baseline="30000" dirty="0">
              <a:latin typeface="Calibri" panose="020F0502020204030204" pitchFamily="34" charset="0"/>
              <a:cs typeface="Calibri" panose="020F0502020204030204" pitchFamily="34" charset="0"/>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a:t>
            </a:r>
            <a:endParaRPr sz="1600" b="1" dirty="0">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28861" y="3546426"/>
            <a:ext cx="1064715"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(JN.1.18)</a:t>
            </a:r>
            <a:endParaRPr lang="en-SG" sz="12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660683" y="3531843"/>
            <a:ext cx="341760"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22</a:t>
            </a:r>
            <a:endParaRPr lang="en-SG" sz="12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110315" y="1134820"/>
            <a:ext cx="880369"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(KP.2)</a:t>
            </a:r>
            <a:endParaRPr lang="en-SG"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706405" y="1149198"/>
            <a:ext cx="263214" cy="276999"/>
          </a:xfrm>
          <a:prstGeom prst="rect">
            <a:avLst/>
          </a:prstGeom>
          <a:noFill/>
        </p:spPr>
        <p:txBody>
          <a:bodyPr wrap="none" rtlCol="0">
            <a:spAutoFit/>
          </a:bodyPr>
          <a:lstStyle/>
          <a:p>
            <a:pPr algn="ctr"/>
            <a:r>
              <a:rPr lang="en-SG" sz="1200" b="1" dirty="0">
                <a:latin typeface="Calibri" panose="020F0502020204030204" pitchFamily="34" charset="0"/>
                <a:cs typeface="Calibri" panose="020F0502020204030204" pitchFamily="34" charset="0"/>
              </a:rPr>
              <a:t>3</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296769" y="1855590"/>
            <a:ext cx="278660" cy="3266159"/>
            <a:chOff x="3334477" y="1846163"/>
            <a:chExt cx="278660"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2984220" y="4500456"/>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80781" y="1284270"/>
            <a:ext cx="2622073"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Spike_D796Y, Spike_E484K, </a:t>
            </a:r>
            <a:r>
              <a:rPr lang="en-SG" dirty="0">
                <a:solidFill>
                  <a:schemeClr val="accent2"/>
                </a:solidFill>
              </a:rPr>
              <a:t>Spike_F456L</a:t>
            </a:r>
            <a:r>
              <a:rPr lang="en-SG" dirty="0"/>
              <a:t>, Spike_F486P, Spike_G142D, Spike_G339H, Spike_G446S, Spike_H245N, Spike_H655Y, Spike_H69del, Spike_I332V, Spike_K356T, Spike_K417N, Spike_L452W, Spike_L455S, Spike_N440K, Spike_N450D, Spike_N460K, Spike_N481K, Spike_N501Y, Spike_P681R, Spike_Q498R, Spike_R158G, Spike_R346T, Spike_R403K, Spike_R408S, Spike_S371F, Spike_S373P, Spike_S375F, Spike_S477N, Spike_S939F, </a:t>
            </a:r>
            <a:r>
              <a:rPr lang="en-SG" dirty="0">
                <a:solidFill>
                  <a:schemeClr val="accent2"/>
                </a:solidFill>
              </a:rPr>
              <a:t>Spike_T250N</a:t>
            </a:r>
            <a:r>
              <a:rPr lang="en-SG" dirty="0"/>
              <a:t>, Spike_T376A, Spike_T478K, Spike_V445H, Spike_V483del, Spike_V70del, 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80781" y="3691995"/>
            <a:ext cx="2450276"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Spike_D796Y, Spike_E484K, </a:t>
            </a:r>
            <a:r>
              <a:rPr lang="en-SG" dirty="0">
                <a:solidFill>
                  <a:schemeClr val="accent2"/>
                </a:solidFill>
              </a:rPr>
              <a:t>Spike_F456V</a:t>
            </a:r>
            <a:r>
              <a:rPr lang="en-SG" dirty="0"/>
              <a:t>, Spike_F486P, Spike_G142D, Spike_G339H, Spike_G446S, Spike_H245N, Spike_H655Y, Spike_H69del, Spike_I332V, Spike_K356T, Spike_K417N, Spike_L452W, Spike_L455S, Spike_N440K, Spike_N450D, Spike_N460K, Spike_N481K, Spike_N501Y, Spike_P681R, Spike_Q498R, Spike_R158G, Spike_R346T, Spike_R403K, Spike_R408S, Spike_S371F, Spike_S373P, Spike_S375F, Spike_S477N, Spike_S939F, Spike_T376A, Spike_T478K, Spike_V445H, Spike_V483del, Spike_V70del, Spike_Y144del, Spike_Y505H</a:t>
            </a:r>
          </a:p>
        </p:txBody>
      </p:sp>
    </p:spTree>
    <p:extLst>
      <p:ext uri="{BB962C8B-B14F-4D97-AF65-F5344CB8AC3E}">
        <p14:creationId xmlns:p14="http://schemas.microsoft.com/office/powerpoint/2010/main" val="2092523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3DFB5AB-783B-9BC9-2D92-F6E721916E94}"/>
              </a:ext>
            </a:extLst>
          </p:cNvPr>
          <p:cNvPicPr>
            <a:picLocks/>
          </p:cNvPicPr>
          <p:nvPr/>
        </p:nvPicPr>
        <p:blipFill>
          <a:blip r:embed="rId2"/>
          <a:stretch>
            <a:fillRect/>
          </a:stretch>
        </p:blipFill>
        <p:spPr>
          <a:xfrm>
            <a:off x="2199600" y="1328455"/>
            <a:ext cx="6944400" cy="2080800"/>
          </a:xfrm>
          <a:prstGeom prst="rect">
            <a:avLst/>
          </a:prstGeom>
        </p:spPr>
      </p:pic>
      <p:pic>
        <p:nvPicPr>
          <p:cNvPr id="13" name="Picture 12">
            <a:extLst>
              <a:ext uri="{FF2B5EF4-FFF2-40B4-BE49-F238E27FC236}">
                <a16:creationId xmlns:a16="http://schemas.microsoft.com/office/drawing/2014/main" id="{B9AB5B1A-CBDD-FB46-DC61-C19F58AA1BA2}"/>
              </a:ext>
            </a:extLst>
          </p:cNvPr>
          <p:cNvPicPr>
            <a:picLocks/>
          </p:cNvPicPr>
          <p:nvPr/>
        </p:nvPicPr>
        <p:blipFill>
          <a:blip r:embed="rId3"/>
          <a:stretch>
            <a:fillRect/>
          </a:stretch>
        </p:blipFill>
        <p:spPr>
          <a:xfrm>
            <a:off x="2199600" y="3662337"/>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a:ea typeface="Calibri"/>
                <a:cs typeface="Calibri"/>
                <a:sym typeface="Calibri"/>
              </a:rPr>
              <a:t>Emerging Variants by Spread
</a:t>
            </a:r>
            <a:endParaRPr b="1" dirty="0">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1025159"/>
            <a:ext cx="1106200"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Constellation*</a:t>
            </a:r>
            <a:endParaRPr lang="en-SG" sz="12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838462"/>
            <a:ext cx="1095108"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Clade/Lineage</a:t>
            </a:r>
            <a:endParaRPr lang="en-SG" sz="1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836102"/>
            <a:ext cx="619272"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Count</a:t>
            </a:r>
            <a:r>
              <a:rPr lang="en-US" sz="1200" b="1" baseline="30000" dirty="0">
                <a:latin typeface="Calibri" panose="020F0502020204030204" pitchFamily="34" charset="0"/>
                <a:cs typeface="Calibri" panose="020F0502020204030204" pitchFamily="34" charset="0"/>
              </a:rPr>
              <a:t>^</a:t>
            </a:r>
            <a:endParaRPr lang="en-SG" sz="1200" b="1" baseline="30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85864"/>
            <a:ext cx="853119" cy="430887"/>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Cumulative</a:t>
            </a:r>
          </a:p>
          <a:p>
            <a:r>
              <a:rPr lang="en-US" sz="1100" b="1" dirty="0">
                <a:latin typeface="Calibri" panose="020F0502020204030204" pitchFamily="34" charset="0"/>
                <a:cs typeface="Calibri" panose="020F0502020204030204" pitchFamily="34" charset="0"/>
              </a:rPr>
              <a:t>locations</a:t>
            </a:r>
            <a:endParaRPr lang="en-SG" sz="1100" b="1" baseline="30000"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821603"/>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North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South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Europe</a:t>
              </a:r>
              <a:endParaRPr lang="en-SG" sz="1000" b="1" baseline="30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Africa</a:t>
              </a:r>
              <a:endParaRPr lang="en-SG" sz="1000" b="1" baseline="300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Asia</a:t>
              </a:r>
              <a:endParaRPr lang="en-SG" sz="1000" b="1" baseline="30000"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Oceania</a:t>
              </a:r>
              <a:endParaRPr lang="en-SG" sz="1000" b="1" baseline="30000" dirty="0">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45183"/>
            <a:ext cx="6700526" cy="992579"/>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^Count in past 100 days from analysis date</a:t>
            </a:r>
            <a:endParaRPr lang="en-SG" sz="1050"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*Constellation of aa changes shown in literature to have phenotypic effects such as antibody escape, ACE2 binding, changes in Spike protein expression and stability, as curated by </a:t>
            </a:r>
            <a:r>
              <a:rPr lang="en-US" sz="1050" dirty="0" err="1">
                <a:latin typeface="Calibri" panose="020F0502020204030204" pitchFamily="34" charset="0"/>
                <a:cs typeface="Calibri" panose="020F0502020204030204" pitchFamily="34" charset="0"/>
              </a:rPr>
              <a:t>CoVsurver</a:t>
            </a:r>
            <a:r>
              <a:rPr lang="en-US" sz="1050" dirty="0">
                <a:latin typeface="Calibri" panose="020F0502020204030204" pitchFamily="34" charset="0"/>
                <a:cs typeface="Calibri" panose="020F0502020204030204" pitchFamily="34" charset="0"/>
              </a:rPr>
              <a:t>. Constellations in </a:t>
            </a:r>
            <a:r>
              <a:rPr lang="en-US" sz="1050" b="1" dirty="0">
                <a:latin typeface="Calibri" panose="020F0502020204030204" pitchFamily="34" charset="0"/>
                <a:cs typeface="Calibri" panose="020F0502020204030204" pitchFamily="34" charset="0"/>
              </a:rPr>
              <a:t>Emerging Variants by Spread</a:t>
            </a:r>
            <a:r>
              <a:rPr lang="en-US" sz="1050" dirty="0">
                <a:latin typeface="Calibri" panose="020F0502020204030204" pitchFamily="34" charset="0"/>
                <a:cs typeface="Calibri" panose="020F0502020204030204" pitchFamily="34" charset="0"/>
              </a:rPr>
              <a:t> are ranked by gainInNumNewLocationsInPast30days x </a:t>
            </a:r>
            <a:r>
              <a:rPr lang="en-US" sz="1050" dirty="0" err="1">
                <a:latin typeface="Calibri" panose="020F0502020204030204" pitchFamily="34" charset="0"/>
                <a:cs typeface="Calibri" panose="020F0502020204030204" pitchFamily="34" charset="0"/>
              </a:rPr>
              <a:t>sumOfWeightedaaChanges</a:t>
            </a:r>
            <a:r>
              <a:rPr lang="en-US" sz="1050" dirty="0">
                <a:latin typeface="Calibri" panose="020F0502020204030204" pitchFamily="34" charset="0"/>
                <a:cs typeface="Calibri" panose="020F0502020204030204" pitchFamily="34" charset="0"/>
              </a:rPr>
              <a:t>. AA change in the constellation that differs from other common changes seen in the lineage are highlighted in </a:t>
            </a:r>
            <a:r>
              <a:rPr lang="en-US" sz="1050" dirty="0">
                <a:solidFill>
                  <a:schemeClr val="accent2"/>
                </a:solidFill>
                <a:latin typeface="Calibri" panose="020F0502020204030204" pitchFamily="34" charset="0"/>
                <a:cs typeface="Calibri" panose="020F0502020204030204" pitchFamily="34" charset="0"/>
              </a:rPr>
              <a:t>orange</a:t>
            </a:r>
            <a:r>
              <a:rPr lang="en-US" sz="1050" dirty="0">
                <a:latin typeface="Calibri" panose="020F0502020204030204" pitchFamily="34" charset="0"/>
                <a:cs typeface="Calibri" panose="020F0502020204030204" pitchFamily="34" charset="0"/>
              </a:rPr>
              <a:t>.</a:t>
            </a:r>
          </a:p>
        </p:txBody>
      </p:sp>
      <p:grpSp>
        <p:nvGrpSpPr>
          <p:cNvPr id="51" name="Google Shape;87;p16">
            <a:extLst>
              <a:ext uri="{FF2B5EF4-FFF2-40B4-BE49-F238E27FC236}">
                <a16:creationId xmlns:a16="http://schemas.microsoft.com/office/drawing/2014/main" id="{0B0B0D24-9DDE-B44D-A68B-1ADEE3528780}"/>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521C04AE-4106-8549-4DB5-EFC90F996848}"/>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9A0D036B-0E7B-72C5-B4CA-BA3EE52C348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37" name="TextBox 36">
            <a:extLst>
              <a:ext uri="{FF2B5EF4-FFF2-40B4-BE49-F238E27FC236}">
                <a16:creationId xmlns:a16="http://schemas.microsoft.com/office/drawing/2014/main" id="{46FBF2C0-7FED-5DAC-0A49-1611D4C32FC1}"/>
              </a:ext>
            </a:extLst>
          </p:cNvPr>
          <p:cNvSpPr txBox="1"/>
          <p:nvPr/>
        </p:nvSpPr>
        <p:spPr>
          <a:xfrm>
            <a:off x="7313032" y="877565"/>
            <a:ext cx="712054" cy="276999"/>
          </a:xfrm>
          <a:prstGeom prst="rect">
            <a:avLst/>
          </a:prstGeom>
          <a:noFill/>
        </p:spPr>
        <p:txBody>
          <a:bodyPr wrap="none" rtlCol="0">
            <a:spAutoFit/>
          </a:bodyPr>
          <a:lstStyle/>
          <a:p>
            <a:r>
              <a:rPr lang="en-US" sz="1200" b="1" dirty="0" err="1">
                <a:latin typeface="Calibri" panose="020F0502020204030204" pitchFamily="34" charset="0"/>
                <a:cs typeface="Calibri" panose="020F0502020204030204" pitchFamily="34" charset="0"/>
              </a:rPr>
              <a:t>geoMap</a:t>
            </a:r>
            <a:endParaRPr lang="en-SG" sz="1200" b="1" baseline="30000" dirty="0">
              <a:latin typeface="Calibri" panose="020F0502020204030204" pitchFamily="34" charset="0"/>
              <a:cs typeface="Calibri" panose="020F0502020204030204" pitchFamily="34" charset="0"/>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a:t>
            </a:r>
            <a:endParaRPr sz="1600" b="1" dirty="0">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31253" y="3546426"/>
            <a:ext cx="1184941"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(JN.1.11.1)</a:t>
            </a:r>
            <a:endParaRPr lang="en-SG" sz="12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699956" y="3531843"/>
            <a:ext cx="263213"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3</a:t>
            </a:r>
            <a:endParaRPr lang="en-SG" sz="12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110315" y="1134820"/>
            <a:ext cx="880369"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(KP.2)</a:t>
            </a:r>
            <a:endParaRPr lang="en-SG"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706405" y="1149198"/>
            <a:ext cx="263214" cy="276999"/>
          </a:xfrm>
          <a:prstGeom prst="rect">
            <a:avLst/>
          </a:prstGeom>
          <a:noFill/>
        </p:spPr>
        <p:txBody>
          <a:bodyPr wrap="none" rtlCol="0">
            <a:spAutoFit/>
          </a:bodyPr>
          <a:lstStyle/>
          <a:p>
            <a:pPr algn="ctr"/>
            <a:r>
              <a:rPr lang="en-SG" sz="1200" b="1" dirty="0">
                <a:latin typeface="Calibri" panose="020F0502020204030204" pitchFamily="34" charset="0"/>
                <a:cs typeface="Calibri" panose="020F0502020204030204" pitchFamily="34" charset="0"/>
              </a:rPr>
              <a:t>7</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296769" y="1855590"/>
            <a:ext cx="278660" cy="3266159"/>
            <a:chOff x="3334477" y="1846163"/>
            <a:chExt cx="278660"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2984220" y="4500456"/>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80781" y="1275217"/>
            <a:ext cx="2525217"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Spike_E484K, </a:t>
            </a:r>
            <a:r>
              <a:rPr lang="en-SG" dirty="0">
                <a:solidFill>
                  <a:schemeClr val="accent2"/>
                </a:solidFill>
              </a:rPr>
              <a:t>Spike_F456L</a:t>
            </a:r>
            <a:r>
              <a:rPr lang="en-SG" dirty="0"/>
              <a:t>, Spike_F486P, Spike_G142D, Spike_G339H, Spike_G446S, </a:t>
            </a:r>
            <a:r>
              <a:rPr lang="en-SG" dirty="0">
                <a:solidFill>
                  <a:schemeClr val="accent2"/>
                </a:solidFill>
              </a:rPr>
              <a:t>Spike_H146Q</a:t>
            </a:r>
            <a:r>
              <a:rPr lang="en-SG" dirty="0"/>
              <a:t>, Spike_H245N, Spike_H655Y, Spike_H69del, Spike_I332V, Spike_K356T, Spike_K417N, Spike_L452W, Spike_L455S, Spike_N440K, Spike_N450D, Spike_N460K, Spike_N481K, Spike_N501Y, Spike_P681R, Spike_Q498R, Spike_R158G, Spike_R346T, Spike_R403K, Spike_R408S, Spike_S371F, Spike_S373P, Spike_S375F, Spike_S477N, Spike_S939F, Spike_T376A, Spike_T478K, Spike_V445H, Spike_V483del, Spike_V70del, 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80781" y="3711929"/>
            <a:ext cx="2450276"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Spike_D796Y, Spike_E484K, Spike_F456L, Spike_F486P, Spike_G142D, Spike_G339H, Spike_G446S, Spike_H245N, Spike_H655Y, Spike_H69del, Spike_I332V, Spike_K356T, Spike_K417N, Spike_L452W, Spike_L455S, Spike_N440K, Spike_N450D, Spike_N460K, Spike_N481K, Spike_N501Y, Spike_P681R, Spike_Q498R, Spike_R158G, Spike_R403K, Spike_R408S, Spike_S371F, Spike_S373P, Spike_S375F, Spike_S477N, Spike_S939F, </a:t>
            </a:r>
            <a:r>
              <a:rPr lang="en-SG" dirty="0">
                <a:solidFill>
                  <a:schemeClr val="accent2"/>
                </a:solidFill>
              </a:rPr>
              <a:t>Spike_T376S</a:t>
            </a:r>
            <a:r>
              <a:rPr lang="en-SG" dirty="0"/>
              <a:t>, Spike_T478K, Spike_V445H, Spike_V483del, Spike_V70del, Spike_Y144del, Spike_Y505H</a:t>
            </a:r>
          </a:p>
        </p:txBody>
      </p:sp>
    </p:spTree>
    <p:extLst>
      <p:ext uri="{BB962C8B-B14F-4D97-AF65-F5344CB8AC3E}">
        <p14:creationId xmlns:p14="http://schemas.microsoft.com/office/powerpoint/2010/main" val="3254797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03C23F7-0329-0694-D0F1-17F739113831}"/>
              </a:ext>
            </a:extLst>
          </p:cNvPr>
          <p:cNvPicPr>
            <a:picLocks/>
          </p:cNvPicPr>
          <p:nvPr/>
        </p:nvPicPr>
        <p:blipFill>
          <a:blip r:embed="rId2"/>
          <a:stretch>
            <a:fillRect/>
          </a:stretch>
        </p:blipFill>
        <p:spPr>
          <a:xfrm>
            <a:off x="2199990" y="1320688"/>
            <a:ext cx="6944400" cy="2080800"/>
          </a:xfrm>
          <a:prstGeom prst="rect">
            <a:avLst/>
          </a:prstGeom>
        </p:spPr>
      </p:pic>
      <p:pic>
        <p:nvPicPr>
          <p:cNvPr id="17" name="Picture 16">
            <a:extLst>
              <a:ext uri="{FF2B5EF4-FFF2-40B4-BE49-F238E27FC236}">
                <a16:creationId xmlns:a16="http://schemas.microsoft.com/office/drawing/2014/main" id="{744C9898-D094-CBFB-15F9-554FE43CC511}"/>
              </a:ext>
            </a:extLst>
          </p:cNvPr>
          <p:cNvPicPr>
            <a:picLocks/>
          </p:cNvPicPr>
          <p:nvPr/>
        </p:nvPicPr>
        <p:blipFill>
          <a:blip r:embed="rId3"/>
          <a:stretch>
            <a:fillRect/>
          </a:stretch>
        </p:blipFill>
        <p:spPr>
          <a:xfrm>
            <a:off x="2199990" y="3672923"/>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a:ea typeface="Calibri"/>
                <a:cs typeface="Calibri"/>
                <a:sym typeface="Calibri"/>
              </a:rPr>
              <a:t>Emerging Variants by Spread
</a:t>
            </a:r>
            <a:endParaRPr b="1" dirty="0">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1025159"/>
            <a:ext cx="1106200"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Constellation*</a:t>
            </a:r>
            <a:endParaRPr lang="en-SG" sz="12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838462"/>
            <a:ext cx="1095108"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Clade/Lineage</a:t>
            </a:r>
            <a:endParaRPr lang="en-SG" sz="1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836102"/>
            <a:ext cx="619272"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Count</a:t>
            </a:r>
            <a:r>
              <a:rPr lang="en-US" sz="1200" b="1" baseline="30000" dirty="0">
                <a:latin typeface="Calibri" panose="020F0502020204030204" pitchFamily="34" charset="0"/>
                <a:cs typeface="Calibri" panose="020F0502020204030204" pitchFamily="34" charset="0"/>
              </a:rPr>
              <a:t>^</a:t>
            </a:r>
            <a:endParaRPr lang="en-SG" sz="1200" b="1" baseline="30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85864"/>
            <a:ext cx="853119" cy="430887"/>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Cumulative</a:t>
            </a:r>
          </a:p>
          <a:p>
            <a:r>
              <a:rPr lang="en-US" sz="1100" b="1" dirty="0">
                <a:latin typeface="Calibri" panose="020F0502020204030204" pitchFamily="34" charset="0"/>
                <a:cs typeface="Calibri" panose="020F0502020204030204" pitchFamily="34" charset="0"/>
              </a:rPr>
              <a:t>locations</a:t>
            </a:r>
            <a:endParaRPr lang="en-SG" sz="1100" b="1" baseline="30000"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821603"/>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North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South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Europe</a:t>
              </a:r>
              <a:endParaRPr lang="en-SG" sz="1000" b="1" baseline="30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Africa</a:t>
              </a:r>
              <a:endParaRPr lang="en-SG" sz="1000" b="1" baseline="300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Asia</a:t>
              </a:r>
              <a:endParaRPr lang="en-SG" sz="1000" b="1" baseline="30000"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Oceania</a:t>
              </a:r>
              <a:endParaRPr lang="en-SG" sz="1000" b="1" baseline="30000" dirty="0">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45183"/>
            <a:ext cx="6700526" cy="992579"/>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^Count in past 100 days from analysis date</a:t>
            </a:r>
            <a:endParaRPr lang="en-SG" sz="1050"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*Constellation of aa changes shown in literature to have phenotypic effects such as antibody escape, ACE2 binding, changes in Spike protein expression and stability, as curated by </a:t>
            </a:r>
            <a:r>
              <a:rPr lang="en-US" sz="1050" dirty="0" err="1">
                <a:latin typeface="Calibri" panose="020F0502020204030204" pitchFamily="34" charset="0"/>
                <a:cs typeface="Calibri" panose="020F0502020204030204" pitchFamily="34" charset="0"/>
              </a:rPr>
              <a:t>CoVsurver</a:t>
            </a:r>
            <a:r>
              <a:rPr lang="en-US" sz="1050" dirty="0">
                <a:latin typeface="Calibri" panose="020F0502020204030204" pitchFamily="34" charset="0"/>
                <a:cs typeface="Calibri" panose="020F0502020204030204" pitchFamily="34" charset="0"/>
              </a:rPr>
              <a:t>. Constellations in </a:t>
            </a:r>
            <a:r>
              <a:rPr lang="en-US" sz="1050" b="1" dirty="0">
                <a:latin typeface="Calibri" panose="020F0502020204030204" pitchFamily="34" charset="0"/>
                <a:cs typeface="Calibri" panose="020F0502020204030204" pitchFamily="34" charset="0"/>
              </a:rPr>
              <a:t>Emerging Variants by Spread</a:t>
            </a:r>
            <a:r>
              <a:rPr lang="en-US" sz="1050" dirty="0">
                <a:latin typeface="Calibri" panose="020F0502020204030204" pitchFamily="34" charset="0"/>
                <a:cs typeface="Calibri" panose="020F0502020204030204" pitchFamily="34" charset="0"/>
              </a:rPr>
              <a:t> are ranked by gainInNumNewLocationsInPast30days x </a:t>
            </a:r>
            <a:r>
              <a:rPr lang="en-US" sz="1050" dirty="0" err="1">
                <a:latin typeface="Calibri" panose="020F0502020204030204" pitchFamily="34" charset="0"/>
                <a:cs typeface="Calibri" panose="020F0502020204030204" pitchFamily="34" charset="0"/>
              </a:rPr>
              <a:t>sumOfWeightedaaChanges</a:t>
            </a:r>
            <a:r>
              <a:rPr lang="en-US" sz="1050" dirty="0">
                <a:latin typeface="Calibri" panose="020F0502020204030204" pitchFamily="34" charset="0"/>
                <a:cs typeface="Calibri" panose="020F0502020204030204" pitchFamily="34" charset="0"/>
              </a:rPr>
              <a:t>. AA change in the constellation that differs from other common changes seen in the lineage are highlighted in </a:t>
            </a:r>
            <a:r>
              <a:rPr lang="en-US" sz="1050" dirty="0">
                <a:solidFill>
                  <a:schemeClr val="accent2"/>
                </a:solidFill>
                <a:latin typeface="Calibri" panose="020F0502020204030204" pitchFamily="34" charset="0"/>
                <a:cs typeface="Calibri" panose="020F0502020204030204" pitchFamily="34" charset="0"/>
              </a:rPr>
              <a:t>orange</a:t>
            </a:r>
            <a:r>
              <a:rPr lang="en-US" sz="1050" dirty="0">
                <a:latin typeface="Calibri" panose="020F0502020204030204" pitchFamily="34" charset="0"/>
                <a:cs typeface="Calibri" panose="020F0502020204030204" pitchFamily="34" charset="0"/>
              </a:rPr>
              <a:t>.</a:t>
            </a:r>
          </a:p>
        </p:txBody>
      </p:sp>
      <p:grpSp>
        <p:nvGrpSpPr>
          <p:cNvPr id="51" name="Google Shape;87;p16">
            <a:extLst>
              <a:ext uri="{FF2B5EF4-FFF2-40B4-BE49-F238E27FC236}">
                <a16:creationId xmlns:a16="http://schemas.microsoft.com/office/drawing/2014/main" id="{0B0B0D24-9DDE-B44D-A68B-1ADEE3528780}"/>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521C04AE-4106-8549-4DB5-EFC90F996848}"/>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9A0D036B-0E7B-72C5-B4CA-BA3EE52C348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37" name="TextBox 36">
            <a:extLst>
              <a:ext uri="{FF2B5EF4-FFF2-40B4-BE49-F238E27FC236}">
                <a16:creationId xmlns:a16="http://schemas.microsoft.com/office/drawing/2014/main" id="{46FBF2C0-7FED-5DAC-0A49-1611D4C32FC1}"/>
              </a:ext>
            </a:extLst>
          </p:cNvPr>
          <p:cNvSpPr txBox="1"/>
          <p:nvPr/>
        </p:nvSpPr>
        <p:spPr>
          <a:xfrm>
            <a:off x="7313032" y="877565"/>
            <a:ext cx="712054" cy="276999"/>
          </a:xfrm>
          <a:prstGeom prst="rect">
            <a:avLst/>
          </a:prstGeom>
          <a:noFill/>
        </p:spPr>
        <p:txBody>
          <a:bodyPr wrap="none" rtlCol="0">
            <a:spAutoFit/>
          </a:bodyPr>
          <a:lstStyle/>
          <a:p>
            <a:r>
              <a:rPr lang="en-US" sz="1200" b="1" dirty="0" err="1">
                <a:latin typeface="Calibri" panose="020F0502020204030204" pitchFamily="34" charset="0"/>
                <a:cs typeface="Calibri" panose="020F0502020204030204" pitchFamily="34" charset="0"/>
              </a:rPr>
              <a:t>geoMap</a:t>
            </a:r>
            <a:endParaRPr lang="en-SG" sz="1200" b="1" baseline="30000" dirty="0">
              <a:latin typeface="Calibri" panose="020F0502020204030204" pitchFamily="34" charset="0"/>
              <a:cs typeface="Calibri" panose="020F0502020204030204" pitchFamily="34" charset="0"/>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a:t>
            </a:r>
            <a:endParaRPr sz="1600" b="1" dirty="0">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8021" y="3546426"/>
            <a:ext cx="1106393"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(JN.1.8.1)</a:t>
            </a:r>
            <a:endParaRPr lang="en-SG" sz="12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621409" y="3531843"/>
            <a:ext cx="420308"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104</a:t>
            </a:r>
            <a:endParaRPr lang="en-SG" sz="12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41970" y="1134820"/>
            <a:ext cx="1184940"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(JN.1.13.1)</a:t>
            </a:r>
            <a:endParaRPr lang="en-SG"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706405" y="1149198"/>
            <a:ext cx="263214" cy="276999"/>
          </a:xfrm>
          <a:prstGeom prst="rect">
            <a:avLst/>
          </a:prstGeom>
          <a:noFill/>
        </p:spPr>
        <p:txBody>
          <a:bodyPr wrap="none" rtlCol="0">
            <a:spAutoFit/>
          </a:bodyPr>
          <a:lstStyle/>
          <a:p>
            <a:pPr algn="ctr"/>
            <a:r>
              <a:rPr lang="en-SG" sz="1200" b="1" dirty="0">
                <a:latin typeface="Calibri" panose="020F0502020204030204" pitchFamily="34" charset="0"/>
                <a:cs typeface="Calibri" panose="020F0502020204030204" pitchFamily="34" charset="0"/>
              </a:rPr>
              <a:t>4</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296769" y="1855590"/>
            <a:ext cx="278660" cy="3266159"/>
            <a:chOff x="3334477" y="1846163"/>
            <a:chExt cx="278660"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2984220" y="4500456"/>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80781" y="1302376"/>
            <a:ext cx="2450275"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solidFill>
                  <a:schemeClr val="accent2"/>
                </a:solidFill>
              </a:rPr>
              <a:t>N_P13F</a:t>
            </a:r>
            <a:r>
              <a:rPr lang="en-SG" dirty="0"/>
              <a:t>, N_Q229K, Spike_A570V, Spike_D405N, Spike_D614G, Spike_D796Y, Spike_E484K, Spike_F486P, Spike_G142D, Spike_G339H, Spike_G446S, Spike_H245N, Spike_H655Y, Spike_H69del, Spike_I332V, Spike_K356T, Spike_K417N, Spike_L452W, Spike_L455S, Spike_N440K, Spike_N450D, Spike_N460K, Spike_N481K, Spike_N501Y, Spike_P681R, Spike_Q498R, Spike_R158G, Spike_R346T, Spike_R403K, Spike_R408S, Spike_S371F, Spike_S373P, Spike_S375F, Spike_S477N, Spike_S939F, Spike_T376A, Spike_T478K, Spike_V445H, Spike_V483del, Spike_V70del, 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80781" y="3720984"/>
            <a:ext cx="2450276"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a:t>
            </a:r>
            <a:r>
              <a:rPr lang="en-SG" dirty="0">
                <a:solidFill>
                  <a:schemeClr val="accent2"/>
                </a:solidFill>
              </a:rPr>
              <a:t>N_P151L</a:t>
            </a:r>
            <a:r>
              <a:rPr lang="en-SG" dirty="0"/>
              <a:t>, N_Q229K, Spike_A570V, Spike_D405N, Spike_D614G, Spike_D796Y, Spike_E484K, Spike_F486P, Spike_G142D, Spike_G339H, Spike_G446S, Spike_H245N, Spike_H655Y, Spike_H69del, Spike_I332V, Spike_K356T, Spike_K417N, Spike_L452W, Spike_L455S, Spike_N440K, Spike_N450D, Spike_N460K, Spike_N481K, Spike_N501Y, Spike_P681R, Spike_Q498R, Spike_R158G, Spike_R403K, Spike_R408S, Spike_S371F, Spike_S373P, Spike_S375F, Spike_S477N, Spike_S939F, Spike_T376A, Spike_T478K, Spike_V445H, Spike_V483del, Spike_V70del, Spike_Y144del, Spike_Y505H</a:t>
            </a:r>
          </a:p>
        </p:txBody>
      </p:sp>
    </p:spTree>
    <p:extLst>
      <p:ext uri="{BB962C8B-B14F-4D97-AF65-F5344CB8AC3E}">
        <p14:creationId xmlns:p14="http://schemas.microsoft.com/office/powerpoint/2010/main" val="1915563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0D313-5F74-E1A3-A637-99F13C9F460C}"/>
            </a:ext>
          </a:extLst>
        </p:cNvPr>
        <p:cNvGrpSpPr/>
        <p:nvPr/>
      </p:nvGrpSpPr>
      <p:grpSpPr>
        <a:xfrm>
          <a:off x="0" y="0"/>
          <a:ext cx="0" cy="0"/>
          <a:chOff x="0" y="0"/>
          <a:chExt cx="0" cy="0"/>
        </a:xfrm>
      </p:grpSpPr>
      <p:pic>
        <p:nvPicPr>
          <p:cNvPr id="68" name="Picture 67">
            <a:extLst>
              <a:ext uri="{FF2B5EF4-FFF2-40B4-BE49-F238E27FC236}">
                <a16:creationId xmlns:a16="http://schemas.microsoft.com/office/drawing/2014/main" id="{2943C139-D52B-4D1A-45A1-CDF8DE6684F8}"/>
              </a:ext>
            </a:extLst>
          </p:cNvPr>
          <p:cNvPicPr>
            <a:picLocks noChangeAspect="1"/>
          </p:cNvPicPr>
          <p:nvPr/>
        </p:nvPicPr>
        <p:blipFill>
          <a:blip r:embed="rId2"/>
          <a:stretch>
            <a:fillRect/>
          </a:stretch>
        </p:blipFill>
        <p:spPr>
          <a:xfrm>
            <a:off x="4627329" y="4856748"/>
            <a:ext cx="1495507" cy="1065489"/>
          </a:xfrm>
          <a:prstGeom prst="rect">
            <a:avLst/>
          </a:prstGeom>
        </p:spPr>
      </p:pic>
      <p:grpSp>
        <p:nvGrpSpPr>
          <p:cNvPr id="51" name="Google Shape;87;p16">
            <a:extLst>
              <a:ext uri="{FF2B5EF4-FFF2-40B4-BE49-F238E27FC236}">
                <a16:creationId xmlns:a16="http://schemas.microsoft.com/office/drawing/2014/main" id="{2DE168EF-7AF3-7B8D-D71F-8AB71B51552A}"/>
              </a:ext>
            </a:extLst>
          </p:cNvPr>
          <p:cNvGrpSpPr/>
          <p:nvPr/>
        </p:nvGrpSpPr>
        <p:grpSpPr>
          <a:xfrm>
            <a:off x="7765371" y="6169115"/>
            <a:ext cx="1294650" cy="696514"/>
            <a:chOff x="7224800" y="5673990"/>
            <a:chExt cx="1726200" cy="928685"/>
          </a:xfrm>
        </p:grpSpPr>
        <p:sp>
          <p:nvSpPr>
            <p:cNvPr id="52" name="Google Shape;88;p16">
              <a:extLst>
                <a:ext uri="{FF2B5EF4-FFF2-40B4-BE49-F238E27FC236}">
                  <a16:creationId xmlns:a16="http://schemas.microsoft.com/office/drawing/2014/main" id="{A53D803C-1409-5FFE-0655-F797688ED3BB}"/>
                </a:ext>
              </a:extLst>
            </p:cNvPr>
            <p:cNvSpPr/>
            <p:nvPr/>
          </p:nvSpPr>
          <p:spPr>
            <a:xfrm>
              <a:off x="7224800" y="6359975"/>
              <a:ext cx="1726200" cy="242700"/>
            </a:xfrm>
            <a:prstGeom prst="rect">
              <a:avLst/>
            </a:prstGeom>
            <a:noFill/>
            <a:ln>
              <a:noFill/>
            </a:ln>
          </p:spPr>
          <p:txBody>
            <a:bodyPr spcFirstLastPara="1" wrap="square" lIns="67500" tIns="33750" rIns="67500" bIns="33750" anchor="t" anchorCtr="0">
              <a:noAutofit/>
            </a:bodyPr>
            <a:lstStyle/>
            <a:p>
              <a:pPr>
                <a:buClr>
                  <a:srgbClr val="A6A6A6"/>
                </a:buClr>
                <a:buSzPts val="1000"/>
              </a:pPr>
              <a:r>
                <a:rPr lang="en-SG" sz="750">
                  <a:solidFill>
                    <a:srgbClr val="A6A6A6"/>
                  </a:solidFill>
                  <a:latin typeface="Calibri"/>
                  <a:ea typeface="Calibri"/>
                  <a:cs typeface="Calibri"/>
                  <a:sym typeface="Calibri"/>
                </a:rPr>
                <a:t>by BII/GIS, A*STAR Singapore</a:t>
              </a:r>
              <a:endParaRPr sz="750"/>
            </a:p>
          </p:txBody>
        </p:sp>
        <p:pic>
          <p:nvPicPr>
            <p:cNvPr id="53" name="Google Shape;89;p16">
              <a:extLst>
                <a:ext uri="{FF2B5EF4-FFF2-40B4-BE49-F238E27FC236}">
                  <a16:creationId xmlns:a16="http://schemas.microsoft.com/office/drawing/2014/main" id="{6CDBDEDE-D397-BEF5-64C6-AE332F62DAEE}"/>
                </a:ext>
              </a:extLst>
            </p:cNvPr>
            <p:cNvPicPr preferRelativeResize="0"/>
            <p:nvPr/>
          </p:nvPicPr>
          <p:blipFill rotWithShape="1">
            <a:blip r:embed="rId3">
              <a:alphaModFix/>
            </a:blip>
            <a:srcRect/>
            <a:stretch/>
          </p:blipFill>
          <p:spPr>
            <a:xfrm>
              <a:off x="7376905" y="5673990"/>
              <a:ext cx="1422000" cy="926640"/>
            </a:xfrm>
            <a:prstGeom prst="rect">
              <a:avLst/>
            </a:prstGeom>
            <a:noFill/>
            <a:ln>
              <a:noFill/>
            </a:ln>
          </p:spPr>
        </p:pic>
      </p:grpSp>
      <p:sp>
        <p:nvSpPr>
          <p:cNvPr id="5" name="TextBox 4">
            <a:extLst>
              <a:ext uri="{FF2B5EF4-FFF2-40B4-BE49-F238E27FC236}">
                <a16:creationId xmlns:a16="http://schemas.microsoft.com/office/drawing/2014/main" id="{ED3F1A76-1B23-FC73-483D-6C5EA9F2213F}"/>
              </a:ext>
            </a:extLst>
          </p:cNvPr>
          <p:cNvSpPr txBox="1"/>
          <p:nvPr/>
        </p:nvSpPr>
        <p:spPr>
          <a:xfrm>
            <a:off x="2949332" y="376489"/>
            <a:ext cx="5963514" cy="553998"/>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JN.1 sub-lineages continue to rise. As of 16 April 2024, 126 countries shared 175,189 are JN.1+JN.1.*. The phylogenetic relationship of the currently largest circulating </a:t>
            </a:r>
            <a:r>
              <a:rPr lang="en-US" sz="1000" dirty="0" err="1">
                <a:latin typeface="Calibri" panose="020F0502020204030204" pitchFamily="34" charset="0"/>
                <a:cs typeface="Calibri" panose="020F0502020204030204" pitchFamily="34" charset="0"/>
              </a:rPr>
              <a:t>sublineages</a:t>
            </a:r>
            <a:r>
              <a:rPr lang="en-US" sz="1000" dirty="0">
                <a:latin typeface="Calibri" panose="020F0502020204030204" pitchFamily="34" charset="0"/>
                <a:cs typeface="Calibri" panose="020F0502020204030204" pitchFamily="34" charset="0"/>
              </a:rPr>
              <a:t> is shown in the tree below and the VOI is also tracked at: </a:t>
            </a:r>
            <a:r>
              <a:rPr lang="en-US" sz="1000" dirty="0">
                <a:latin typeface="Calibri" panose="020F0502020204030204" pitchFamily="34" charset="0"/>
                <a:cs typeface="Calibri" panose="020F0502020204030204" pitchFamily="34" charset="0"/>
                <a:hlinkClick r:id="rId4"/>
              </a:rPr>
              <a:t>https://gisaid.org/hcov19-variants/</a:t>
            </a:r>
            <a:r>
              <a:rPr lang="en-US" sz="1000" dirty="0">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9AA49942-2A9C-C56B-51CA-8B3169CF22C5}"/>
              </a:ext>
            </a:extLst>
          </p:cNvPr>
          <p:cNvSpPr txBox="1"/>
          <p:nvPr/>
        </p:nvSpPr>
        <p:spPr>
          <a:xfrm>
            <a:off x="556966" y="896030"/>
            <a:ext cx="2598080" cy="623248"/>
          </a:xfrm>
          <a:prstGeom prst="rect">
            <a:avLst/>
          </a:prstGeom>
          <a:noFill/>
        </p:spPr>
        <p:txBody>
          <a:bodyPr wrap="square" rtlCol="0">
            <a:spAutoFit/>
          </a:bodyPr>
          <a:lstStyle/>
          <a:p>
            <a:pPr rtl="0"/>
            <a:r>
              <a:rPr lang="en-US" sz="1200" dirty="0"/>
              <a:t>VOI JN.1* versus XBB1.5 vaccine strain spike substitutions</a:t>
            </a:r>
          </a:p>
          <a:p>
            <a:endParaRPr lang="en-SG" sz="1050" dirty="0"/>
          </a:p>
        </p:txBody>
      </p:sp>
      <p:sp>
        <p:nvSpPr>
          <p:cNvPr id="4" name="Google Shape;124;p18">
            <a:extLst>
              <a:ext uri="{FF2B5EF4-FFF2-40B4-BE49-F238E27FC236}">
                <a16:creationId xmlns:a16="http://schemas.microsoft.com/office/drawing/2014/main" id="{DDFD3703-8685-66ED-40F9-678D77F1BA86}"/>
              </a:ext>
            </a:extLst>
          </p:cNvPr>
          <p:cNvSpPr/>
          <p:nvPr/>
        </p:nvSpPr>
        <p:spPr>
          <a:xfrm>
            <a:off x="5761215"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a:t>
            </a:r>
            <a:r>
              <a:rPr lang="en-SG" sz="1600" b="1" dirty="0">
                <a:latin typeface="Calibri" panose="020F0502020204030204" pitchFamily="34" charset="0"/>
                <a:ea typeface="Calibri"/>
                <a:cs typeface="Calibri" panose="020F0502020204030204" pitchFamily="34" charset="0"/>
                <a:sym typeface="Calibri"/>
              </a:rPr>
              <a:t>2024-04-16</a:t>
            </a:r>
            <a:endParaRPr sz="1600" b="1" dirty="0">
              <a:latin typeface="Calibri"/>
              <a:ea typeface="Calibri"/>
              <a:cs typeface="Calibri"/>
              <a:sym typeface="Calibri"/>
            </a:endParaRPr>
          </a:p>
        </p:txBody>
      </p:sp>
      <p:sp>
        <p:nvSpPr>
          <p:cNvPr id="39" name="TextBox 38">
            <a:extLst>
              <a:ext uri="{FF2B5EF4-FFF2-40B4-BE49-F238E27FC236}">
                <a16:creationId xmlns:a16="http://schemas.microsoft.com/office/drawing/2014/main" id="{698FA382-7363-D0B9-6D14-D7AD812795C8}"/>
              </a:ext>
            </a:extLst>
          </p:cNvPr>
          <p:cNvSpPr txBox="1"/>
          <p:nvPr/>
        </p:nvSpPr>
        <p:spPr>
          <a:xfrm>
            <a:off x="6479331" y="3052952"/>
            <a:ext cx="2581458" cy="1015663"/>
          </a:xfrm>
          <a:prstGeom prst="rect">
            <a:avLst/>
          </a:prstGeom>
          <a:noFill/>
        </p:spPr>
        <p:txBody>
          <a:bodyPr wrap="square" rtlCol="0">
            <a:spAutoFit/>
          </a:bodyPr>
          <a:lstStyle/>
          <a:p>
            <a:pPr algn="r"/>
            <a:r>
              <a:rPr lang="en-US" sz="1200" i="1" dirty="0">
                <a:latin typeface="Calibri" panose="020F0502020204030204" pitchFamily="34" charset="0"/>
                <a:cs typeface="Calibri" panose="020F0502020204030204" pitchFamily="34" charset="0"/>
              </a:rPr>
              <a:t>Recently approved updated vaccines use XBB.1.5 strains as basis. The majority of current strains in circulation globally belong to </a:t>
            </a:r>
          </a:p>
          <a:p>
            <a:pPr algn="r"/>
            <a:r>
              <a:rPr lang="en-US" sz="1200" i="1" dirty="0">
                <a:latin typeface="Calibri" panose="020F0502020204030204" pitchFamily="34" charset="0"/>
                <a:cs typeface="Calibri" panose="020F0502020204030204" pitchFamily="34" charset="0"/>
              </a:rPr>
              <a:t>the JN.1* family.</a:t>
            </a:r>
          </a:p>
        </p:txBody>
      </p:sp>
      <p:sp>
        <p:nvSpPr>
          <p:cNvPr id="40" name="TextBox 39">
            <a:extLst>
              <a:ext uri="{FF2B5EF4-FFF2-40B4-BE49-F238E27FC236}">
                <a16:creationId xmlns:a16="http://schemas.microsoft.com/office/drawing/2014/main" id="{9BDEB233-A84A-97BC-6D65-C930540C1D2E}"/>
              </a:ext>
            </a:extLst>
          </p:cNvPr>
          <p:cNvSpPr txBox="1"/>
          <p:nvPr/>
        </p:nvSpPr>
        <p:spPr>
          <a:xfrm>
            <a:off x="448724" y="4563570"/>
            <a:ext cx="567784" cy="253916"/>
          </a:xfrm>
          <a:prstGeom prst="rect">
            <a:avLst/>
          </a:prstGeom>
          <a:noFill/>
        </p:spPr>
        <p:txBody>
          <a:bodyPr wrap="none" rtlCol="0">
            <a:spAutoFit/>
          </a:bodyPr>
          <a:lstStyle/>
          <a:p>
            <a:r>
              <a:rPr lang="en-SG" sz="1050" b="1" dirty="0"/>
              <a:t>Africa</a:t>
            </a:r>
          </a:p>
        </p:txBody>
      </p:sp>
      <p:sp>
        <p:nvSpPr>
          <p:cNvPr id="41" name="TextBox 40">
            <a:extLst>
              <a:ext uri="{FF2B5EF4-FFF2-40B4-BE49-F238E27FC236}">
                <a16:creationId xmlns:a16="http://schemas.microsoft.com/office/drawing/2014/main" id="{8D16EDBC-82B6-53BA-E00D-8B4D399C1C2C}"/>
              </a:ext>
            </a:extLst>
          </p:cNvPr>
          <p:cNvSpPr txBox="1"/>
          <p:nvPr/>
        </p:nvSpPr>
        <p:spPr>
          <a:xfrm>
            <a:off x="2092789" y="4563570"/>
            <a:ext cx="470000" cy="253916"/>
          </a:xfrm>
          <a:prstGeom prst="rect">
            <a:avLst/>
          </a:prstGeom>
          <a:noFill/>
        </p:spPr>
        <p:txBody>
          <a:bodyPr wrap="none" rtlCol="0">
            <a:spAutoFit/>
          </a:bodyPr>
          <a:lstStyle/>
          <a:p>
            <a:r>
              <a:rPr lang="en-SG" sz="1050" b="1" dirty="0"/>
              <a:t>Asia</a:t>
            </a:r>
          </a:p>
        </p:txBody>
      </p:sp>
      <p:sp>
        <p:nvSpPr>
          <p:cNvPr id="44" name="TextBox 43">
            <a:extLst>
              <a:ext uri="{FF2B5EF4-FFF2-40B4-BE49-F238E27FC236}">
                <a16:creationId xmlns:a16="http://schemas.microsoft.com/office/drawing/2014/main" id="{91F2DF31-CB1A-65F2-9B7A-F12683EFDBBE}"/>
              </a:ext>
            </a:extLst>
          </p:cNvPr>
          <p:cNvSpPr txBox="1"/>
          <p:nvPr/>
        </p:nvSpPr>
        <p:spPr>
          <a:xfrm>
            <a:off x="3456058" y="4563570"/>
            <a:ext cx="647934" cy="253916"/>
          </a:xfrm>
          <a:prstGeom prst="rect">
            <a:avLst/>
          </a:prstGeom>
          <a:noFill/>
        </p:spPr>
        <p:txBody>
          <a:bodyPr wrap="none" rtlCol="0">
            <a:spAutoFit/>
          </a:bodyPr>
          <a:lstStyle/>
          <a:p>
            <a:r>
              <a:rPr lang="en-SG" sz="1050" b="1" dirty="0"/>
              <a:t>Europe</a:t>
            </a:r>
          </a:p>
        </p:txBody>
      </p:sp>
      <p:sp>
        <p:nvSpPr>
          <p:cNvPr id="45" name="TextBox 44">
            <a:extLst>
              <a:ext uri="{FF2B5EF4-FFF2-40B4-BE49-F238E27FC236}">
                <a16:creationId xmlns:a16="http://schemas.microsoft.com/office/drawing/2014/main" id="{6CEC798C-7B11-D6BE-EE8C-5B89AE9D3BD1}"/>
              </a:ext>
            </a:extLst>
          </p:cNvPr>
          <p:cNvSpPr txBox="1"/>
          <p:nvPr/>
        </p:nvSpPr>
        <p:spPr>
          <a:xfrm>
            <a:off x="4753047" y="4565569"/>
            <a:ext cx="1114408" cy="253916"/>
          </a:xfrm>
          <a:prstGeom prst="rect">
            <a:avLst/>
          </a:prstGeom>
          <a:noFill/>
        </p:spPr>
        <p:txBody>
          <a:bodyPr wrap="none" rtlCol="0">
            <a:spAutoFit/>
          </a:bodyPr>
          <a:lstStyle/>
          <a:p>
            <a:r>
              <a:rPr lang="en-SG" sz="1050" b="1" dirty="0"/>
              <a:t>North America</a:t>
            </a:r>
          </a:p>
        </p:txBody>
      </p:sp>
      <p:sp>
        <p:nvSpPr>
          <p:cNvPr id="48" name="TextBox 47">
            <a:extLst>
              <a:ext uri="{FF2B5EF4-FFF2-40B4-BE49-F238E27FC236}">
                <a16:creationId xmlns:a16="http://schemas.microsoft.com/office/drawing/2014/main" id="{F5A1D9F2-787A-B2DC-FDC6-BB90D32EF379}"/>
              </a:ext>
            </a:extLst>
          </p:cNvPr>
          <p:cNvSpPr txBox="1"/>
          <p:nvPr/>
        </p:nvSpPr>
        <p:spPr>
          <a:xfrm>
            <a:off x="6446025" y="4565569"/>
            <a:ext cx="708848" cy="253916"/>
          </a:xfrm>
          <a:prstGeom prst="rect">
            <a:avLst/>
          </a:prstGeom>
          <a:noFill/>
        </p:spPr>
        <p:txBody>
          <a:bodyPr wrap="none" rtlCol="0">
            <a:spAutoFit/>
          </a:bodyPr>
          <a:lstStyle/>
          <a:p>
            <a:r>
              <a:rPr lang="en-SG" sz="1050" b="1" dirty="0"/>
              <a:t>Oceania</a:t>
            </a:r>
          </a:p>
        </p:txBody>
      </p:sp>
      <p:sp>
        <p:nvSpPr>
          <p:cNvPr id="49" name="TextBox 48">
            <a:extLst>
              <a:ext uri="{FF2B5EF4-FFF2-40B4-BE49-F238E27FC236}">
                <a16:creationId xmlns:a16="http://schemas.microsoft.com/office/drawing/2014/main" id="{440EC4C5-654B-6C88-9980-E140A943CDFB}"/>
              </a:ext>
            </a:extLst>
          </p:cNvPr>
          <p:cNvSpPr txBox="1"/>
          <p:nvPr/>
        </p:nvSpPr>
        <p:spPr>
          <a:xfrm>
            <a:off x="7907068" y="4568368"/>
            <a:ext cx="1135247" cy="253916"/>
          </a:xfrm>
          <a:prstGeom prst="rect">
            <a:avLst/>
          </a:prstGeom>
          <a:noFill/>
        </p:spPr>
        <p:txBody>
          <a:bodyPr wrap="none" rtlCol="0">
            <a:spAutoFit/>
          </a:bodyPr>
          <a:lstStyle/>
          <a:p>
            <a:r>
              <a:rPr lang="en-SG" sz="1050" b="1" dirty="0"/>
              <a:t>South America</a:t>
            </a:r>
          </a:p>
        </p:txBody>
      </p:sp>
      <p:sp>
        <p:nvSpPr>
          <p:cNvPr id="55" name="TextBox 54">
            <a:extLst>
              <a:ext uri="{FF2B5EF4-FFF2-40B4-BE49-F238E27FC236}">
                <a16:creationId xmlns:a16="http://schemas.microsoft.com/office/drawing/2014/main" id="{D2B04117-C328-8683-4C01-740283313632}"/>
              </a:ext>
            </a:extLst>
          </p:cNvPr>
          <p:cNvSpPr txBox="1"/>
          <p:nvPr/>
        </p:nvSpPr>
        <p:spPr>
          <a:xfrm>
            <a:off x="2447059" y="6125223"/>
            <a:ext cx="4437433" cy="253916"/>
          </a:xfrm>
          <a:prstGeom prst="rect">
            <a:avLst/>
          </a:prstGeom>
          <a:noFill/>
        </p:spPr>
        <p:txBody>
          <a:bodyPr wrap="none" rtlCol="0">
            <a:spAutoFit/>
          </a:bodyPr>
          <a:lstStyle/>
          <a:p>
            <a:r>
              <a:rPr lang="en-SG" sz="1050" b="1" dirty="0"/>
              <a:t>Lineage distribution 16 Feb 2024 – 16 Apr 2024 (by collection date)</a:t>
            </a:r>
          </a:p>
        </p:txBody>
      </p:sp>
      <p:grpSp>
        <p:nvGrpSpPr>
          <p:cNvPr id="60" name="Group 59">
            <a:extLst>
              <a:ext uri="{FF2B5EF4-FFF2-40B4-BE49-F238E27FC236}">
                <a16:creationId xmlns:a16="http://schemas.microsoft.com/office/drawing/2014/main" id="{D10CFDCC-B619-EE5B-D607-2FE8131AA1EA}"/>
              </a:ext>
            </a:extLst>
          </p:cNvPr>
          <p:cNvGrpSpPr/>
          <p:nvPr/>
        </p:nvGrpSpPr>
        <p:grpSpPr>
          <a:xfrm>
            <a:off x="6985569" y="1282274"/>
            <a:ext cx="2016391" cy="1022685"/>
            <a:chOff x="7106148" y="1282274"/>
            <a:chExt cx="2016391" cy="1022685"/>
          </a:xfrm>
        </p:grpSpPr>
        <p:grpSp>
          <p:nvGrpSpPr>
            <p:cNvPr id="22" name="Group 21">
              <a:extLst>
                <a:ext uri="{FF2B5EF4-FFF2-40B4-BE49-F238E27FC236}">
                  <a16:creationId xmlns:a16="http://schemas.microsoft.com/office/drawing/2014/main" id="{178DDADB-A870-AC44-4F28-1ED7D63AADAD}"/>
                </a:ext>
              </a:extLst>
            </p:cNvPr>
            <p:cNvGrpSpPr/>
            <p:nvPr/>
          </p:nvGrpSpPr>
          <p:grpSpPr>
            <a:xfrm>
              <a:off x="7106148" y="1282274"/>
              <a:ext cx="2016391" cy="999039"/>
              <a:chOff x="7106148" y="1282274"/>
              <a:chExt cx="2016391" cy="999039"/>
            </a:xfrm>
          </p:grpSpPr>
          <p:pic>
            <p:nvPicPr>
              <p:cNvPr id="10" name="Picture 9">
                <a:extLst>
                  <a:ext uri="{FF2B5EF4-FFF2-40B4-BE49-F238E27FC236}">
                    <a16:creationId xmlns:a16="http://schemas.microsoft.com/office/drawing/2014/main" id="{59C1D1BC-9FD5-7083-A4A0-AC761FF339D2}"/>
                  </a:ext>
                </a:extLst>
              </p:cNvPr>
              <p:cNvPicPr>
                <a:picLocks noChangeAspect="1"/>
              </p:cNvPicPr>
              <p:nvPr/>
            </p:nvPicPr>
            <p:blipFill rotWithShape="1">
              <a:blip r:embed="rId5"/>
              <a:srcRect b="30899"/>
              <a:stretch/>
            </p:blipFill>
            <p:spPr>
              <a:xfrm>
                <a:off x="7106148" y="1282274"/>
                <a:ext cx="2016391" cy="155183"/>
              </a:xfrm>
              <a:prstGeom prst="rect">
                <a:avLst/>
              </a:prstGeom>
            </p:spPr>
          </p:pic>
          <p:pic>
            <p:nvPicPr>
              <p:cNvPr id="23" name="Picture 22" descr="A graph on a black background&#10;&#10;Description automatically generated">
                <a:extLst>
                  <a:ext uri="{FF2B5EF4-FFF2-40B4-BE49-F238E27FC236}">
                    <a16:creationId xmlns:a16="http://schemas.microsoft.com/office/drawing/2014/main" id="{3CC393C5-B3D6-7B97-C7B3-25B086CF81D5}"/>
                  </a:ext>
                </a:extLst>
              </p:cNvPr>
              <p:cNvPicPr>
                <a:picLocks noChangeAspect="1"/>
              </p:cNvPicPr>
              <p:nvPr/>
            </p:nvPicPr>
            <p:blipFill rotWithShape="1">
              <a:blip r:embed="rId6"/>
              <a:srcRect l="78397" b="39540"/>
              <a:stretch/>
            </p:blipFill>
            <p:spPr>
              <a:xfrm>
                <a:off x="8530629" y="1474246"/>
                <a:ext cx="572911" cy="807067"/>
              </a:xfrm>
              <a:prstGeom prst="rect">
                <a:avLst/>
              </a:prstGeom>
            </p:spPr>
          </p:pic>
        </p:grpSp>
        <p:pic>
          <p:nvPicPr>
            <p:cNvPr id="59" name="Picture 58" descr="A screen shot of a graph&#10;&#10;Description automatically generated">
              <a:extLst>
                <a:ext uri="{FF2B5EF4-FFF2-40B4-BE49-F238E27FC236}">
                  <a16:creationId xmlns:a16="http://schemas.microsoft.com/office/drawing/2014/main" id="{D2263B34-999F-7BE4-F59F-E54D427875EE}"/>
                </a:ext>
              </a:extLst>
            </p:cNvPr>
            <p:cNvPicPr>
              <a:picLocks noChangeAspect="1"/>
            </p:cNvPicPr>
            <p:nvPr/>
          </p:nvPicPr>
          <p:blipFill rotWithShape="1">
            <a:blip r:embed="rId7"/>
            <a:srcRect l="2570" r="24868" b="11756"/>
            <a:stretch/>
          </p:blipFill>
          <p:spPr>
            <a:xfrm>
              <a:off x="7233758" y="1480778"/>
              <a:ext cx="1341872" cy="824181"/>
            </a:xfrm>
            <a:prstGeom prst="rect">
              <a:avLst/>
            </a:prstGeom>
          </p:spPr>
        </p:pic>
      </p:grpSp>
      <p:pic>
        <p:nvPicPr>
          <p:cNvPr id="62" name="Picture 61">
            <a:extLst>
              <a:ext uri="{FF2B5EF4-FFF2-40B4-BE49-F238E27FC236}">
                <a16:creationId xmlns:a16="http://schemas.microsoft.com/office/drawing/2014/main" id="{4DA0DF0F-D3C2-CDE2-EFED-8D73DC08D3D8}"/>
              </a:ext>
            </a:extLst>
          </p:cNvPr>
          <p:cNvPicPr>
            <a:picLocks noChangeAspect="1"/>
          </p:cNvPicPr>
          <p:nvPr/>
        </p:nvPicPr>
        <p:blipFill>
          <a:blip r:embed="rId8"/>
          <a:stretch>
            <a:fillRect/>
          </a:stretch>
        </p:blipFill>
        <p:spPr>
          <a:xfrm>
            <a:off x="8627" y="4836087"/>
            <a:ext cx="1578634" cy="1151120"/>
          </a:xfrm>
          <a:prstGeom prst="rect">
            <a:avLst/>
          </a:prstGeom>
        </p:spPr>
      </p:pic>
      <p:pic>
        <p:nvPicPr>
          <p:cNvPr id="64" name="Picture 63">
            <a:extLst>
              <a:ext uri="{FF2B5EF4-FFF2-40B4-BE49-F238E27FC236}">
                <a16:creationId xmlns:a16="http://schemas.microsoft.com/office/drawing/2014/main" id="{EF0873EE-4C7B-0500-90F7-860B48FD4ADF}"/>
              </a:ext>
            </a:extLst>
          </p:cNvPr>
          <p:cNvPicPr>
            <a:picLocks noChangeAspect="1"/>
          </p:cNvPicPr>
          <p:nvPr/>
        </p:nvPicPr>
        <p:blipFill>
          <a:blip r:embed="rId9"/>
          <a:stretch>
            <a:fillRect/>
          </a:stretch>
        </p:blipFill>
        <p:spPr>
          <a:xfrm>
            <a:off x="1586118" y="4896507"/>
            <a:ext cx="1510390" cy="1077486"/>
          </a:xfrm>
          <a:prstGeom prst="rect">
            <a:avLst/>
          </a:prstGeom>
        </p:spPr>
      </p:pic>
      <p:pic>
        <p:nvPicPr>
          <p:cNvPr id="66" name="Picture 65">
            <a:extLst>
              <a:ext uri="{FF2B5EF4-FFF2-40B4-BE49-F238E27FC236}">
                <a16:creationId xmlns:a16="http://schemas.microsoft.com/office/drawing/2014/main" id="{58690174-CA3D-876C-0EFE-86F10B395ADD}"/>
              </a:ext>
            </a:extLst>
          </p:cNvPr>
          <p:cNvPicPr>
            <a:picLocks noChangeAspect="1"/>
          </p:cNvPicPr>
          <p:nvPr/>
        </p:nvPicPr>
        <p:blipFill>
          <a:blip r:embed="rId10"/>
          <a:stretch>
            <a:fillRect/>
          </a:stretch>
        </p:blipFill>
        <p:spPr>
          <a:xfrm>
            <a:off x="3106596" y="4856147"/>
            <a:ext cx="1496953" cy="1077486"/>
          </a:xfrm>
          <a:prstGeom prst="rect">
            <a:avLst/>
          </a:prstGeom>
        </p:spPr>
      </p:pic>
      <p:pic>
        <p:nvPicPr>
          <p:cNvPr id="70" name="Picture 69">
            <a:extLst>
              <a:ext uri="{FF2B5EF4-FFF2-40B4-BE49-F238E27FC236}">
                <a16:creationId xmlns:a16="http://schemas.microsoft.com/office/drawing/2014/main" id="{47ABF355-FDA4-9FF6-1C81-84E90AF8A71E}"/>
              </a:ext>
            </a:extLst>
          </p:cNvPr>
          <p:cNvPicPr>
            <a:picLocks noChangeAspect="1"/>
          </p:cNvPicPr>
          <p:nvPr/>
        </p:nvPicPr>
        <p:blipFill>
          <a:blip r:embed="rId11"/>
          <a:stretch>
            <a:fillRect/>
          </a:stretch>
        </p:blipFill>
        <p:spPr>
          <a:xfrm>
            <a:off x="6122836" y="4831214"/>
            <a:ext cx="1526573" cy="1077486"/>
          </a:xfrm>
          <a:prstGeom prst="rect">
            <a:avLst/>
          </a:prstGeom>
        </p:spPr>
      </p:pic>
      <p:pic>
        <p:nvPicPr>
          <p:cNvPr id="72" name="Picture 71">
            <a:extLst>
              <a:ext uri="{FF2B5EF4-FFF2-40B4-BE49-F238E27FC236}">
                <a16:creationId xmlns:a16="http://schemas.microsoft.com/office/drawing/2014/main" id="{E7CFDAAE-0B00-A403-F8E7-79D25AABFB52}"/>
              </a:ext>
            </a:extLst>
          </p:cNvPr>
          <p:cNvPicPr>
            <a:picLocks noChangeAspect="1"/>
          </p:cNvPicPr>
          <p:nvPr/>
        </p:nvPicPr>
        <p:blipFill>
          <a:blip r:embed="rId12"/>
          <a:stretch>
            <a:fillRect/>
          </a:stretch>
        </p:blipFill>
        <p:spPr>
          <a:xfrm>
            <a:off x="7695682" y="4830907"/>
            <a:ext cx="1448016" cy="1036947"/>
          </a:xfrm>
          <a:prstGeom prst="rect">
            <a:avLst/>
          </a:prstGeom>
        </p:spPr>
      </p:pic>
      <p:grpSp>
        <p:nvGrpSpPr>
          <p:cNvPr id="3" name="Group 2">
            <a:extLst>
              <a:ext uri="{FF2B5EF4-FFF2-40B4-BE49-F238E27FC236}">
                <a16:creationId xmlns:a16="http://schemas.microsoft.com/office/drawing/2014/main" id="{071CBF76-B579-4A3F-5105-9023D1E3F0F7}"/>
              </a:ext>
            </a:extLst>
          </p:cNvPr>
          <p:cNvGrpSpPr/>
          <p:nvPr/>
        </p:nvGrpSpPr>
        <p:grpSpPr>
          <a:xfrm>
            <a:off x="3021119" y="1145537"/>
            <a:ext cx="4114861" cy="2632598"/>
            <a:chOff x="5040895" y="1691641"/>
            <a:chExt cx="4114861" cy="2632598"/>
          </a:xfrm>
        </p:grpSpPr>
        <p:pic>
          <p:nvPicPr>
            <p:cNvPr id="12" name="Picture 11">
              <a:extLst>
                <a:ext uri="{FF2B5EF4-FFF2-40B4-BE49-F238E27FC236}">
                  <a16:creationId xmlns:a16="http://schemas.microsoft.com/office/drawing/2014/main" id="{EBF4B8B0-360C-D712-3399-3D952B017CCB}"/>
                </a:ext>
              </a:extLst>
            </p:cNvPr>
            <p:cNvPicPr>
              <a:picLocks noChangeAspect="1"/>
            </p:cNvPicPr>
            <p:nvPr/>
          </p:nvPicPr>
          <p:blipFill>
            <a:blip r:embed="rId13"/>
            <a:stretch>
              <a:fillRect/>
            </a:stretch>
          </p:blipFill>
          <p:spPr>
            <a:xfrm>
              <a:off x="5058236" y="1691641"/>
              <a:ext cx="3021438" cy="2419823"/>
            </a:xfrm>
            <a:prstGeom prst="rect">
              <a:avLst/>
            </a:prstGeom>
          </p:spPr>
        </p:pic>
        <p:grpSp>
          <p:nvGrpSpPr>
            <p:cNvPr id="18" name="Group 17">
              <a:extLst>
                <a:ext uri="{FF2B5EF4-FFF2-40B4-BE49-F238E27FC236}">
                  <a16:creationId xmlns:a16="http://schemas.microsoft.com/office/drawing/2014/main" id="{18AD5354-251F-E4BF-1413-D2D7BDA27540}"/>
                </a:ext>
              </a:extLst>
            </p:cNvPr>
            <p:cNvGrpSpPr/>
            <p:nvPr/>
          </p:nvGrpSpPr>
          <p:grpSpPr>
            <a:xfrm>
              <a:off x="5040895" y="1774905"/>
              <a:ext cx="4114861" cy="2549334"/>
              <a:chOff x="4936669" y="1629919"/>
              <a:chExt cx="4114861" cy="2549334"/>
            </a:xfrm>
          </p:grpSpPr>
          <p:grpSp>
            <p:nvGrpSpPr>
              <p:cNvPr id="46" name="Group 45">
                <a:extLst>
                  <a:ext uri="{FF2B5EF4-FFF2-40B4-BE49-F238E27FC236}">
                    <a16:creationId xmlns:a16="http://schemas.microsoft.com/office/drawing/2014/main" id="{E700CFC1-DD75-033E-6AB3-D7F23676BB03}"/>
                  </a:ext>
                </a:extLst>
              </p:cNvPr>
              <p:cNvGrpSpPr/>
              <p:nvPr/>
            </p:nvGrpSpPr>
            <p:grpSpPr>
              <a:xfrm>
                <a:off x="4936669" y="1629919"/>
                <a:ext cx="4114861" cy="2549334"/>
                <a:chOff x="5043811" y="124384"/>
                <a:chExt cx="4114861" cy="2549334"/>
              </a:xfrm>
            </p:grpSpPr>
            <p:grpSp>
              <p:nvGrpSpPr>
                <p:cNvPr id="50" name="Group 49">
                  <a:extLst>
                    <a:ext uri="{FF2B5EF4-FFF2-40B4-BE49-F238E27FC236}">
                      <a16:creationId xmlns:a16="http://schemas.microsoft.com/office/drawing/2014/main" id="{EE709AA1-9ABF-CA26-C40A-D5B967E21A9B}"/>
                    </a:ext>
                  </a:extLst>
                </p:cNvPr>
                <p:cNvGrpSpPr/>
                <p:nvPr/>
              </p:nvGrpSpPr>
              <p:grpSpPr>
                <a:xfrm>
                  <a:off x="5043811" y="413599"/>
                  <a:ext cx="4114861" cy="2260119"/>
                  <a:chOff x="645982" y="3840998"/>
                  <a:chExt cx="4114861" cy="2260119"/>
                </a:xfrm>
              </p:grpSpPr>
              <p:grpSp>
                <p:nvGrpSpPr>
                  <p:cNvPr id="58" name="Group 57">
                    <a:extLst>
                      <a:ext uri="{FF2B5EF4-FFF2-40B4-BE49-F238E27FC236}">
                        <a16:creationId xmlns:a16="http://schemas.microsoft.com/office/drawing/2014/main" id="{1969B3DC-6D40-1B4B-41E2-9518F5AA0171}"/>
                      </a:ext>
                    </a:extLst>
                  </p:cNvPr>
                  <p:cNvGrpSpPr/>
                  <p:nvPr/>
                </p:nvGrpSpPr>
                <p:grpSpPr>
                  <a:xfrm>
                    <a:off x="645982" y="3840998"/>
                    <a:ext cx="4114861" cy="2260119"/>
                    <a:chOff x="4996031" y="591092"/>
                    <a:chExt cx="4114861" cy="2260119"/>
                  </a:xfrm>
                </p:grpSpPr>
                <p:grpSp>
                  <p:nvGrpSpPr>
                    <p:cNvPr id="63" name="Group 62">
                      <a:extLst>
                        <a:ext uri="{FF2B5EF4-FFF2-40B4-BE49-F238E27FC236}">
                          <a16:creationId xmlns:a16="http://schemas.microsoft.com/office/drawing/2014/main" id="{DFEDF205-493B-3F68-0824-E432BE8A97F9}"/>
                        </a:ext>
                      </a:extLst>
                    </p:cNvPr>
                    <p:cNvGrpSpPr/>
                    <p:nvPr/>
                  </p:nvGrpSpPr>
                  <p:grpSpPr>
                    <a:xfrm>
                      <a:off x="4996031" y="827680"/>
                      <a:ext cx="4114861" cy="2023531"/>
                      <a:chOff x="5112266" y="1129892"/>
                      <a:chExt cx="4114861" cy="2023531"/>
                    </a:xfrm>
                  </p:grpSpPr>
                  <p:grpSp>
                    <p:nvGrpSpPr>
                      <p:cNvPr id="67" name="Group 66">
                        <a:extLst>
                          <a:ext uri="{FF2B5EF4-FFF2-40B4-BE49-F238E27FC236}">
                            <a16:creationId xmlns:a16="http://schemas.microsoft.com/office/drawing/2014/main" id="{50B11A31-C084-61B2-8830-560D325B0645}"/>
                          </a:ext>
                        </a:extLst>
                      </p:cNvPr>
                      <p:cNvGrpSpPr/>
                      <p:nvPr/>
                    </p:nvGrpSpPr>
                    <p:grpSpPr>
                      <a:xfrm>
                        <a:off x="5112266" y="1129892"/>
                        <a:ext cx="4114861" cy="2023531"/>
                        <a:chOff x="4809108" y="681110"/>
                        <a:chExt cx="4114861" cy="2023531"/>
                      </a:xfrm>
                    </p:grpSpPr>
                    <p:sp>
                      <p:nvSpPr>
                        <p:cNvPr id="71" name="Right Brace 70">
                          <a:extLst>
                            <a:ext uri="{FF2B5EF4-FFF2-40B4-BE49-F238E27FC236}">
                              <a16:creationId xmlns:a16="http://schemas.microsoft.com/office/drawing/2014/main" id="{CDDBE9EA-0A3D-8121-C9B7-BDB280313A29}"/>
                            </a:ext>
                          </a:extLst>
                        </p:cNvPr>
                        <p:cNvSpPr/>
                        <p:nvPr/>
                      </p:nvSpPr>
                      <p:spPr>
                        <a:xfrm>
                          <a:off x="7782611" y="1713123"/>
                          <a:ext cx="82410" cy="9560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SG" sz="1050" dirty="0"/>
                        </a:p>
                      </p:txBody>
                    </p:sp>
                    <p:sp>
                      <p:nvSpPr>
                        <p:cNvPr id="73" name="TextBox 72">
                          <a:extLst>
                            <a:ext uri="{FF2B5EF4-FFF2-40B4-BE49-F238E27FC236}">
                              <a16:creationId xmlns:a16="http://schemas.microsoft.com/office/drawing/2014/main" id="{959852F4-CD37-D223-3755-295D91D51C7D}"/>
                            </a:ext>
                          </a:extLst>
                        </p:cNvPr>
                        <p:cNvSpPr txBox="1"/>
                        <p:nvPr/>
                      </p:nvSpPr>
                      <p:spPr>
                        <a:xfrm>
                          <a:off x="7781986" y="1514579"/>
                          <a:ext cx="356188" cy="169277"/>
                        </a:xfrm>
                        <a:prstGeom prst="rect">
                          <a:avLst/>
                        </a:prstGeom>
                        <a:noFill/>
                      </p:spPr>
                      <p:txBody>
                        <a:bodyPr wrap="none" rtlCol="0">
                          <a:spAutoFit/>
                        </a:bodyPr>
                        <a:lstStyle/>
                        <a:p>
                          <a:r>
                            <a:rPr lang="en-SG" sz="500" dirty="0"/>
                            <a:t>EG.5*</a:t>
                          </a:r>
                        </a:p>
                      </p:txBody>
                    </p:sp>
                    <p:sp>
                      <p:nvSpPr>
                        <p:cNvPr id="77" name="TextBox 76">
                          <a:extLst>
                            <a:ext uri="{FF2B5EF4-FFF2-40B4-BE49-F238E27FC236}">
                              <a16:creationId xmlns:a16="http://schemas.microsoft.com/office/drawing/2014/main" id="{68D09F8A-22E0-D055-38FC-E20690F4C3E0}"/>
                            </a:ext>
                          </a:extLst>
                        </p:cNvPr>
                        <p:cNvSpPr txBox="1"/>
                        <p:nvPr/>
                      </p:nvSpPr>
                      <p:spPr>
                        <a:xfrm>
                          <a:off x="7764128" y="2171395"/>
                          <a:ext cx="716863" cy="261610"/>
                        </a:xfrm>
                        <a:prstGeom prst="rect">
                          <a:avLst/>
                        </a:prstGeom>
                        <a:noFill/>
                      </p:spPr>
                      <p:txBody>
                        <a:bodyPr wrap="none" rtlCol="0">
                          <a:spAutoFit/>
                        </a:bodyPr>
                        <a:lstStyle/>
                        <a:p>
                          <a:r>
                            <a:rPr lang="en-SG" sz="1100" dirty="0"/>
                            <a:t>Omicron</a:t>
                          </a:r>
                        </a:p>
                      </p:txBody>
                    </p:sp>
                    <p:sp>
                      <p:nvSpPr>
                        <p:cNvPr id="78" name="TextBox 77">
                          <a:extLst>
                            <a:ext uri="{FF2B5EF4-FFF2-40B4-BE49-F238E27FC236}">
                              <a16:creationId xmlns:a16="http://schemas.microsoft.com/office/drawing/2014/main" id="{246E940E-5C67-6A86-E239-BAE7F2D5D8E5}"/>
                            </a:ext>
                          </a:extLst>
                        </p:cNvPr>
                        <p:cNvSpPr txBox="1"/>
                        <p:nvPr/>
                      </p:nvSpPr>
                      <p:spPr>
                        <a:xfrm rot="5400000">
                          <a:off x="8196037" y="1649551"/>
                          <a:ext cx="500458" cy="146194"/>
                        </a:xfrm>
                        <a:prstGeom prst="rect">
                          <a:avLst/>
                        </a:prstGeom>
                        <a:noFill/>
                      </p:spPr>
                      <p:txBody>
                        <a:bodyPr wrap="none" rtlCol="0">
                          <a:spAutoFit/>
                        </a:bodyPr>
                        <a:lstStyle/>
                        <a:p>
                          <a:r>
                            <a:rPr lang="en-SG" sz="350" dirty="0"/>
                            <a:t>XBB.1.5* family</a:t>
                          </a:r>
                        </a:p>
                      </p:txBody>
                    </p:sp>
                    <p:sp>
                      <p:nvSpPr>
                        <p:cNvPr id="79" name="TextBox 78">
                          <a:extLst>
                            <a:ext uri="{FF2B5EF4-FFF2-40B4-BE49-F238E27FC236}">
                              <a16:creationId xmlns:a16="http://schemas.microsoft.com/office/drawing/2014/main" id="{E7CF6BBC-C274-9E96-82B1-CE1355A9F82B}"/>
                            </a:ext>
                          </a:extLst>
                        </p:cNvPr>
                        <p:cNvSpPr txBox="1"/>
                        <p:nvPr/>
                      </p:nvSpPr>
                      <p:spPr>
                        <a:xfrm>
                          <a:off x="7782234" y="1775781"/>
                          <a:ext cx="445956" cy="169277"/>
                        </a:xfrm>
                        <a:prstGeom prst="rect">
                          <a:avLst/>
                        </a:prstGeom>
                        <a:noFill/>
                      </p:spPr>
                      <p:txBody>
                        <a:bodyPr wrap="none" rtlCol="0">
                          <a:spAutoFit/>
                        </a:bodyPr>
                        <a:lstStyle/>
                        <a:p>
                          <a:r>
                            <a:rPr lang="en-SG" sz="500" dirty="0"/>
                            <a:t>XBB.2.3*</a:t>
                          </a:r>
                        </a:p>
                      </p:txBody>
                    </p:sp>
                    <p:sp>
                      <p:nvSpPr>
                        <p:cNvPr id="80" name="Rectangle: Rounded Corners 79">
                          <a:extLst>
                            <a:ext uri="{FF2B5EF4-FFF2-40B4-BE49-F238E27FC236}">
                              <a16:creationId xmlns:a16="http://schemas.microsoft.com/office/drawing/2014/main" id="{3A10BBB7-F2AC-B5D3-AF15-D043D02D11DB}"/>
                            </a:ext>
                          </a:extLst>
                        </p:cNvPr>
                        <p:cNvSpPr/>
                        <p:nvPr/>
                      </p:nvSpPr>
                      <p:spPr>
                        <a:xfrm>
                          <a:off x="4809108" y="1547309"/>
                          <a:ext cx="3710021" cy="357230"/>
                        </a:xfrm>
                        <a:prstGeom prst="roundRect">
                          <a:avLst>
                            <a:gd name="adj" fmla="val 827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z="1050" dirty="0"/>
                        </a:p>
                      </p:txBody>
                    </p:sp>
                    <p:sp>
                      <p:nvSpPr>
                        <p:cNvPr id="81" name="TextBox 80">
                          <a:extLst>
                            <a:ext uri="{FF2B5EF4-FFF2-40B4-BE49-F238E27FC236}">
                              <a16:creationId xmlns:a16="http://schemas.microsoft.com/office/drawing/2014/main" id="{4CE6090D-BC1A-E718-9AD4-07DD91060EC3}"/>
                            </a:ext>
                          </a:extLst>
                        </p:cNvPr>
                        <p:cNvSpPr txBox="1"/>
                        <p:nvPr/>
                      </p:nvSpPr>
                      <p:spPr>
                        <a:xfrm>
                          <a:off x="4856500" y="2450725"/>
                          <a:ext cx="748923" cy="253916"/>
                        </a:xfrm>
                        <a:prstGeom prst="rect">
                          <a:avLst/>
                        </a:prstGeom>
                        <a:noFill/>
                      </p:spPr>
                      <p:txBody>
                        <a:bodyPr wrap="none" rtlCol="0">
                          <a:spAutoFit/>
                        </a:bodyPr>
                        <a:lstStyle/>
                        <a:p>
                          <a:r>
                            <a:rPr lang="en-SG" sz="1050" dirty="0"/>
                            <a:t>2023-Jun</a:t>
                          </a:r>
                        </a:p>
                      </p:txBody>
                    </p:sp>
                    <p:sp>
                      <p:nvSpPr>
                        <p:cNvPr id="82" name="TextBox 81">
                          <a:extLst>
                            <a:ext uri="{FF2B5EF4-FFF2-40B4-BE49-F238E27FC236}">
                              <a16:creationId xmlns:a16="http://schemas.microsoft.com/office/drawing/2014/main" id="{6DB5BBFD-BF8C-9D2B-03E0-184ED884C739}"/>
                            </a:ext>
                          </a:extLst>
                        </p:cNvPr>
                        <p:cNvSpPr txBox="1"/>
                        <p:nvPr/>
                      </p:nvSpPr>
                      <p:spPr>
                        <a:xfrm>
                          <a:off x="5853590" y="2441437"/>
                          <a:ext cx="739305" cy="253916"/>
                        </a:xfrm>
                        <a:prstGeom prst="rect">
                          <a:avLst/>
                        </a:prstGeom>
                        <a:noFill/>
                      </p:spPr>
                      <p:txBody>
                        <a:bodyPr wrap="none" rtlCol="0">
                          <a:spAutoFit/>
                        </a:bodyPr>
                        <a:lstStyle/>
                        <a:p>
                          <a:r>
                            <a:rPr lang="en-SG" sz="1050" dirty="0"/>
                            <a:t>2023-Oct</a:t>
                          </a:r>
                        </a:p>
                      </p:txBody>
                    </p:sp>
                    <p:sp>
                      <p:nvSpPr>
                        <p:cNvPr id="83" name="TextBox 82">
                          <a:extLst>
                            <a:ext uri="{FF2B5EF4-FFF2-40B4-BE49-F238E27FC236}">
                              <a16:creationId xmlns:a16="http://schemas.microsoft.com/office/drawing/2014/main" id="{D9BD3B70-9607-794D-26D4-4FD5AB3E89A5}"/>
                            </a:ext>
                          </a:extLst>
                        </p:cNvPr>
                        <p:cNvSpPr txBox="1"/>
                        <p:nvPr/>
                      </p:nvSpPr>
                      <p:spPr>
                        <a:xfrm>
                          <a:off x="8011839" y="681110"/>
                          <a:ext cx="912130" cy="261610"/>
                        </a:xfrm>
                        <a:prstGeom prst="rect">
                          <a:avLst/>
                        </a:prstGeom>
                        <a:noFill/>
                      </p:spPr>
                      <p:txBody>
                        <a:bodyPr wrap="square" rtlCol="0">
                          <a:spAutoFit/>
                        </a:bodyPr>
                        <a:lstStyle/>
                        <a:p>
                          <a:r>
                            <a:rPr lang="en-SG" sz="1100" dirty="0"/>
                            <a:t>JN.1+JN.1*</a:t>
                          </a:r>
                        </a:p>
                      </p:txBody>
                    </p:sp>
                  </p:grpSp>
                  <p:sp>
                    <p:nvSpPr>
                      <p:cNvPr id="69" name="Right Brace 68">
                        <a:extLst>
                          <a:ext uri="{FF2B5EF4-FFF2-40B4-BE49-F238E27FC236}">
                            <a16:creationId xmlns:a16="http://schemas.microsoft.com/office/drawing/2014/main" id="{B4284D84-2E07-1524-CA9A-A6287E924DC4}"/>
                          </a:ext>
                        </a:extLst>
                      </p:cNvPr>
                      <p:cNvSpPr/>
                      <p:nvPr/>
                    </p:nvSpPr>
                    <p:spPr>
                      <a:xfrm>
                        <a:off x="8615340" y="2011489"/>
                        <a:ext cx="93658" cy="32372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SG" sz="1050" dirty="0"/>
                      </a:p>
                    </p:txBody>
                  </p:sp>
                </p:grpSp>
                <p:sp>
                  <p:nvSpPr>
                    <p:cNvPr id="65" name="TextBox 64">
                      <a:extLst>
                        <a:ext uri="{FF2B5EF4-FFF2-40B4-BE49-F238E27FC236}">
                          <a16:creationId xmlns:a16="http://schemas.microsoft.com/office/drawing/2014/main" id="{3BB145E0-AE46-D1EE-651C-15747EB46E9C}"/>
                        </a:ext>
                      </a:extLst>
                    </p:cNvPr>
                    <p:cNvSpPr txBox="1"/>
                    <p:nvPr/>
                  </p:nvSpPr>
                  <p:spPr>
                    <a:xfrm>
                      <a:off x="7958327" y="591092"/>
                      <a:ext cx="611737" cy="184666"/>
                    </a:xfrm>
                    <a:prstGeom prst="rect">
                      <a:avLst/>
                    </a:prstGeom>
                    <a:noFill/>
                  </p:spPr>
                  <p:txBody>
                    <a:bodyPr wrap="square" rtlCol="0">
                      <a:spAutoFit/>
                    </a:bodyPr>
                    <a:lstStyle/>
                    <a:p>
                      <a:r>
                        <a:rPr lang="en-SG" sz="600" dirty="0"/>
                        <a:t>XDK.1</a:t>
                      </a:r>
                    </a:p>
                  </p:txBody>
                </p:sp>
              </p:grpSp>
              <p:sp>
                <p:nvSpPr>
                  <p:cNvPr id="61" name="TextBox 60">
                    <a:extLst>
                      <a:ext uri="{FF2B5EF4-FFF2-40B4-BE49-F238E27FC236}">
                        <a16:creationId xmlns:a16="http://schemas.microsoft.com/office/drawing/2014/main" id="{C60BE215-6EF5-628B-30C0-4C05A09425D6}"/>
                      </a:ext>
                    </a:extLst>
                  </p:cNvPr>
                  <p:cNvSpPr txBox="1"/>
                  <p:nvPr/>
                </p:nvSpPr>
                <p:spPr>
                  <a:xfrm>
                    <a:off x="3625735" y="5074933"/>
                    <a:ext cx="445956" cy="169277"/>
                  </a:xfrm>
                  <a:prstGeom prst="rect">
                    <a:avLst/>
                  </a:prstGeom>
                  <a:noFill/>
                </p:spPr>
                <p:txBody>
                  <a:bodyPr wrap="square" rtlCol="0">
                    <a:spAutoFit/>
                  </a:bodyPr>
                  <a:lstStyle/>
                  <a:p>
                    <a:r>
                      <a:rPr lang="en-SG" sz="500" dirty="0"/>
                      <a:t>XBB.1.5*</a:t>
                    </a:r>
                  </a:p>
                </p:txBody>
              </p:sp>
            </p:grpSp>
            <p:sp>
              <p:nvSpPr>
                <p:cNvPr id="54" name="TextBox 53">
                  <a:extLst>
                    <a:ext uri="{FF2B5EF4-FFF2-40B4-BE49-F238E27FC236}">
                      <a16:creationId xmlns:a16="http://schemas.microsoft.com/office/drawing/2014/main" id="{79B08084-2759-E617-44FD-622C9D8A8913}"/>
                    </a:ext>
                  </a:extLst>
                </p:cNvPr>
                <p:cNvSpPr txBox="1"/>
                <p:nvPr/>
              </p:nvSpPr>
              <p:spPr>
                <a:xfrm>
                  <a:off x="7075561" y="2417237"/>
                  <a:ext cx="763351" cy="253916"/>
                </a:xfrm>
                <a:prstGeom prst="rect">
                  <a:avLst/>
                </a:prstGeom>
                <a:noFill/>
              </p:spPr>
              <p:txBody>
                <a:bodyPr wrap="none" rtlCol="0">
                  <a:spAutoFit/>
                </a:bodyPr>
                <a:lstStyle/>
                <a:p>
                  <a:r>
                    <a:rPr lang="en-SG" sz="1050" dirty="0"/>
                    <a:t>2024-Feb</a:t>
                  </a:r>
                </a:p>
              </p:txBody>
            </p:sp>
            <p:sp>
              <p:nvSpPr>
                <p:cNvPr id="56" name="TextBox 55">
                  <a:extLst>
                    <a:ext uri="{FF2B5EF4-FFF2-40B4-BE49-F238E27FC236}">
                      <a16:creationId xmlns:a16="http://schemas.microsoft.com/office/drawing/2014/main" id="{B188ECAC-FAA8-C785-DFDC-F3824EAB480D}"/>
                    </a:ext>
                  </a:extLst>
                </p:cNvPr>
                <p:cNvSpPr txBox="1"/>
                <p:nvPr/>
              </p:nvSpPr>
              <p:spPr>
                <a:xfrm>
                  <a:off x="8007619" y="124384"/>
                  <a:ext cx="611737" cy="184666"/>
                </a:xfrm>
                <a:prstGeom prst="rect">
                  <a:avLst/>
                </a:prstGeom>
                <a:noFill/>
              </p:spPr>
              <p:txBody>
                <a:bodyPr wrap="square" rtlCol="0">
                  <a:spAutoFit/>
                </a:bodyPr>
                <a:lstStyle/>
                <a:p>
                  <a:r>
                    <a:rPr lang="en-SG" sz="600" dirty="0"/>
                    <a:t>KP*</a:t>
                  </a:r>
                </a:p>
              </p:txBody>
            </p:sp>
            <p:sp>
              <p:nvSpPr>
                <p:cNvPr id="57" name="TextBox 56">
                  <a:extLst>
                    <a:ext uri="{FF2B5EF4-FFF2-40B4-BE49-F238E27FC236}">
                      <a16:creationId xmlns:a16="http://schemas.microsoft.com/office/drawing/2014/main" id="{DA051A86-EDEC-1D58-335A-B6361483CF4B}"/>
                    </a:ext>
                  </a:extLst>
                </p:cNvPr>
                <p:cNvSpPr txBox="1"/>
                <p:nvPr/>
              </p:nvSpPr>
              <p:spPr>
                <a:xfrm>
                  <a:off x="8010981" y="696243"/>
                  <a:ext cx="611737" cy="184666"/>
                </a:xfrm>
                <a:prstGeom prst="rect">
                  <a:avLst/>
                </a:prstGeom>
                <a:noFill/>
              </p:spPr>
              <p:txBody>
                <a:bodyPr wrap="square" rtlCol="0">
                  <a:spAutoFit/>
                </a:bodyPr>
                <a:lstStyle/>
                <a:p>
                  <a:r>
                    <a:rPr lang="en-SG" sz="600" dirty="0"/>
                    <a:t>KV.1</a:t>
                  </a:r>
                </a:p>
              </p:txBody>
            </p:sp>
          </p:grpSp>
          <p:sp>
            <p:nvSpPr>
              <p:cNvPr id="47" name="TextBox 46">
                <a:extLst>
                  <a:ext uri="{FF2B5EF4-FFF2-40B4-BE49-F238E27FC236}">
                    <a16:creationId xmlns:a16="http://schemas.microsoft.com/office/drawing/2014/main" id="{BF7090EF-68BC-8AF1-28C0-3CB71C4490F4}"/>
                  </a:ext>
                </a:extLst>
              </p:cNvPr>
              <p:cNvSpPr txBox="1"/>
              <p:nvPr/>
            </p:nvSpPr>
            <p:spPr>
              <a:xfrm>
                <a:off x="7904679" y="3065915"/>
                <a:ext cx="742011" cy="169277"/>
              </a:xfrm>
              <a:prstGeom prst="rect">
                <a:avLst/>
              </a:prstGeom>
              <a:noFill/>
            </p:spPr>
            <p:txBody>
              <a:bodyPr wrap="square" rtlCol="0">
                <a:spAutoFit/>
              </a:bodyPr>
              <a:lstStyle/>
              <a:p>
                <a:r>
                  <a:rPr lang="en-SG" sz="350" dirty="0"/>
                  <a:t>XBB.1.16*, XBB.1.9</a:t>
                </a:r>
                <a:r>
                  <a:rPr lang="en-SG" sz="500" dirty="0"/>
                  <a:t>*</a:t>
                </a:r>
              </a:p>
            </p:txBody>
          </p:sp>
        </p:grpSp>
        <p:sp>
          <p:nvSpPr>
            <p:cNvPr id="26" name="TextBox 25">
              <a:extLst>
                <a:ext uri="{FF2B5EF4-FFF2-40B4-BE49-F238E27FC236}">
                  <a16:creationId xmlns:a16="http://schemas.microsoft.com/office/drawing/2014/main" id="{27066101-4F31-29AA-77CC-BF974638F4CB}"/>
                </a:ext>
              </a:extLst>
            </p:cNvPr>
            <p:cNvSpPr txBox="1"/>
            <p:nvPr/>
          </p:nvSpPr>
          <p:spPr>
            <a:xfrm>
              <a:off x="7999614" y="1895123"/>
              <a:ext cx="611737" cy="184666"/>
            </a:xfrm>
            <a:prstGeom prst="rect">
              <a:avLst/>
            </a:prstGeom>
            <a:noFill/>
          </p:spPr>
          <p:txBody>
            <a:bodyPr wrap="square" rtlCol="0">
              <a:spAutoFit/>
            </a:bodyPr>
            <a:lstStyle/>
            <a:p>
              <a:r>
                <a:rPr lang="en-SG" sz="600" dirty="0"/>
                <a:t>KS.1</a:t>
              </a:r>
            </a:p>
          </p:txBody>
        </p:sp>
        <p:sp>
          <p:nvSpPr>
            <p:cNvPr id="27" name="TextBox 26">
              <a:extLst>
                <a:ext uri="{FF2B5EF4-FFF2-40B4-BE49-F238E27FC236}">
                  <a16:creationId xmlns:a16="http://schemas.microsoft.com/office/drawing/2014/main" id="{B918D1C5-E472-E2B9-863D-B311CD6194EC}"/>
                </a:ext>
              </a:extLst>
            </p:cNvPr>
            <p:cNvSpPr txBox="1"/>
            <p:nvPr/>
          </p:nvSpPr>
          <p:spPr>
            <a:xfrm>
              <a:off x="8003191" y="2799663"/>
              <a:ext cx="611737" cy="184666"/>
            </a:xfrm>
            <a:prstGeom prst="rect">
              <a:avLst/>
            </a:prstGeom>
            <a:noFill/>
          </p:spPr>
          <p:txBody>
            <a:bodyPr wrap="square" rtlCol="0">
              <a:spAutoFit/>
            </a:bodyPr>
            <a:lstStyle/>
            <a:p>
              <a:r>
                <a:rPr lang="en-SG" sz="600" dirty="0"/>
                <a:t>XDQ.1</a:t>
              </a:r>
            </a:p>
          </p:txBody>
        </p:sp>
        <p:sp>
          <p:nvSpPr>
            <p:cNvPr id="42" name="TextBox 41">
              <a:extLst>
                <a:ext uri="{FF2B5EF4-FFF2-40B4-BE49-F238E27FC236}">
                  <a16:creationId xmlns:a16="http://schemas.microsoft.com/office/drawing/2014/main" id="{04471578-0776-7C7A-0443-C6A093163364}"/>
                </a:ext>
              </a:extLst>
            </p:cNvPr>
            <p:cNvSpPr txBox="1"/>
            <p:nvPr/>
          </p:nvSpPr>
          <p:spPr>
            <a:xfrm>
              <a:off x="8008065" y="2247400"/>
              <a:ext cx="611737" cy="161583"/>
            </a:xfrm>
            <a:prstGeom prst="rect">
              <a:avLst/>
            </a:prstGeom>
            <a:noFill/>
          </p:spPr>
          <p:txBody>
            <a:bodyPr wrap="square" rtlCol="0">
              <a:spAutoFit/>
            </a:bodyPr>
            <a:lstStyle/>
            <a:p>
              <a:r>
                <a:rPr lang="en-SG" sz="450" dirty="0"/>
                <a:t>KU.1, KW.1</a:t>
              </a:r>
            </a:p>
          </p:txBody>
        </p:sp>
        <p:sp>
          <p:nvSpPr>
            <p:cNvPr id="43" name="TextBox 42">
              <a:extLst>
                <a:ext uri="{FF2B5EF4-FFF2-40B4-BE49-F238E27FC236}">
                  <a16:creationId xmlns:a16="http://schemas.microsoft.com/office/drawing/2014/main" id="{144F7E6F-04EF-5EB9-3118-FC35DD36642C}"/>
                </a:ext>
              </a:extLst>
            </p:cNvPr>
            <p:cNvSpPr txBox="1"/>
            <p:nvPr/>
          </p:nvSpPr>
          <p:spPr>
            <a:xfrm>
              <a:off x="8003191" y="2139555"/>
              <a:ext cx="611737" cy="184666"/>
            </a:xfrm>
            <a:prstGeom prst="rect">
              <a:avLst/>
            </a:prstGeom>
            <a:noFill/>
          </p:spPr>
          <p:txBody>
            <a:bodyPr wrap="square" rtlCol="0">
              <a:spAutoFit/>
            </a:bodyPr>
            <a:lstStyle/>
            <a:p>
              <a:r>
                <a:rPr lang="en-SG" sz="600" dirty="0"/>
                <a:t>KR.1</a:t>
              </a:r>
            </a:p>
          </p:txBody>
        </p:sp>
      </p:grpSp>
      <p:pic>
        <p:nvPicPr>
          <p:cNvPr id="14" name="Picture 13" descr="A black and pink cloud&#10;&#10;Description automatically generated with medium confidence">
            <a:extLst>
              <a:ext uri="{FF2B5EF4-FFF2-40B4-BE49-F238E27FC236}">
                <a16:creationId xmlns:a16="http://schemas.microsoft.com/office/drawing/2014/main" id="{32C61E91-4A69-DDB8-215C-23860BF25C63}"/>
              </a:ext>
            </a:extLst>
          </p:cNvPr>
          <p:cNvPicPr>
            <a:picLocks noChangeAspect="1"/>
          </p:cNvPicPr>
          <p:nvPr/>
        </p:nvPicPr>
        <p:blipFill rotWithShape="1">
          <a:blip r:embed="rId14"/>
          <a:srcRect l="35603" t="1296" r="30983" b="20591"/>
          <a:stretch/>
        </p:blipFill>
        <p:spPr>
          <a:xfrm>
            <a:off x="565971" y="1386839"/>
            <a:ext cx="2396389" cy="2917945"/>
          </a:xfrm>
          <a:prstGeom prst="rect">
            <a:avLst/>
          </a:prstGeom>
        </p:spPr>
      </p:pic>
      <p:sp>
        <p:nvSpPr>
          <p:cNvPr id="16" name="TextBox 15">
            <a:extLst>
              <a:ext uri="{FF2B5EF4-FFF2-40B4-BE49-F238E27FC236}">
                <a16:creationId xmlns:a16="http://schemas.microsoft.com/office/drawing/2014/main" id="{D665AE3A-1403-B62A-7452-22EEC8461A6D}"/>
              </a:ext>
            </a:extLst>
          </p:cNvPr>
          <p:cNvSpPr txBox="1"/>
          <p:nvPr/>
        </p:nvSpPr>
        <p:spPr>
          <a:xfrm>
            <a:off x="308491" y="4200150"/>
            <a:ext cx="2815711" cy="246221"/>
          </a:xfrm>
          <a:prstGeom prst="rect">
            <a:avLst/>
          </a:prstGeom>
          <a:noFill/>
        </p:spPr>
        <p:txBody>
          <a:bodyPr wrap="square">
            <a:spAutoFit/>
          </a:bodyPr>
          <a:lstStyle/>
          <a:p>
            <a:pPr algn="ctr"/>
            <a:r>
              <a:rPr lang="en-US" sz="500" i="1" dirty="0">
                <a:effectLst/>
              </a:rPr>
              <a:t>SARS-CoV-2 spike glycoprotein trimer (3 units shown, gray ribbons) in complex with human host cell receptor ACE2 (1 unit shown).</a:t>
            </a:r>
          </a:p>
        </p:txBody>
      </p:sp>
      <p:sp>
        <p:nvSpPr>
          <p:cNvPr id="17" name="TextBox 16">
            <a:extLst>
              <a:ext uri="{FF2B5EF4-FFF2-40B4-BE49-F238E27FC236}">
                <a16:creationId xmlns:a16="http://schemas.microsoft.com/office/drawing/2014/main" id="{75695B3C-F8CE-1552-C0AA-F2296819FA79}"/>
              </a:ext>
            </a:extLst>
          </p:cNvPr>
          <p:cNvSpPr txBox="1"/>
          <p:nvPr/>
        </p:nvSpPr>
        <p:spPr>
          <a:xfrm>
            <a:off x="1616042" y="1340467"/>
            <a:ext cx="654346" cy="307777"/>
          </a:xfrm>
          <a:prstGeom prst="rect">
            <a:avLst/>
          </a:prstGeom>
          <a:noFill/>
        </p:spPr>
        <p:txBody>
          <a:bodyPr wrap="none" rtlCol="0">
            <a:spAutoFit/>
          </a:bodyPr>
          <a:lstStyle/>
          <a:p>
            <a:r>
              <a:rPr lang="en-US" dirty="0">
                <a:solidFill>
                  <a:srgbClr val="00B050"/>
                </a:solidFill>
              </a:rPr>
              <a:t>ACE2</a:t>
            </a:r>
            <a:endParaRPr lang="en-SG" dirty="0">
              <a:solidFill>
                <a:srgbClr val="00B050"/>
              </a:solidFill>
            </a:endParaRPr>
          </a:p>
        </p:txBody>
      </p:sp>
      <p:sp>
        <p:nvSpPr>
          <p:cNvPr id="75" name="Google Shape;124;p18">
            <a:extLst>
              <a:ext uri="{FF2B5EF4-FFF2-40B4-BE49-F238E27FC236}">
                <a16:creationId xmlns:a16="http://schemas.microsoft.com/office/drawing/2014/main" id="{6F705B19-92F2-304C-8978-669CF822A624}"/>
              </a:ext>
            </a:extLst>
          </p:cNvPr>
          <p:cNvSpPr/>
          <p:nvPr/>
        </p:nvSpPr>
        <p:spPr>
          <a:xfrm>
            <a:off x="335903" y="226878"/>
            <a:ext cx="1784727" cy="432936"/>
          </a:xfrm>
          <a:prstGeom prst="rect">
            <a:avLst/>
          </a:prstGeom>
          <a:noFill/>
          <a:ln>
            <a:noFill/>
          </a:ln>
        </p:spPr>
        <p:txBody>
          <a:bodyPr spcFirstLastPara="1" wrap="square" lIns="90000" tIns="45000" rIns="90000" bIns="45000" anchor="t" anchorCtr="0">
            <a:noAutofit/>
          </a:bodyPr>
          <a:lstStyle/>
          <a:p>
            <a:pPr marL="0" marR="0" lvl="0" indent="0"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EpiCoV</a:t>
            </a:r>
            <a:r>
              <a:rPr lang="en-SG" sz="1600" b="1" baseline="30000" dirty="0">
                <a:latin typeface="Calibri"/>
                <a:ea typeface="Calibri"/>
                <a:cs typeface="Calibri"/>
                <a:sym typeface="Calibri"/>
              </a:rPr>
              <a:t>™</a:t>
            </a:r>
            <a:r>
              <a:rPr lang="en-SG" sz="1600" b="1" dirty="0">
                <a:latin typeface="Calibri"/>
                <a:ea typeface="Calibri"/>
                <a:cs typeface="Calibri"/>
                <a:sym typeface="Calibri"/>
              </a:rPr>
              <a:t> Update</a:t>
            </a:r>
            <a:endParaRPr sz="1600" b="1" dirty="0">
              <a:latin typeface="Calibri"/>
              <a:ea typeface="Calibri"/>
              <a:cs typeface="Calibri"/>
              <a:sym typeface="Calibri"/>
            </a:endParaRPr>
          </a:p>
        </p:txBody>
      </p:sp>
    </p:spTree>
    <p:extLst>
      <p:ext uri="{BB962C8B-B14F-4D97-AF65-F5344CB8AC3E}">
        <p14:creationId xmlns:p14="http://schemas.microsoft.com/office/powerpoint/2010/main" val="1077846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229D945-680C-3CE0-994C-6E28388759C5}"/>
              </a:ext>
            </a:extLst>
          </p:cNvPr>
          <p:cNvPicPr>
            <a:picLocks/>
          </p:cNvPicPr>
          <p:nvPr/>
        </p:nvPicPr>
        <p:blipFill>
          <a:blip r:embed="rId2"/>
          <a:stretch>
            <a:fillRect/>
          </a:stretch>
        </p:blipFill>
        <p:spPr>
          <a:xfrm>
            <a:off x="2195207" y="1371163"/>
            <a:ext cx="6944400" cy="2080800"/>
          </a:xfrm>
          <a:prstGeom prst="rect">
            <a:avLst/>
          </a:prstGeom>
        </p:spPr>
      </p:pic>
      <p:pic>
        <p:nvPicPr>
          <p:cNvPr id="13" name="Picture 12">
            <a:extLst>
              <a:ext uri="{FF2B5EF4-FFF2-40B4-BE49-F238E27FC236}">
                <a16:creationId xmlns:a16="http://schemas.microsoft.com/office/drawing/2014/main" id="{7EB3FFB5-16CB-BDA2-F34D-6FC04D327CDE}"/>
              </a:ext>
            </a:extLst>
          </p:cNvPr>
          <p:cNvPicPr>
            <a:picLocks/>
          </p:cNvPicPr>
          <p:nvPr/>
        </p:nvPicPr>
        <p:blipFill>
          <a:blip r:embed="rId3"/>
          <a:stretch>
            <a:fillRect/>
          </a:stretch>
        </p:blipFill>
        <p:spPr>
          <a:xfrm>
            <a:off x="2203894" y="3682193"/>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a:ea typeface="Calibri"/>
                <a:cs typeface="Calibri"/>
                <a:sym typeface="Calibri"/>
              </a:rPr>
              <a:t>Emerging Variants by Spread
</a:t>
            </a:r>
            <a:endParaRPr b="1" dirty="0">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1025159"/>
            <a:ext cx="1106200"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Constellation*</a:t>
            </a:r>
            <a:endParaRPr lang="en-SG" sz="12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838462"/>
            <a:ext cx="1095108"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Clade/Lineage</a:t>
            </a:r>
            <a:endParaRPr lang="en-SG" sz="1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836102"/>
            <a:ext cx="619272"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Count</a:t>
            </a:r>
            <a:r>
              <a:rPr lang="en-US" sz="1200" b="1" baseline="30000" dirty="0">
                <a:latin typeface="Calibri" panose="020F0502020204030204" pitchFamily="34" charset="0"/>
                <a:cs typeface="Calibri" panose="020F0502020204030204" pitchFamily="34" charset="0"/>
              </a:rPr>
              <a:t>^</a:t>
            </a:r>
            <a:endParaRPr lang="en-SG" sz="1200" b="1" baseline="30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85864"/>
            <a:ext cx="853119" cy="430887"/>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Cumulative</a:t>
            </a:r>
          </a:p>
          <a:p>
            <a:r>
              <a:rPr lang="en-US" sz="1100" b="1" dirty="0">
                <a:latin typeface="Calibri" panose="020F0502020204030204" pitchFamily="34" charset="0"/>
                <a:cs typeface="Calibri" panose="020F0502020204030204" pitchFamily="34" charset="0"/>
              </a:rPr>
              <a:t>locations</a:t>
            </a:r>
            <a:endParaRPr lang="en-SG" sz="1100" b="1" baseline="30000"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821603"/>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North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South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Europe</a:t>
              </a:r>
              <a:endParaRPr lang="en-SG" sz="1000" b="1" baseline="30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Africa</a:t>
              </a:r>
              <a:endParaRPr lang="en-SG" sz="1000" b="1" baseline="300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Asia</a:t>
              </a:r>
              <a:endParaRPr lang="en-SG" sz="1000" b="1" baseline="30000"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Oceania</a:t>
              </a:r>
              <a:endParaRPr lang="en-SG" sz="1000" b="1" baseline="30000" dirty="0">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45183"/>
            <a:ext cx="6700526" cy="992579"/>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^Count in past 100 days from analysis date</a:t>
            </a:r>
            <a:endParaRPr lang="en-SG" sz="1050"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*Constellation of aa changes shown in literature to have phenotypic effects such as antibody escape, ACE2 binding, changes in Spike protein expression and stability, as curated by </a:t>
            </a:r>
            <a:r>
              <a:rPr lang="en-US" sz="1050" dirty="0" err="1">
                <a:latin typeface="Calibri" panose="020F0502020204030204" pitchFamily="34" charset="0"/>
                <a:cs typeface="Calibri" panose="020F0502020204030204" pitchFamily="34" charset="0"/>
              </a:rPr>
              <a:t>CoVsurver</a:t>
            </a:r>
            <a:r>
              <a:rPr lang="en-US" sz="1050" dirty="0">
                <a:latin typeface="Calibri" panose="020F0502020204030204" pitchFamily="34" charset="0"/>
                <a:cs typeface="Calibri" panose="020F0502020204030204" pitchFamily="34" charset="0"/>
              </a:rPr>
              <a:t>. Constellations in </a:t>
            </a:r>
            <a:r>
              <a:rPr lang="en-US" sz="1050" b="1" dirty="0">
                <a:latin typeface="Calibri" panose="020F0502020204030204" pitchFamily="34" charset="0"/>
                <a:cs typeface="Calibri" panose="020F0502020204030204" pitchFamily="34" charset="0"/>
              </a:rPr>
              <a:t>Emerging Variants by Spread</a:t>
            </a:r>
            <a:r>
              <a:rPr lang="en-US" sz="1050" dirty="0">
                <a:latin typeface="Calibri" panose="020F0502020204030204" pitchFamily="34" charset="0"/>
                <a:cs typeface="Calibri" panose="020F0502020204030204" pitchFamily="34" charset="0"/>
              </a:rPr>
              <a:t> are ranked by gainInNumNewLocationsInPast30days x </a:t>
            </a:r>
            <a:r>
              <a:rPr lang="en-US" sz="1050" dirty="0" err="1">
                <a:latin typeface="Calibri" panose="020F0502020204030204" pitchFamily="34" charset="0"/>
                <a:cs typeface="Calibri" panose="020F0502020204030204" pitchFamily="34" charset="0"/>
              </a:rPr>
              <a:t>sumOfWeightedaaChanges</a:t>
            </a:r>
            <a:r>
              <a:rPr lang="en-US" sz="1050" dirty="0">
                <a:latin typeface="Calibri" panose="020F0502020204030204" pitchFamily="34" charset="0"/>
                <a:cs typeface="Calibri" panose="020F0502020204030204" pitchFamily="34" charset="0"/>
              </a:rPr>
              <a:t>. AA change in the constellation that differs from other common changes seen in the lineage are highlighted in </a:t>
            </a:r>
            <a:r>
              <a:rPr lang="en-US" sz="1050" dirty="0">
                <a:solidFill>
                  <a:schemeClr val="accent2"/>
                </a:solidFill>
                <a:latin typeface="Calibri" panose="020F0502020204030204" pitchFamily="34" charset="0"/>
                <a:cs typeface="Calibri" panose="020F0502020204030204" pitchFamily="34" charset="0"/>
              </a:rPr>
              <a:t>orange</a:t>
            </a:r>
            <a:r>
              <a:rPr lang="en-US" sz="1050" dirty="0">
                <a:latin typeface="Calibri" panose="020F0502020204030204" pitchFamily="34" charset="0"/>
                <a:cs typeface="Calibri" panose="020F0502020204030204" pitchFamily="34" charset="0"/>
              </a:rPr>
              <a:t>.</a:t>
            </a:r>
          </a:p>
        </p:txBody>
      </p:sp>
      <p:grpSp>
        <p:nvGrpSpPr>
          <p:cNvPr id="51" name="Google Shape;87;p16">
            <a:extLst>
              <a:ext uri="{FF2B5EF4-FFF2-40B4-BE49-F238E27FC236}">
                <a16:creationId xmlns:a16="http://schemas.microsoft.com/office/drawing/2014/main" id="{0B0B0D24-9DDE-B44D-A68B-1ADEE3528780}"/>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521C04AE-4106-8549-4DB5-EFC90F996848}"/>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9A0D036B-0E7B-72C5-B4CA-BA3EE52C348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37" name="TextBox 36">
            <a:extLst>
              <a:ext uri="{FF2B5EF4-FFF2-40B4-BE49-F238E27FC236}">
                <a16:creationId xmlns:a16="http://schemas.microsoft.com/office/drawing/2014/main" id="{46FBF2C0-7FED-5DAC-0A49-1611D4C32FC1}"/>
              </a:ext>
            </a:extLst>
          </p:cNvPr>
          <p:cNvSpPr txBox="1"/>
          <p:nvPr/>
        </p:nvSpPr>
        <p:spPr>
          <a:xfrm>
            <a:off x="7313032" y="877565"/>
            <a:ext cx="712054" cy="276999"/>
          </a:xfrm>
          <a:prstGeom prst="rect">
            <a:avLst/>
          </a:prstGeom>
          <a:noFill/>
        </p:spPr>
        <p:txBody>
          <a:bodyPr wrap="none" rtlCol="0">
            <a:spAutoFit/>
          </a:bodyPr>
          <a:lstStyle/>
          <a:p>
            <a:r>
              <a:rPr lang="en-US" sz="1200" b="1" dirty="0" err="1">
                <a:latin typeface="Calibri" panose="020F0502020204030204" pitchFamily="34" charset="0"/>
                <a:cs typeface="Calibri" panose="020F0502020204030204" pitchFamily="34" charset="0"/>
              </a:rPr>
              <a:t>geoMap</a:t>
            </a:r>
            <a:endParaRPr lang="en-SG" sz="1200" b="1" baseline="30000" dirty="0">
              <a:latin typeface="Calibri" panose="020F0502020204030204" pitchFamily="34" charset="0"/>
              <a:cs typeface="Calibri" panose="020F0502020204030204" pitchFamily="34" charset="0"/>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a:t>
            </a:r>
            <a:endParaRPr sz="1600" b="1" dirty="0">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68134" y="3546426"/>
            <a:ext cx="986167"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(JN.1.7)</a:t>
            </a:r>
            <a:endParaRPr lang="en-SG" sz="12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699956" y="3531843"/>
            <a:ext cx="263213"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4</a:t>
            </a:r>
            <a:endParaRPr lang="en-SG" sz="12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105505" y="1152926"/>
            <a:ext cx="889987"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(KV.2)</a:t>
            </a:r>
            <a:endParaRPr lang="en-SG"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627858" y="1167304"/>
            <a:ext cx="420308" cy="276999"/>
          </a:xfrm>
          <a:prstGeom prst="rect">
            <a:avLst/>
          </a:prstGeom>
          <a:noFill/>
        </p:spPr>
        <p:txBody>
          <a:bodyPr wrap="none" rtlCol="0">
            <a:spAutoFit/>
          </a:bodyPr>
          <a:lstStyle/>
          <a:p>
            <a:pPr algn="ctr"/>
            <a:r>
              <a:rPr lang="en-SG" sz="1200" b="1" dirty="0">
                <a:latin typeface="Calibri" panose="020F0502020204030204" pitchFamily="34" charset="0"/>
                <a:cs typeface="Calibri" panose="020F0502020204030204" pitchFamily="34" charset="0"/>
              </a:rPr>
              <a:t>201</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313819" y="1855590"/>
            <a:ext cx="268624" cy="3266159"/>
            <a:chOff x="3351527" y="1846163"/>
            <a:chExt cx="268624"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3008284" y="4500456"/>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80780" y="1320482"/>
            <a:ext cx="2543324"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a:t>
            </a:r>
            <a:r>
              <a:rPr lang="en-SG" dirty="0">
                <a:solidFill>
                  <a:schemeClr val="accent2"/>
                </a:solidFill>
              </a:rPr>
              <a:t>N_T366I</a:t>
            </a:r>
            <a:r>
              <a:rPr lang="en-SG" dirty="0"/>
              <a:t>, Spike_A570V, Spike_D405N, Spike_D614G, Spike_D796Y, Spike_E484K, Spike_F486P, Spike_G142D, Spike_G339H, Spike_G446S, Spike_H245N, Spike_H655Y, Spike_H69del, Spike_I332V, Spike_K356T, Spike_K417N, Spike_L452W, Spike_L455S, Spike_N440K, Spike_N450D, Spike_N460K, Spike_N481K, Spike_N501Y, Spike_P681R, Spike_Q498R, Spike_R158G, Spike_R403K, Spike_R408S, Spike_S371F, Spike_S373P, Spike_S375F, Spike_S477N, Spike_S939F, Spike_T376A, Spike_T478K, Spike_V445H, Spike_V483del, Spike_V70del, 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80781" y="3711931"/>
            <a:ext cx="2450276"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a:t>
            </a:r>
            <a:r>
              <a:rPr lang="en-SG" dirty="0">
                <a:solidFill>
                  <a:schemeClr val="accent2"/>
                </a:solidFill>
              </a:rPr>
              <a:t>Spike_D253Y</a:t>
            </a:r>
            <a:r>
              <a:rPr lang="en-SG" dirty="0"/>
              <a:t>, Spike_D405N, Spike_D614G, Spike_D796Y, Spike_E484K, Spike_F486P, Spike_G142D, Spike_G339H, Spike_G446S, Spike_H245N, Spike_H655Y, Spike_H69del, Spike_I332V, Spike_K356T, Spike_K417N, Spike_L452W, Spike_L455S, Spike_N440K, Spike_N450D, Spike_N460K, Spike_N481K, Spike_N501Y, Spike_P681R, Spike_Q498R, Spike_R158G, Spike_R403K, Spike_R408S, Spike_S371F, Spike_S373P, Spike_S375F, Spike_S477N, Spike_S939F, Spike_T376A, Spike_T478K, Spike_V445H, Spike_V483del, Spike_V70del, Spike_Y144del, Spike_Y505H</a:t>
            </a:r>
          </a:p>
        </p:txBody>
      </p:sp>
    </p:spTree>
    <p:extLst>
      <p:ext uri="{BB962C8B-B14F-4D97-AF65-F5344CB8AC3E}">
        <p14:creationId xmlns:p14="http://schemas.microsoft.com/office/powerpoint/2010/main" val="3224451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5134C07-54A6-6DA0-832C-FE93E695A854}"/>
              </a:ext>
            </a:extLst>
          </p:cNvPr>
          <p:cNvPicPr>
            <a:picLocks/>
          </p:cNvPicPr>
          <p:nvPr/>
        </p:nvPicPr>
        <p:blipFill>
          <a:blip r:embed="rId2"/>
          <a:stretch>
            <a:fillRect/>
          </a:stretch>
        </p:blipFill>
        <p:spPr>
          <a:xfrm>
            <a:off x="2195374" y="1378675"/>
            <a:ext cx="6944400" cy="2080800"/>
          </a:xfrm>
          <a:prstGeom prst="rect">
            <a:avLst/>
          </a:prstGeom>
        </p:spPr>
      </p:pic>
      <p:pic>
        <p:nvPicPr>
          <p:cNvPr id="13" name="Picture 12">
            <a:extLst>
              <a:ext uri="{FF2B5EF4-FFF2-40B4-BE49-F238E27FC236}">
                <a16:creationId xmlns:a16="http://schemas.microsoft.com/office/drawing/2014/main" id="{4F9C4253-61D9-A2DB-2CB4-4501FC4A8EAB}"/>
              </a:ext>
            </a:extLst>
          </p:cNvPr>
          <p:cNvPicPr>
            <a:picLocks/>
          </p:cNvPicPr>
          <p:nvPr/>
        </p:nvPicPr>
        <p:blipFill>
          <a:blip r:embed="rId3"/>
          <a:stretch>
            <a:fillRect/>
          </a:stretch>
        </p:blipFill>
        <p:spPr>
          <a:xfrm>
            <a:off x="2195374" y="3742911"/>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a:ea typeface="Calibri"/>
                <a:cs typeface="Calibri"/>
                <a:sym typeface="Calibri"/>
              </a:rPr>
              <a:t>Emerging Variants by Spread
</a:t>
            </a:r>
            <a:endParaRPr b="1" dirty="0">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1025159"/>
            <a:ext cx="1106200"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Constellation*</a:t>
            </a:r>
            <a:endParaRPr lang="en-SG" sz="12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838462"/>
            <a:ext cx="1095108"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Clade/Lineage</a:t>
            </a:r>
            <a:endParaRPr lang="en-SG" sz="1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836102"/>
            <a:ext cx="619272"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Count</a:t>
            </a:r>
            <a:r>
              <a:rPr lang="en-US" sz="1200" b="1" baseline="30000" dirty="0">
                <a:latin typeface="Calibri" panose="020F0502020204030204" pitchFamily="34" charset="0"/>
                <a:cs typeface="Calibri" panose="020F0502020204030204" pitchFamily="34" charset="0"/>
              </a:rPr>
              <a:t>^</a:t>
            </a:r>
            <a:endParaRPr lang="en-SG" sz="1200" b="1" baseline="30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85864"/>
            <a:ext cx="853119" cy="430887"/>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Cumulative</a:t>
            </a:r>
          </a:p>
          <a:p>
            <a:r>
              <a:rPr lang="en-US" sz="1100" b="1" dirty="0">
                <a:latin typeface="Calibri" panose="020F0502020204030204" pitchFamily="34" charset="0"/>
                <a:cs typeface="Calibri" panose="020F0502020204030204" pitchFamily="34" charset="0"/>
              </a:rPr>
              <a:t>locations</a:t>
            </a:r>
            <a:endParaRPr lang="en-SG" sz="1100" b="1" baseline="30000"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821603"/>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North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South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Europe</a:t>
              </a:r>
              <a:endParaRPr lang="en-SG" sz="1000" b="1" baseline="30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Africa</a:t>
              </a:r>
              <a:endParaRPr lang="en-SG" sz="1000" b="1" baseline="300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Asia</a:t>
              </a:r>
              <a:endParaRPr lang="en-SG" sz="1000" b="1" baseline="30000"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Oceania</a:t>
              </a:r>
              <a:endParaRPr lang="en-SG" sz="1000" b="1" baseline="30000" dirty="0">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45183"/>
            <a:ext cx="6700526" cy="992579"/>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^Count in past 100 days from analysis date</a:t>
            </a:r>
            <a:endParaRPr lang="en-SG" sz="1050"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*Constellation of aa changes shown in literature to have phenotypic effects such as antibody escape, ACE2 binding, changes in Spike protein expression and stability, as curated by </a:t>
            </a:r>
            <a:r>
              <a:rPr lang="en-US" sz="1050" dirty="0" err="1">
                <a:latin typeface="Calibri" panose="020F0502020204030204" pitchFamily="34" charset="0"/>
                <a:cs typeface="Calibri" panose="020F0502020204030204" pitchFamily="34" charset="0"/>
              </a:rPr>
              <a:t>CoVsurver</a:t>
            </a:r>
            <a:r>
              <a:rPr lang="en-US" sz="1050" dirty="0">
                <a:latin typeface="Calibri" panose="020F0502020204030204" pitchFamily="34" charset="0"/>
                <a:cs typeface="Calibri" panose="020F0502020204030204" pitchFamily="34" charset="0"/>
              </a:rPr>
              <a:t>. Constellations in </a:t>
            </a:r>
            <a:r>
              <a:rPr lang="en-US" sz="1050" b="1" dirty="0">
                <a:latin typeface="Calibri" panose="020F0502020204030204" pitchFamily="34" charset="0"/>
                <a:cs typeface="Calibri" panose="020F0502020204030204" pitchFamily="34" charset="0"/>
              </a:rPr>
              <a:t>Emerging Variants by Spread</a:t>
            </a:r>
            <a:r>
              <a:rPr lang="en-US" sz="1050" dirty="0">
                <a:latin typeface="Calibri" panose="020F0502020204030204" pitchFamily="34" charset="0"/>
                <a:cs typeface="Calibri" panose="020F0502020204030204" pitchFamily="34" charset="0"/>
              </a:rPr>
              <a:t> are ranked by gainInNumNewLocationsInPast30days x </a:t>
            </a:r>
            <a:r>
              <a:rPr lang="en-US" sz="1050" dirty="0" err="1">
                <a:latin typeface="Calibri" panose="020F0502020204030204" pitchFamily="34" charset="0"/>
                <a:cs typeface="Calibri" panose="020F0502020204030204" pitchFamily="34" charset="0"/>
              </a:rPr>
              <a:t>sumOfWeightedaaChanges</a:t>
            </a:r>
            <a:r>
              <a:rPr lang="en-US" sz="1050" dirty="0">
                <a:latin typeface="Calibri" panose="020F0502020204030204" pitchFamily="34" charset="0"/>
                <a:cs typeface="Calibri" panose="020F0502020204030204" pitchFamily="34" charset="0"/>
              </a:rPr>
              <a:t>. AA change in the constellation that differs from other common changes seen in the lineage are highlighted in </a:t>
            </a:r>
            <a:r>
              <a:rPr lang="en-US" sz="1050" dirty="0">
                <a:solidFill>
                  <a:schemeClr val="accent2"/>
                </a:solidFill>
                <a:latin typeface="Calibri" panose="020F0502020204030204" pitchFamily="34" charset="0"/>
                <a:cs typeface="Calibri" panose="020F0502020204030204" pitchFamily="34" charset="0"/>
              </a:rPr>
              <a:t>orange</a:t>
            </a:r>
            <a:r>
              <a:rPr lang="en-US" sz="1050" dirty="0">
                <a:latin typeface="Calibri" panose="020F0502020204030204" pitchFamily="34" charset="0"/>
                <a:cs typeface="Calibri" panose="020F0502020204030204" pitchFamily="34" charset="0"/>
              </a:rPr>
              <a:t>.</a:t>
            </a:r>
          </a:p>
        </p:txBody>
      </p:sp>
      <p:grpSp>
        <p:nvGrpSpPr>
          <p:cNvPr id="51" name="Google Shape;87;p16">
            <a:extLst>
              <a:ext uri="{FF2B5EF4-FFF2-40B4-BE49-F238E27FC236}">
                <a16:creationId xmlns:a16="http://schemas.microsoft.com/office/drawing/2014/main" id="{0B0B0D24-9DDE-B44D-A68B-1ADEE3528780}"/>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521C04AE-4106-8549-4DB5-EFC90F996848}"/>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9A0D036B-0E7B-72C5-B4CA-BA3EE52C348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37" name="TextBox 36">
            <a:extLst>
              <a:ext uri="{FF2B5EF4-FFF2-40B4-BE49-F238E27FC236}">
                <a16:creationId xmlns:a16="http://schemas.microsoft.com/office/drawing/2014/main" id="{46FBF2C0-7FED-5DAC-0A49-1611D4C32FC1}"/>
              </a:ext>
            </a:extLst>
          </p:cNvPr>
          <p:cNvSpPr txBox="1"/>
          <p:nvPr/>
        </p:nvSpPr>
        <p:spPr>
          <a:xfrm>
            <a:off x="7313032" y="877565"/>
            <a:ext cx="712054" cy="276999"/>
          </a:xfrm>
          <a:prstGeom prst="rect">
            <a:avLst/>
          </a:prstGeom>
          <a:noFill/>
        </p:spPr>
        <p:txBody>
          <a:bodyPr wrap="none" rtlCol="0">
            <a:spAutoFit/>
          </a:bodyPr>
          <a:lstStyle/>
          <a:p>
            <a:r>
              <a:rPr lang="en-US" sz="1200" b="1" dirty="0" err="1">
                <a:latin typeface="Calibri" panose="020F0502020204030204" pitchFamily="34" charset="0"/>
                <a:cs typeface="Calibri" panose="020F0502020204030204" pitchFamily="34" charset="0"/>
              </a:rPr>
              <a:t>geoMap</a:t>
            </a:r>
            <a:endParaRPr lang="en-SG" sz="1200" b="1" baseline="30000" dirty="0">
              <a:latin typeface="Calibri" panose="020F0502020204030204" pitchFamily="34" charset="0"/>
              <a:cs typeface="Calibri" panose="020F0502020204030204" pitchFamily="34" charset="0"/>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a:t>
            </a:r>
            <a:endParaRPr sz="1600" b="1" dirty="0">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128246" y="3546426"/>
            <a:ext cx="865943"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a:t>
            </a:r>
            <a:endParaRPr lang="en-SG" sz="12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660683" y="3531843"/>
            <a:ext cx="341760"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11</a:t>
            </a:r>
            <a:endParaRPr lang="en-SG" sz="12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2697" y="1171032"/>
            <a:ext cx="1106393"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(JN.1.7.2)</a:t>
            </a:r>
            <a:endParaRPr lang="en-SG"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667132" y="1185410"/>
            <a:ext cx="341760" cy="276999"/>
          </a:xfrm>
          <a:prstGeom prst="rect">
            <a:avLst/>
          </a:prstGeom>
          <a:noFill/>
        </p:spPr>
        <p:txBody>
          <a:bodyPr wrap="none" rtlCol="0">
            <a:spAutoFit/>
          </a:bodyPr>
          <a:lstStyle/>
          <a:p>
            <a:pPr algn="ctr"/>
            <a:r>
              <a:rPr lang="en-SG" sz="1200" b="1" dirty="0">
                <a:latin typeface="Calibri" panose="020F0502020204030204" pitchFamily="34" charset="0"/>
                <a:cs typeface="Calibri" panose="020F0502020204030204" pitchFamily="34" charset="0"/>
              </a:rPr>
              <a:t>10</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296769" y="1855590"/>
            <a:ext cx="278660" cy="3266159"/>
            <a:chOff x="3334477" y="1846163"/>
            <a:chExt cx="278660"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2984220" y="4500456"/>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80780" y="1320482"/>
            <a:ext cx="2450276"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a:t>
            </a:r>
            <a:r>
              <a:rPr lang="en-SG" dirty="0">
                <a:solidFill>
                  <a:schemeClr val="accent2"/>
                </a:solidFill>
              </a:rPr>
              <a:t>N_P279Q</a:t>
            </a:r>
            <a:r>
              <a:rPr lang="en-SG" dirty="0"/>
              <a:t>, N_Q229K, Spike_A570V, Spike_D405N, Spike_D614G, Spike_D796Y, Spike_E484K, Spike_F486P, Spike_G142D, Spike_G339H, Spike_G446S, Spike_H245N, Spike_H655Y, Spike_H69del, Spike_I332V, Spike_K356T, Spike_K417N, Spike_L452W, Spike_L455S, Spike_N440K, Spike_N450D, Spike_N460K, Spike_N481K, Spike_N501Y, Spike_P681R, Spike_Q498R, Spike_R158G, Spike_R403K, Spike_R408S, Spike_S371F, Spike_S373P, Spike_S375F, Spike_S477N, Spike_S939F, Spike_T376A, Spike_T478K, Spike_V445H, Spike_V483del, Spike_V70del, 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80780" y="3696138"/>
            <a:ext cx="2450276"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a:t>
            </a:r>
            <a:r>
              <a:rPr lang="en-SG" dirty="0">
                <a:solidFill>
                  <a:schemeClr val="accent2"/>
                </a:solidFill>
              </a:rPr>
              <a:t>N_P364L</a:t>
            </a:r>
            <a:r>
              <a:rPr lang="en-SG" dirty="0"/>
              <a:t>, N_Q229K, Spike_A570V, Spike_D405N, Spike_D614G, Spike_D796Y, Spike_E484K, Spike_F486P, Spike_G142D, Spike_G339H, Spike_G446S, Spike_H245N, Spike_H655Y, Spike_H69del, Spike_I332V, Spike_K356T, Spike_K417N, Spike_L452W, Spike_L455S, Spike_N440K, Spike_N450D, Spike_N460K, Spike_N481K, Spike_N501Y, Spike_P681R, Spike_Q498R, Spike_R158G, Spike_R403K, Spike_R408S, Spike_S371F, Spike_S373P, Spike_S375F, Spike_S477N, Spike_S939F, Spike_T376A, Spike_T478K, Spike_V445H, Spike_V483del, Spike_V70del, Spike_Y144del, Spike_Y505H</a:t>
            </a:r>
          </a:p>
        </p:txBody>
      </p:sp>
    </p:spTree>
    <p:extLst>
      <p:ext uri="{BB962C8B-B14F-4D97-AF65-F5344CB8AC3E}">
        <p14:creationId xmlns:p14="http://schemas.microsoft.com/office/powerpoint/2010/main" val="2201767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oogle Shape;87;p16">
            <a:extLst>
              <a:ext uri="{FF2B5EF4-FFF2-40B4-BE49-F238E27FC236}">
                <a16:creationId xmlns:a16="http://schemas.microsoft.com/office/drawing/2014/main" id="{432D60AE-B1AF-9EA0-4CC4-B5BC61C0CCA6}"/>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809013F8-989B-BD02-91F9-8D8A932A5732}"/>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7A797BCD-E41F-44B6-32E7-B677AB885A0E}"/>
                </a:ext>
              </a:extLst>
            </p:cNvPr>
            <p:cNvPicPr preferRelativeResize="0"/>
            <p:nvPr/>
          </p:nvPicPr>
          <p:blipFill rotWithShape="1">
            <a:blip r:embed="rId3">
              <a:alphaModFix/>
            </a:blip>
            <a:srcRect/>
            <a:stretch/>
          </p:blipFill>
          <p:spPr>
            <a:xfrm>
              <a:off x="7376905" y="5673990"/>
              <a:ext cx="1422000" cy="926640"/>
            </a:xfrm>
            <a:prstGeom prst="rect">
              <a:avLst/>
            </a:prstGeom>
            <a:noFill/>
            <a:ln>
              <a:noFill/>
            </a:ln>
          </p:spPr>
        </p:pic>
      </p:grpSp>
      <p:sp>
        <p:nvSpPr>
          <p:cNvPr id="8" name="Google Shape;124;p18"/>
          <p:cNvSpPr/>
          <p:nvPr/>
        </p:nvSpPr>
        <p:spPr>
          <a:xfrm>
            <a:off x="600605" y="10410"/>
            <a:ext cx="8391300"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
</a:t>
            </a:r>
            <a:endParaRPr sz="1600" b="1" dirty="0">
              <a:latin typeface="Calibri"/>
              <a:ea typeface="Calibri"/>
              <a:cs typeface="Calibri"/>
              <a:sym typeface="Calibri"/>
            </a:endParaRPr>
          </a:p>
        </p:txBody>
      </p:sp>
      <p:sp>
        <p:nvSpPr>
          <p:cNvPr id="12" name="Google Shape;124;p18">
            <a:extLst>
              <a:ext uri="{FF2B5EF4-FFF2-40B4-BE49-F238E27FC236}">
                <a16:creationId xmlns:a16="http://schemas.microsoft.com/office/drawing/2014/main" id="{3EF6408C-5FD0-4E1B-1E89-6DED1BAFE76F}"/>
              </a:ext>
            </a:extLst>
          </p:cNvPr>
          <p:cNvSpPr/>
          <p:nvPr/>
        </p:nvSpPr>
        <p:spPr>
          <a:xfrm>
            <a:off x="1339273" y="294054"/>
            <a:ext cx="62437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panose="020F0502020204030204" pitchFamily="34" charset="0"/>
                <a:ea typeface="Calibri"/>
                <a:cs typeface="Calibri" panose="020F0502020204030204" pitchFamily="34" charset="0"/>
                <a:sym typeface="Calibri"/>
              </a:rPr>
              <a:t>Method for Emerging Variants by Spread and Acceleration
</a:t>
            </a:r>
            <a:endParaRPr b="1" dirty="0">
              <a:latin typeface="Calibri" panose="020F0502020204030204" pitchFamily="34" charset="0"/>
              <a:ea typeface="Calibri"/>
              <a:cs typeface="Calibri" panose="020F0502020204030204" pitchFamily="34" charset="0"/>
              <a:sym typeface="Calibri"/>
            </a:endParaRPr>
          </a:p>
        </p:txBody>
      </p:sp>
      <p:grpSp>
        <p:nvGrpSpPr>
          <p:cNvPr id="2" name="Group 1">
            <a:extLst>
              <a:ext uri="{FF2B5EF4-FFF2-40B4-BE49-F238E27FC236}">
                <a16:creationId xmlns:a16="http://schemas.microsoft.com/office/drawing/2014/main" id="{8E8928B4-ACBD-F0FB-CA33-C9704198D003}"/>
              </a:ext>
            </a:extLst>
          </p:cNvPr>
          <p:cNvGrpSpPr/>
          <p:nvPr/>
        </p:nvGrpSpPr>
        <p:grpSpPr>
          <a:xfrm>
            <a:off x="190347" y="756165"/>
            <a:ext cx="8763306" cy="5610977"/>
            <a:chOff x="190347" y="756165"/>
            <a:chExt cx="8763306" cy="5610977"/>
          </a:xfrm>
        </p:grpSpPr>
        <p:sp>
          <p:nvSpPr>
            <p:cNvPr id="13" name="TextBox 12">
              <a:extLst>
                <a:ext uri="{FF2B5EF4-FFF2-40B4-BE49-F238E27FC236}">
                  <a16:creationId xmlns:a16="http://schemas.microsoft.com/office/drawing/2014/main" id="{740C02FD-B57A-D54E-53A6-B8FEA29D9547}"/>
                </a:ext>
              </a:extLst>
            </p:cNvPr>
            <p:cNvSpPr txBox="1"/>
            <p:nvPr/>
          </p:nvSpPr>
          <p:spPr>
            <a:xfrm>
              <a:off x="190347" y="756165"/>
              <a:ext cx="8763306" cy="5101397"/>
            </a:xfrm>
            <a:prstGeom prst="rect">
              <a:avLst/>
            </a:prstGeom>
            <a:noFill/>
          </p:spPr>
          <p:txBody>
            <a:bodyPr wrap="square" rtlCol="0">
              <a:spAutoFit/>
            </a:bodyPr>
            <a:lstStyle/>
            <a:p>
              <a:r>
                <a:rPr lang="en-SG" sz="1050" dirty="0">
                  <a:latin typeface="Calibri" panose="020F0502020204030204" pitchFamily="34" charset="0"/>
                  <a:cs typeface="Calibri" panose="020F0502020204030204" pitchFamily="34" charset="0"/>
                </a:rPr>
                <a:t>The emerging variant analysis monitors recently emerging hCoV-19 variants that could become relevant due to signs of increased spread. </a:t>
              </a:r>
              <a:br>
                <a:rPr lang="en-SG" sz="1050" dirty="0">
                  <a:latin typeface="Calibri" panose="020F0502020204030204" pitchFamily="34" charset="0"/>
                  <a:cs typeface="Calibri" panose="020F0502020204030204" pitchFamily="34" charset="0"/>
                </a:rPr>
              </a:br>
              <a:r>
                <a:rPr lang="en-SG" sz="1050" dirty="0">
                  <a:latin typeface="Calibri" panose="020F0502020204030204" pitchFamily="34" charset="0"/>
                  <a:cs typeface="Calibri" panose="020F0502020204030204" pitchFamily="34" charset="0"/>
                </a:rPr>
                <a:t> </a:t>
              </a:r>
              <a:br>
                <a:rPr lang="en-SG" sz="1050" dirty="0">
                  <a:latin typeface="Calibri" panose="020F0502020204030204" pitchFamily="34" charset="0"/>
                  <a:cs typeface="Calibri" panose="020F0502020204030204" pitchFamily="34" charset="0"/>
                </a:rPr>
              </a:br>
              <a:r>
                <a:rPr lang="en-SG" sz="1050" dirty="0">
                  <a:latin typeface="Calibri" panose="020F0502020204030204" pitchFamily="34" charset="0"/>
                  <a:cs typeface="Calibri" panose="020F0502020204030204" pitchFamily="34" charset="0"/>
                </a:rPr>
                <a:t>(1) We track all protein changes that were (1a) found in at least 7 new locations in the past 30 days or (1b) found in literature to affect phenotypic effects as curated by </a:t>
              </a:r>
              <a:r>
                <a:rPr lang="en-SG" sz="1050" dirty="0" err="1">
                  <a:latin typeface="Calibri" panose="020F0502020204030204" pitchFamily="34" charset="0"/>
                  <a:cs typeface="Calibri" panose="020F0502020204030204" pitchFamily="34" charset="0"/>
                </a:rPr>
                <a:t>CoVsurver</a:t>
              </a:r>
              <a:r>
                <a:rPr lang="en-SG" sz="1050" dirty="0">
                  <a:latin typeface="Calibri" panose="020F0502020204030204" pitchFamily="34" charset="0"/>
                  <a:cs typeface="Calibri" panose="020F0502020204030204" pitchFamily="34" charset="0"/>
                </a:rPr>
                <a:t>. </a:t>
              </a:r>
              <a:br>
                <a:rPr lang="en-SG" sz="1050" dirty="0">
                  <a:latin typeface="Calibri" panose="020F0502020204030204" pitchFamily="34" charset="0"/>
                  <a:cs typeface="Calibri" panose="020F0502020204030204" pitchFamily="34" charset="0"/>
                </a:rPr>
              </a:br>
              <a:r>
                <a:rPr lang="en-SG" sz="1050" dirty="0">
                  <a:latin typeface="Calibri" panose="020F0502020204030204" pitchFamily="34" charset="0"/>
                  <a:cs typeface="Calibri" panose="020F0502020204030204" pitchFamily="34" charset="0"/>
                </a:rPr>
                <a:t> </a:t>
              </a:r>
              <a:br>
                <a:rPr lang="en-SG" sz="1050" dirty="0">
                  <a:latin typeface="Calibri" panose="020F0502020204030204" pitchFamily="34" charset="0"/>
                  <a:cs typeface="Calibri" panose="020F0502020204030204" pitchFamily="34" charset="0"/>
                </a:rPr>
              </a:br>
              <a:r>
                <a:rPr lang="en-SG" sz="1050" dirty="0">
                  <a:latin typeface="Calibri" panose="020F0502020204030204" pitchFamily="34" charset="0"/>
                  <a:cs typeface="Calibri" panose="020F0502020204030204" pitchFamily="34" charset="0"/>
                </a:rPr>
                <a:t>(2) All sequences that were collected in the past 100 days were categorized into constellations [C] of protein changes based only on the selected set of protein changes from (1). </a:t>
              </a:r>
              <a:br>
                <a:rPr lang="en-SG" sz="1050" dirty="0">
                  <a:latin typeface="Calibri" panose="020F0502020204030204" pitchFamily="34" charset="0"/>
                  <a:cs typeface="Calibri" panose="020F0502020204030204" pitchFamily="34" charset="0"/>
                </a:rPr>
              </a:br>
              <a:r>
                <a:rPr lang="en-SG" sz="1050" dirty="0">
                  <a:latin typeface="Calibri" panose="020F0502020204030204" pitchFamily="34" charset="0"/>
                  <a:cs typeface="Calibri" panose="020F0502020204030204" pitchFamily="34" charset="0"/>
                </a:rPr>
                <a:t> </a:t>
              </a:r>
              <a:br>
                <a:rPr lang="en-SG" sz="1050" dirty="0">
                  <a:latin typeface="Calibri" panose="020F0502020204030204" pitchFamily="34" charset="0"/>
                  <a:cs typeface="Calibri" panose="020F0502020204030204" pitchFamily="34" charset="0"/>
                </a:rPr>
              </a:br>
              <a:r>
                <a:rPr lang="en-SG" sz="1050" dirty="0">
                  <a:latin typeface="Calibri" panose="020F0502020204030204" pitchFamily="34" charset="0"/>
                  <a:cs typeface="Calibri" panose="020F0502020204030204" pitchFamily="34" charset="0"/>
                </a:rPr>
                <a:t>(3) Next, we rank these constellations according to (3a) their gain in number of new locations in the past 30 days [S], (3b) and we also rank them according to their S × C(weighted) score. C(weighted) are values given to each of the protein changes in the constellation/variant; 1.5 for those that are found in literature to affect phenotypic effects such as antibody escape, ACE2 binding, changes Spike protein expression and stability, 1.0 for those found either in high-throughput studies that resulted in similar phenotypic effect or are in close proximity to an antibody structure in the PDB database, and 0.5 for all other protein changes. </a:t>
              </a:r>
              <a:br>
                <a:rPr lang="en-SG" sz="1050" dirty="0">
                  <a:latin typeface="Calibri" panose="020F0502020204030204" pitchFamily="34" charset="0"/>
                  <a:cs typeface="Calibri" panose="020F0502020204030204" pitchFamily="34" charset="0"/>
                </a:rPr>
              </a:br>
              <a:r>
                <a:rPr lang="en-SG" sz="1050" dirty="0">
                  <a:latin typeface="Calibri" panose="020F0502020204030204" pitchFamily="34" charset="0"/>
                  <a:cs typeface="Calibri" panose="020F0502020204030204" pitchFamily="34" charset="0"/>
                </a:rPr>
                <a:t> </a:t>
              </a:r>
              <a:br>
                <a:rPr lang="en-SG" sz="1050" dirty="0">
                  <a:latin typeface="Calibri" panose="020F0502020204030204" pitchFamily="34" charset="0"/>
                  <a:cs typeface="Calibri" panose="020F0502020204030204" pitchFamily="34" charset="0"/>
                </a:rPr>
              </a:br>
              <a:r>
                <a:rPr lang="en-SG" sz="1050" dirty="0">
                  <a:latin typeface="Calibri" panose="020F0502020204030204" pitchFamily="34" charset="0"/>
                  <a:cs typeface="Calibri" panose="020F0502020204030204" pitchFamily="34" charset="0"/>
                </a:rPr>
                <a:t>(4) These constellations are then filtered to remove redundant constellations (i.e. if the current dominant </a:t>
              </a:r>
              <a:r>
                <a:rPr lang="en-SG" sz="1050" dirty="0" err="1">
                  <a:latin typeface="Calibri" panose="020F0502020204030204" pitchFamily="34" charset="0"/>
                  <a:cs typeface="Calibri" panose="020F0502020204030204" pitchFamily="34" charset="0"/>
                </a:rPr>
                <a:t>pango</a:t>
              </a:r>
              <a:r>
                <a:rPr lang="en-SG" sz="1050" dirty="0">
                  <a:latin typeface="Calibri" panose="020F0502020204030204" pitchFamily="34" charset="0"/>
                  <a:cs typeface="Calibri" panose="020F0502020204030204" pitchFamily="34" charset="0"/>
                </a:rPr>
                <a:t> lineage has already been observed in the higher ranking constellations and all protein changes in the current constellation has also been observed in higher ranking constellations, this constellation is considered as redundant). </a:t>
              </a:r>
              <a:br>
                <a:rPr lang="en-SG" sz="1050" dirty="0">
                  <a:latin typeface="Calibri" panose="020F0502020204030204" pitchFamily="34" charset="0"/>
                  <a:cs typeface="Calibri" panose="020F0502020204030204" pitchFamily="34" charset="0"/>
                </a:rPr>
              </a:br>
              <a:r>
                <a:rPr lang="en-SG" sz="1050" dirty="0">
                  <a:latin typeface="Calibri" panose="020F0502020204030204" pitchFamily="34" charset="0"/>
                  <a:cs typeface="Calibri" panose="020F0502020204030204" pitchFamily="34" charset="0"/>
                </a:rPr>
                <a:t> </a:t>
              </a:r>
              <a:br>
                <a:rPr lang="en-SG" sz="1050" dirty="0">
                  <a:latin typeface="Calibri" panose="020F0502020204030204" pitchFamily="34" charset="0"/>
                  <a:cs typeface="Calibri" panose="020F0502020204030204" pitchFamily="34" charset="0"/>
                </a:rPr>
              </a:br>
              <a:r>
                <a:rPr lang="en-SG" sz="1050" dirty="0">
                  <a:latin typeface="Calibri" panose="020F0502020204030204" pitchFamily="34" charset="0"/>
                  <a:cs typeface="Calibri" panose="020F0502020204030204" pitchFamily="34" charset="0"/>
                </a:rPr>
                <a:t>(5) Additionally, to identify constellations found from steps (1) to (4) that are "accelerating" faster than other constellations, we made use of 5 other factors. These are (</a:t>
              </a:r>
              <a:r>
                <a:rPr lang="en-SG" sz="1050" dirty="0" err="1">
                  <a:latin typeface="Calibri" panose="020F0502020204030204" pitchFamily="34" charset="0"/>
                  <a:cs typeface="Calibri" panose="020F0502020204030204" pitchFamily="34" charset="0"/>
                </a:rPr>
                <a:t>i</a:t>
              </a:r>
              <a:r>
                <a:rPr lang="en-SG" sz="1050" dirty="0">
                  <a:latin typeface="Calibri" panose="020F0502020204030204" pitchFamily="34" charset="0"/>
                  <a:cs typeface="Calibri" panose="020F0502020204030204" pitchFamily="34" charset="0"/>
                </a:rPr>
                <a:t>) changeInRankingInThePast7days, (ii) </a:t>
              </a:r>
              <a:r>
                <a:rPr lang="en-SG" sz="1050" dirty="0" err="1">
                  <a:latin typeface="Calibri" panose="020F0502020204030204" pitchFamily="34" charset="0"/>
                  <a:cs typeface="Calibri" panose="020F0502020204030204" pitchFamily="34" charset="0"/>
                </a:rPr>
                <a:t>currentRanking</a:t>
              </a:r>
              <a:r>
                <a:rPr lang="en-SG" sz="1050" dirty="0">
                  <a:latin typeface="Calibri" panose="020F0502020204030204" pitchFamily="34" charset="0"/>
                  <a:cs typeface="Calibri" panose="020F0502020204030204" pitchFamily="34" charset="0"/>
                </a:rPr>
                <a:t>, (iii) normalizedGainInNumLocationsInPast4weeks, (iv) </a:t>
              </a:r>
              <a:r>
                <a:rPr lang="en-SG" sz="1050" dirty="0" err="1">
                  <a:latin typeface="Calibri" panose="020F0502020204030204" pitchFamily="34" charset="0"/>
                  <a:cs typeface="Calibri" panose="020F0502020204030204" pitchFamily="34" charset="0"/>
                </a:rPr>
                <a:t>dissimilarityScore</a:t>
              </a:r>
              <a:r>
                <a:rPr lang="en-SG" sz="1050" dirty="0">
                  <a:latin typeface="Calibri" panose="020F0502020204030204" pitchFamily="34" charset="0"/>
                  <a:cs typeface="Calibri" panose="020F0502020204030204" pitchFamily="34" charset="0"/>
                </a:rPr>
                <a:t>, and (v) </a:t>
              </a:r>
              <a:r>
                <a:rPr lang="en-SG" sz="1050" dirty="0" err="1">
                  <a:latin typeface="Calibri" panose="020F0502020204030204" pitchFamily="34" charset="0"/>
                  <a:cs typeface="Calibri" panose="020F0502020204030204" pitchFamily="34" charset="0"/>
                </a:rPr>
                <a:t>weightsForSpikeMutsUnseenInHigherRankingConst</a:t>
              </a:r>
              <a:r>
                <a:rPr lang="en-SG" sz="1050" dirty="0">
                  <a:latin typeface="Calibri" panose="020F0502020204030204" pitchFamily="34" charset="0"/>
                  <a:cs typeface="Calibri" panose="020F0502020204030204" pitchFamily="34" charset="0"/>
                </a:rPr>
                <a:t>. If the constellation isn't ranked in the past 7 days, its ranking 7 days ago is taken to be the current maximum ranking plus unity. The normalizedGainInNumLocationsInPast4weeks is a way to factor in the rate of growth of the constellation in recent weeks. We normalized the </a:t>
              </a:r>
              <a:r>
                <a:rPr lang="en-SG" sz="1050" dirty="0" err="1">
                  <a:latin typeface="Calibri" panose="020F0502020204030204" pitchFamily="34" charset="0"/>
                  <a:cs typeface="Calibri" panose="020F0502020204030204" pitchFamily="34" charset="0"/>
                </a:rPr>
                <a:t>cumulativeGainInNumLocations</a:t>
              </a:r>
              <a:r>
                <a:rPr lang="en-SG" sz="1050" dirty="0">
                  <a:latin typeface="Calibri" panose="020F0502020204030204" pitchFamily="34" charset="0"/>
                  <a:cs typeface="Calibri" panose="020F0502020204030204" pitchFamily="34" charset="0"/>
                </a:rPr>
                <a:t> using data from week -4 to the current week by setting the cumulative count of the current week to 10. To measure how different a constellation is from its </a:t>
              </a:r>
              <a:r>
                <a:rPr lang="en-SG" sz="1050" dirty="0" err="1">
                  <a:latin typeface="Calibri" panose="020F0502020204030204" pitchFamily="34" charset="0"/>
                  <a:cs typeface="Calibri" panose="020F0502020204030204" pitchFamily="34" charset="0"/>
                </a:rPr>
                <a:t>neighbors</a:t>
              </a:r>
              <a:r>
                <a:rPr lang="en-SG" sz="1050" dirty="0">
                  <a:latin typeface="Calibri" panose="020F0502020204030204" pitchFamily="34" charset="0"/>
                  <a:cs typeface="Calibri" panose="020F0502020204030204" pitchFamily="34" charset="0"/>
                </a:rPr>
                <a:t> in the ranked list of constellations (3), the </a:t>
              </a:r>
              <a:r>
                <a:rPr lang="en-SG" sz="1050" dirty="0" err="1">
                  <a:latin typeface="Calibri" panose="020F0502020204030204" pitchFamily="34" charset="0"/>
                  <a:cs typeface="Calibri" panose="020F0502020204030204" pitchFamily="34" charset="0"/>
                </a:rPr>
                <a:t>dissimilarityScore</a:t>
              </a:r>
              <a:r>
                <a:rPr lang="en-SG" sz="1050" dirty="0">
                  <a:latin typeface="Calibri" panose="020F0502020204030204" pitchFamily="34" charset="0"/>
                  <a:cs typeface="Calibri" panose="020F0502020204030204" pitchFamily="34" charset="0"/>
                </a:rPr>
                <a:t> is the sum of the different aa changes between its 2 </a:t>
              </a:r>
              <a:r>
                <a:rPr lang="en-SG" sz="1050" dirty="0" err="1">
                  <a:latin typeface="Calibri" panose="020F0502020204030204" pitchFamily="34" charset="0"/>
                  <a:cs typeface="Calibri" panose="020F0502020204030204" pitchFamily="34" charset="0"/>
                </a:rPr>
                <a:t>closests</a:t>
              </a:r>
              <a:r>
                <a:rPr lang="en-SG" sz="1050" dirty="0">
                  <a:latin typeface="Calibri" panose="020F0502020204030204" pitchFamily="34" charset="0"/>
                  <a:cs typeface="Calibri" panose="020F0502020204030204" pitchFamily="34" charset="0"/>
                </a:rPr>
                <a:t> ranked constellations, weighted using the values from (3). The </a:t>
              </a:r>
              <a:r>
                <a:rPr lang="en-SG" sz="1050" dirty="0" err="1">
                  <a:latin typeface="Calibri" panose="020F0502020204030204" pitchFamily="34" charset="0"/>
                  <a:cs typeface="Calibri" panose="020F0502020204030204" pitchFamily="34" charset="0"/>
                </a:rPr>
                <a:t>dissimilarityScore</a:t>
              </a:r>
              <a:r>
                <a:rPr lang="en-SG" sz="1050" dirty="0">
                  <a:latin typeface="Calibri" panose="020F0502020204030204" pitchFamily="34" charset="0"/>
                  <a:cs typeface="Calibri" panose="020F0502020204030204" pitchFamily="34" charset="0"/>
                </a:rPr>
                <a:t> of a constellation is the smaller of the two </a:t>
              </a:r>
              <a:r>
                <a:rPr lang="en-SG" sz="1050" dirty="0" err="1">
                  <a:latin typeface="Calibri" panose="020F0502020204030204" pitchFamily="34" charset="0"/>
                  <a:cs typeface="Calibri" panose="020F0502020204030204" pitchFamily="34" charset="0"/>
                </a:rPr>
                <a:t>dissimilarityScores</a:t>
              </a:r>
              <a:r>
                <a:rPr lang="en-SG" sz="1050" dirty="0">
                  <a:latin typeface="Calibri" panose="020F0502020204030204" pitchFamily="34" charset="0"/>
                  <a:cs typeface="Calibri" panose="020F0502020204030204" pitchFamily="34" charset="0"/>
                </a:rPr>
                <a:t> and may be useful in predicting if a constellation is potentially different as compared to its </a:t>
              </a:r>
              <a:r>
                <a:rPr lang="en-SG" sz="1050" dirty="0" err="1">
                  <a:latin typeface="Calibri" panose="020F0502020204030204" pitchFamily="34" charset="0"/>
                  <a:cs typeface="Calibri" panose="020F0502020204030204" pitchFamily="34" charset="0"/>
                </a:rPr>
                <a:t>neighboring</a:t>
              </a:r>
              <a:r>
                <a:rPr lang="en-SG" sz="1050" dirty="0">
                  <a:latin typeface="Calibri" panose="020F0502020204030204" pitchFamily="34" charset="0"/>
                  <a:cs typeface="Calibri" panose="020F0502020204030204" pitchFamily="34" charset="0"/>
                </a:rPr>
                <a:t> constellations. The </a:t>
              </a:r>
              <a:r>
                <a:rPr lang="en-SG" sz="1050" dirty="0" err="1">
                  <a:latin typeface="Calibri" panose="020F0502020204030204" pitchFamily="34" charset="0"/>
                  <a:cs typeface="Calibri" panose="020F0502020204030204" pitchFamily="34" charset="0"/>
                </a:rPr>
                <a:t>weightsForSpikeMutsUnseenInHigherRankingConst</a:t>
              </a:r>
              <a:r>
                <a:rPr lang="en-SG" sz="1050" dirty="0">
                  <a:latin typeface="Calibri" panose="020F0502020204030204" pitchFamily="34" charset="0"/>
                  <a:cs typeface="Calibri" panose="020F0502020204030204" pitchFamily="34" charset="0"/>
                </a:rPr>
                <a:t> gives additional weights to mutations in the Spike protein if the mutation is not seen in any more highly ranked constellations. The value of </a:t>
              </a:r>
              <a:r>
                <a:rPr lang="en-SG" sz="1050" dirty="0" err="1">
                  <a:latin typeface="Calibri" panose="020F0502020204030204" pitchFamily="34" charset="0"/>
                  <a:cs typeface="Calibri" panose="020F0502020204030204" pitchFamily="34" charset="0"/>
                </a:rPr>
                <a:t>weightsForSpikeMutsUnseenInHigherRankingConst</a:t>
              </a:r>
              <a:r>
                <a:rPr lang="en-SG" sz="1050" dirty="0">
                  <a:latin typeface="Calibri" panose="020F0502020204030204" pitchFamily="34" charset="0"/>
                  <a:cs typeface="Calibri" panose="020F0502020204030204" pitchFamily="34" charset="0"/>
                </a:rPr>
                <a:t> is 1 if there are no unseen Spike mutations in any more highly ranked constellations and the value is 2 × </a:t>
              </a:r>
              <a:r>
                <a:rPr lang="en-SG" sz="1050" dirty="0" err="1">
                  <a:latin typeface="Calibri" panose="020F0502020204030204" pitchFamily="34" charset="0"/>
                  <a:cs typeface="Calibri" panose="020F0502020204030204" pitchFamily="34" charset="0"/>
                </a:rPr>
                <a:t>numSpikeMutsUnseenInHigherRankingConst</a:t>
              </a:r>
              <a:r>
                <a:rPr lang="en-SG" sz="1050" dirty="0">
                  <a:latin typeface="Calibri" panose="020F0502020204030204" pitchFamily="34" charset="0"/>
                  <a:cs typeface="Calibri" panose="020F0502020204030204" pitchFamily="34" charset="0"/>
                </a:rPr>
                <a:t> otherwise.</a:t>
              </a:r>
              <a:br>
                <a:rPr lang="en-SG" sz="1050" dirty="0">
                  <a:latin typeface="Calibri" panose="020F0502020204030204" pitchFamily="34" charset="0"/>
                  <a:cs typeface="Calibri" panose="020F0502020204030204" pitchFamily="34" charset="0"/>
                </a:rPr>
              </a:br>
              <a:r>
                <a:rPr lang="en-SG" sz="1050" dirty="0">
                  <a:latin typeface="Calibri" panose="020F0502020204030204" pitchFamily="34" charset="0"/>
                  <a:cs typeface="Calibri" panose="020F0502020204030204" pitchFamily="34" charset="0"/>
                </a:rPr>
                <a:t> </a:t>
              </a:r>
              <a:br>
                <a:rPr lang="en-SG" sz="1050" dirty="0">
                  <a:latin typeface="Calibri" panose="020F0502020204030204" pitchFamily="34" charset="0"/>
                  <a:cs typeface="Calibri" panose="020F0502020204030204" pitchFamily="34" charset="0"/>
                </a:rPr>
              </a:br>
              <a:r>
                <a:rPr lang="en-SG" sz="1050" dirty="0">
                  <a:latin typeface="Calibri" panose="020F0502020204030204" pitchFamily="34" charset="0"/>
                  <a:cs typeface="Calibri" panose="020F0502020204030204" pitchFamily="34" charset="0"/>
                </a:rPr>
                <a:t>(6) The following equation is used to rank constellations by acceleration:</a:t>
              </a:r>
            </a:p>
          </p:txBody>
        </p:sp>
        <p:pic>
          <p:nvPicPr>
            <p:cNvPr id="9" name="Picture 8">
              <a:extLst>
                <a:ext uri="{FF2B5EF4-FFF2-40B4-BE49-F238E27FC236}">
                  <a16:creationId xmlns:a16="http://schemas.microsoft.com/office/drawing/2014/main" id="{56FF4A17-37D5-133B-8651-C96512344E9D}"/>
                </a:ext>
              </a:extLst>
            </p:cNvPr>
            <p:cNvPicPr>
              <a:picLocks noChangeAspect="1"/>
            </p:cNvPicPr>
            <p:nvPr/>
          </p:nvPicPr>
          <p:blipFill>
            <a:blip r:embed="rId4"/>
            <a:stretch>
              <a:fillRect/>
            </a:stretch>
          </p:blipFill>
          <p:spPr>
            <a:xfrm>
              <a:off x="532581" y="5857562"/>
              <a:ext cx="6741145" cy="509580"/>
            </a:xfrm>
            <a:prstGeom prst="rect">
              <a:avLst/>
            </a:prstGeom>
          </p:spPr>
        </p:pic>
      </p:grpSp>
    </p:spTree>
    <p:extLst>
      <p:ext uri="{BB962C8B-B14F-4D97-AF65-F5344CB8AC3E}">
        <p14:creationId xmlns:p14="http://schemas.microsoft.com/office/powerpoint/2010/main" val="293001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12" name="Picture 11" descr="A computer screen shot of a colorful circle&#10;&#10;Description automatically generated">
            <a:extLst>
              <a:ext uri="{FF2B5EF4-FFF2-40B4-BE49-F238E27FC236}">
                <a16:creationId xmlns:a16="http://schemas.microsoft.com/office/drawing/2014/main" id="{4B884F4D-A1FC-744A-F03F-FAD78AD867B3}"/>
              </a:ext>
            </a:extLst>
          </p:cNvPr>
          <p:cNvPicPr>
            <a:picLocks noChangeAspect="1"/>
          </p:cNvPicPr>
          <p:nvPr/>
        </p:nvPicPr>
        <p:blipFill rotWithShape="1">
          <a:blip r:embed="rId3"/>
          <a:srcRect l="20706" t="12026" r="20983" b="13500"/>
          <a:stretch/>
        </p:blipFill>
        <p:spPr>
          <a:xfrm>
            <a:off x="-23879" y="-14825"/>
            <a:ext cx="7062084" cy="6858000"/>
          </a:xfrm>
          <a:prstGeom prst="rect">
            <a:avLst/>
          </a:prstGeom>
        </p:spPr>
      </p:pic>
      <p:sp>
        <p:nvSpPr>
          <p:cNvPr id="86" name="Google Shape;86;p16"/>
          <p:cNvSpPr/>
          <p:nvPr/>
        </p:nvSpPr>
        <p:spPr>
          <a:xfrm>
            <a:off x="55310" y="6406859"/>
            <a:ext cx="1520400" cy="337200"/>
          </a:xfrm>
          <a:prstGeom prst="rect">
            <a:avLst/>
          </a:prstGeom>
          <a:solidFill>
            <a:srgbClr val="D9D9D9">
              <a:alpha val="49800"/>
            </a:srgbClr>
          </a:solid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SG" sz="800" b="0" i="0" u="none" strike="noStrike" cap="none" dirty="0" err="1">
                <a:solidFill>
                  <a:srgbClr val="000000"/>
                </a:solidFill>
                <a:latin typeface="Calibri"/>
                <a:ea typeface="Calibri"/>
                <a:cs typeface="Calibri"/>
                <a:sym typeface="Calibri"/>
              </a:rPr>
              <a:t>Neighbor</a:t>
            </a:r>
            <a:r>
              <a:rPr lang="en-SG" sz="800" b="0" i="0" u="none" strike="noStrike" cap="none" dirty="0">
                <a:solidFill>
                  <a:srgbClr val="000000"/>
                </a:solidFill>
                <a:latin typeface="Calibri"/>
                <a:ea typeface="Calibri"/>
                <a:cs typeface="Calibri"/>
                <a:sym typeface="Calibri"/>
              </a:rPr>
              <a:t>-Joining tree with </a:t>
            </a:r>
            <a:r>
              <a:rPr lang="en-SG" sz="800" b="0" i="0" u="none" strike="noStrike" cap="none" dirty="0" err="1">
                <a:solidFill>
                  <a:srgbClr val="000000"/>
                </a:solidFill>
                <a:latin typeface="Calibri"/>
                <a:ea typeface="Calibri"/>
                <a:cs typeface="Calibri"/>
                <a:sym typeface="Calibri"/>
              </a:rPr>
              <a:t>fasttree</a:t>
            </a:r>
            <a:r>
              <a:rPr lang="en-SG" sz="800" b="0" i="0" u="none" strike="noStrike" cap="none" dirty="0">
                <a:solidFill>
                  <a:srgbClr val="000000"/>
                </a:solidFill>
                <a:latin typeface="Calibri"/>
                <a:ea typeface="Calibri"/>
                <a:cs typeface="Calibri"/>
                <a:sym typeface="Calibri"/>
              </a:rPr>
              <a:t> visualized in ete3.</a:t>
            </a:r>
            <a:endParaRPr sz="800" b="0" i="0" u="none" strike="noStrike" cap="none" dirty="0">
              <a:solidFill>
                <a:schemeClr val="dk1"/>
              </a:solidFill>
              <a:latin typeface="Arial"/>
              <a:ea typeface="Arial"/>
              <a:cs typeface="Arial"/>
              <a:sym typeface="Arial"/>
            </a:endParaRPr>
          </a:p>
        </p:txBody>
      </p:sp>
      <p:sp>
        <p:nvSpPr>
          <p:cNvPr id="84" name="Google Shape;84;p16"/>
          <p:cNvSpPr/>
          <p:nvPr/>
        </p:nvSpPr>
        <p:spPr>
          <a:xfrm>
            <a:off x="7007450" y="14825"/>
            <a:ext cx="1975800" cy="1130545"/>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Sampled</a:t>
            </a:r>
            <a:r>
              <a:rPr lang="en-SG" sz="1600" b="1" i="0" u="none" strike="noStrike" cap="none" dirty="0">
                <a:solidFill>
                  <a:srgbClr val="000000"/>
                </a:solidFill>
                <a:latin typeface="Calibri"/>
                <a:ea typeface="Calibri"/>
                <a:cs typeface="Calibri"/>
                <a:sym typeface="Calibri"/>
              </a:rPr>
              <a:t> genome tree derived from all </a:t>
            </a:r>
            <a:endParaRPr sz="1600" b="0" i="0" u="none" strike="noStrike" cap="none" dirty="0">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700"/>
              <a:buFont typeface="Arial"/>
              <a:buNone/>
            </a:pPr>
            <a:r>
              <a:rPr lang="en-SG" sz="1600" b="1" i="0" u="none" strike="noStrike" cap="none" dirty="0">
                <a:solidFill>
                  <a:srgbClr val="000000"/>
                </a:solidFill>
                <a:latin typeface="Calibri"/>
                <a:ea typeface="Calibri"/>
                <a:cs typeface="Calibri"/>
                <a:sym typeface="Calibri"/>
              </a:rPr>
              <a:t>outbreak sequences </a:t>
            </a:r>
            <a:endParaRPr sz="16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700"/>
              <a:buFont typeface="Arial"/>
              <a:buNone/>
            </a:pPr>
            <a:r>
              <a:rPr lang="en-SG" sz="1600" b="1" i="0" u="none" strike="noStrike" cap="none" dirty="0">
                <a:solidFill>
                  <a:srgbClr val="000000"/>
                </a:solidFill>
                <a:latin typeface="Calibri"/>
                <a:ea typeface="Calibri"/>
                <a:cs typeface="Calibri"/>
                <a:sym typeface="Calibri"/>
              </a:rPr>
              <a:t>2024-04-23
</a:t>
            </a:r>
            <a:endParaRPr sz="1600" b="0" i="0" u="none" strike="noStrike" cap="none" dirty="0">
              <a:solidFill>
                <a:schemeClr val="dk1"/>
              </a:solidFill>
              <a:latin typeface="Arial"/>
              <a:ea typeface="Arial"/>
              <a:cs typeface="Arial"/>
              <a:sym typeface="Arial"/>
            </a:endParaRPr>
          </a:p>
        </p:txBody>
      </p:sp>
      <p:sp>
        <p:nvSpPr>
          <p:cNvPr id="93" name="Google Shape;93;p16"/>
          <p:cNvSpPr/>
          <p:nvPr/>
        </p:nvSpPr>
        <p:spPr>
          <a:xfrm>
            <a:off x="6514605" y="4589750"/>
            <a:ext cx="553800" cy="3771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SG" i="0" u="none" strike="noStrike" cap="none" dirty="0">
                <a:solidFill>
                  <a:srgbClr val="000000"/>
                </a:solidFill>
              </a:rPr>
              <a:t>GV</a:t>
            </a:r>
            <a:endParaRPr i="0" u="none" strike="noStrike" cap="none" dirty="0">
              <a:solidFill>
                <a:srgbClr val="000000"/>
              </a:solidFill>
            </a:endParaRPr>
          </a:p>
        </p:txBody>
      </p:sp>
      <p:sp>
        <p:nvSpPr>
          <p:cNvPr id="94" name="Google Shape;94;p16"/>
          <p:cNvSpPr/>
          <p:nvPr/>
        </p:nvSpPr>
        <p:spPr>
          <a:xfrm>
            <a:off x="4340812" y="6124101"/>
            <a:ext cx="705286" cy="619958"/>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SG" i="0" u="none" strike="noStrike" cap="none" dirty="0">
                <a:solidFill>
                  <a:srgbClr val="000000"/>
                </a:solidFill>
              </a:rPr>
              <a:t>GK</a:t>
            </a:r>
            <a:endParaRPr i="0" u="none" strike="noStrike" cap="none" dirty="0">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SG" i="1" dirty="0"/>
              <a:t>Delta</a:t>
            </a:r>
            <a:endParaRPr i="1" dirty="0"/>
          </a:p>
        </p:txBody>
      </p:sp>
      <p:sp>
        <p:nvSpPr>
          <p:cNvPr id="95" name="Google Shape;95;p16"/>
          <p:cNvSpPr/>
          <p:nvPr/>
        </p:nvSpPr>
        <p:spPr>
          <a:xfrm>
            <a:off x="1765991" y="6108150"/>
            <a:ext cx="832324" cy="50715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SG" i="0" u="none" strike="noStrike" cap="none" dirty="0">
                <a:solidFill>
                  <a:srgbClr val="000000"/>
                </a:solidFill>
              </a:rPr>
              <a:t>G</a:t>
            </a:r>
            <a:r>
              <a:rPr lang="en-SG" dirty="0"/>
              <a:t>R</a:t>
            </a:r>
            <a:endParaRPr dirty="0"/>
          </a:p>
          <a:p>
            <a:pPr marL="0" marR="0" lvl="0" indent="0" algn="l" rtl="0">
              <a:lnSpc>
                <a:spcPct val="100000"/>
              </a:lnSpc>
              <a:spcBef>
                <a:spcPts val="0"/>
              </a:spcBef>
              <a:spcAft>
                <a:spcPts val="0"/>
              </a:spcAft>
              <a:buClr>
                <a:srgbClr val="000000"/>
              </a:buClr>
              <a:buSzPts val="1800"/>
              <a:buFont typeface="Arial"/>
              <a:buNone/>
            </a:pPr>
            <a:r>
              <a:rPr lang="en-SG" i="1" dirty="0"/>
              <a:t>Gamma</a:t>
            </a:r>
            <a:endParaRPr i="1" dirty="0"/>
          </a:p>
        </p:txBody>
      </p:sp>
      <p:sp>
        <p:nvSpPr>
          <p:cNvPr id="96" name="Google Shape;96;p16"/>
          <p:cNvSpPr/>
          <p:nvPr/>
        </p:nvSpPr>
        <p:spPr>
          <a:xfrm>
            <a:off x="2790466" y="6273066"/>
            <a:ext cx="702525" cy="581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SG" i="0" u="none" strike="noStrike" cap="none" dirty="0">
                <a:solidFill>
                  <a:srgbClr val="000000"/>
                </a:solidFill>
              </a:rPr>
              <a:t>GRY</a:t>
            </a:r>
            <a:endParaRPr i="0" u="none" strike="noStrike" cap="none" dirty="0">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SG" i="1" dirty="0"/>
              <a:t>Alpha</a:t>
            </a:r>
            <a:endParaRPr i="1" dirty="0"/>
          </a:p>
        </p:txBody>
      </p:sp>
      <p:sp>
        <p:nvSpPr>
          <p:cNvPr id="97" name="Google Shape;97;p16"/>
          <p:cNvSpPr/>
          <p:nvPr/>
        </p:nvSpPr>
        <p:spPr>
          <a:xfrm>
            <a:off x="6285857" y="6255079"/>
            <a:ext cx="696900" cy="539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SG" dirty="0"/>
              <a:t>GH</a:t>
            </a:r>
            <a:endParaRPr dirty="0"/>
          </a:p>
          <a:p>
            <a:pPr marL="0" marR="0" lvl="0" indent="0" algn="l" rtl="0">
              <a:lnSpc>
                <a:spcPct val="100000"/>
              </a:lnSpc>
              <a:spcBef>
                <a:spcPts val="0"/>
              </a:spcBef>
              <a:spcAft>
                <a:spcPts val="0"/>
              </a:spcAft>
              <a:buClr>
                <a:srgbClr val="000000"/>
              </a:buClr>
              <a:buSzPts val="1800"/>
              <a:buFont typeface="Arial"/>
              <a:buNone/>
            </a:pPr>
            <a:r>
              <a:rPr lang="en-SG" i="1" dirty="0"/>
              <a:t>Beta</a:t>
            </a:r>
            <a:endParaRPr i="1" dirty="0"/>
          </a:p>
        </p:txBody>
      </p:sp>
      <p:sp>
        <p:nvSpPr>
          <p:cNvPr id="98" name="Google Shape;98;p16"/>
          <p:cNvSpPr/>
          <p:nvPr/>
        </p:nvSpPr>
        <p:spPr>
          <a:xfrm>
            <a:off x="6774665" y="3597944"/>
            <a:ext cx="351300" cy="337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SG" dirty="0"/>
              <a:t>S	</a:t>
            </a:r>
            <a:endParaRPr i="0" u="none" strike="noStrike" cap="none" dirty="0">
              <a:solidFill>
                <a:srgbClr val="000000"/>
              </a:solidFill>
            </a:endParaRPr>
          </a:p>
        </p:txBody>
      </p:sp>
      <p:sp>
        <p:nvSpPr>
          <p:cNvPr id="101" name="Google Shape;101;p16"/>
          <p:cNvSpPr/>
          <p:nvPr/>
        </p:nvSpPr>
        <p:spPr>
          <a:xfrm>
            <a:off x="6961056" y="1210210"/>
            <a:ext cx="1983387" cy="811559"/>
          </a:xfrm>
          <a:prstGeom prst="rect">
            <a:avLst/>
          </a:prstGeom>
          <a:noFill/>
          <a:ln>
            <a:noFill/>
          </a:ln>
        </p:spPr>
        <p:txBody>
          <a:bodyPr spcFirstLastPara="1" wrap="square" lIns="90000" tIns="45000" rIns="90000" bIns="45000" anchor="t" anchorCtr="0">
            <a:noAutofit/>
          </a:bodyPr>
          <a:lstStyle/>
          <a:p>
            <a:pPr marL="0" marR="0" lvl="0" indent="0" algn="r" rtl="0">
              <a:lnSpc>
                <a:spcPct val="90000"/>
              </a:lnSpc>
              <a:spcBef>
                <a:spcPts val="0"/>
              </a:spcBef>
              <a:spcAft>
                <a:spcPts val="0"/>
              </a:spcAft>
              <a:buNone/>
            </a:pPr>
            <a:r>
              <a:rPr lang="en-SG" sz="1000" b="1" i="0" u="none" strike="noStrike" cap="none" dirty="0">
                <a:solidFill>
                  <a:srgbClr val="222222"/>
                </a:solidFill>
                <a:latin typeface="Calibri" panose="020F0502020204030204" pitchFamily="34" charset="0"/>
                <a:cs typeface="Calibri" panose="020F0502020204030204" pitchFamily="34" charset="0"/>
              </a:rPr>
              <a:t>Notable changes</a:t>
            </a:r>
          </a:p>
          <a:p>
            <a:pPr marL="0" marR="0" lvl="0" indent="0" algn="r" rtl="0">
              <a:lnSpc>
                <a:spcPct val="90000"/>
              </a:lnSpc>
              <a:spcBef>
                <a:spcPts val="0"/>
              </a:spcBef>
              <a:spcAft>
                <a:spcPts val="0"/>
              </a:spcAft>
              <a:buNone/>
            </a:pPr>
            <a:endParaRPr lang="en-US" sz="900" dirty="0">
              <a:solidFill>
                <a:srgbClr val="222222"/>
              </a:solidFill>
              <a:latin typeface="Calibri" panose="020F0502020204030204" pitchFamily="34" charset="0"/>
              <a:cs typeface="Calibri" panose="020F0502020204030204" pitchFamily="34" charset="0"/>
            </a:endParaRPr>
          </a:p>
          <a:p>
            <a:pPr lvl="0" algn="r">
              <a:lnSpc>
                <a:spcPct val="110000"/>
              </a:lnSpc>
            </a:pPr>
            <a:r>
              <a:rPr lang="en-US" sz="900" dirty="0">
                <a:solidFill>
                  <a:srgbClr val="222222"/>
                </a:solidFill>
                <a:latin typeface="Calibri" panose="020F0502020204030204" pitchFamily="34" charset="0"/>
                <a:cs typeface="Calibri" panose="020F0502020204030204" pitchFamily="34" charset="0"/>
              </a:rPr>
              <a:t>14,768,733 full genomes (+7,094) (excluding low coverage, out of </a:t>
            </a:r>
            <a:r>
              <a:rPr lang="en-US" sz="900" b="1" dirty="0">
                <a:solidFill>
                  <a:srgbClr val="222222"/>
                </a:solidFill>
                <a:latin typeface="Calibri" panose="020F0502020204030204" pitchFamily="34" charset="0"/>
                <a:cs typeface="Calibri" panose="020F0502020204030204" pitchFamily="34" charset="0"/>
              </a:rPr>
              <a:t>16,666,445 entries</a:t>
            </a:r>
            <a:r>
              <a:rPr lang="en-US" sz="900" dirty="0">
                <a:solidFill>
                  <a:srgbClr val="222222"/>
                </a:solidFill>
                <a:latin typeface="Calibri" panose="020F0502020204030204" pitchFamily="34" charset="0"/>
                <a:cs typeface="Calibri" panose="020F0502020204030204" pitchFamily="34" charset="0"/>
              </a:rPr>
              <a:t>)</a:t>
            </a:r>
          </a:p>
        </p:txBody>
      </p:sp>
      <p:sp>
        <p:nvSpPr>
          <p:cNvPr id="102" name="Google Shape;102;p16"/>
          <p:cNvSpPr/>
          <p:nvPr/>
        </p:nvSpPr>
        <p:spPr>
          <a:xfrm>
            <a:off x="7477681" y="5128861"/>
            <a:ext cx="1516800" cy="79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sp>
        <p:nvSpPr>
          <p:cNvPr id="103" name="Google Shape;103;p16"/>
          <p:cNvSpPr/>
          <p:nvPr/>
        </p:nvSpPr>
        <p:spPr>
          <a:xfrm>
            <a:off x="7038206" y="1924567"/>
            <a:ext cx="1953699" cy="3144635"/>
          </a:xfrm>
          <a:prstGeom prst="rect">
            <a:avLst/>
          </a:prstGeom>
          <a:noFill/>
          <a:ln>
            <a:noFill/>
          </a:ln>
        </p:spPr>
        <p:txBody>
          <a:bodyPr spcFirstLastPara="1" wrap="square" lIns="90000" tIns="45000" rIns="90000" bIns="45000" anchor="t" anchorCtr="0">
            <a:noAutofit/>
          </a:bodyPr>
          <a:lstStyle/>
          <a:p>
            <a:pPr marL="0" marR="0" lvl="0" indent="0" algn="r" rtl="0">
              <a:lnSpc>
                <a:spcPct val="90000"/>
              </a:lnSpc>
              <a:spcBef>
                <a:spcPts val="0"/>
              </a:spcBef>
              <a:spcAft>
                <a:spcPts val="0"/>
              </a:spcAft>
              <a:buClr>
                <a:srgbClr val="000000"/>
              </a:buClr>
              <a:buSzPts val="1000"/>
              <a:buFont typeface="Arial"/>
              <a:buNone/>
            </a:pPr>
            <a:endParaRPr lang="en-SG" sz="760" i="1" dirty="0">
              <a:solidFill>
                <a:srgbClr val="222222"/>
              </a:solidFill>
              <a:latin typeface="Calibri" panose="020F0502020204030204" pitchFamily="34" charset="0"/>
              <a:cs typeface="Calibri" panose="020F0502020204030204" pitchFamily="34" charset="0"/>
            </a:endParaRPr>
          </a:p>
        </p:txBody>
      </p:sp>
      <p:sp>
        <p:nvSpPr>
          <p:cNvPr id="104" name="Google Shape;104;p16"/>
          <p:cNvSpPr/>
          <p:nvPr/>
        </p:nvSpPr>
        <p:spPr>
          <a:xfrm>
            <a:off x="6693022" y="4065462"/>
            <a:ext cx="368476" cy="337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SG" i="0" u="none" strike="noStrike" cap="none" dirty="0">
                <a:solidFill>
                  <a:srgbClr val="000000"/>
                </a:solidFill>
              </a:rPr>
              <a:t>G</a:t>
            </a:r>
            <a:endParaRPr i="1" dirty="0"/>
          </a:p>
        </p:txBody>
      </p:sp>
      <p:sp>
        <p:nvSpPr>
          <p:cNvPr id="24" name="Google Shape;90;p16">
            <a:extLst>
              <a:ext uri="{FF2B5EF4-FFF2-40B4-BE49-F238E27FC236}">
                <a16:creationId xmlns:a16="http://schemas.microsoft.com/office/drawing/2014/main" id="{0998D24D-C4A1-164D-886B-CF66D6EC8F69}"/>
              </a:ext>
            </a:extLst>
          </p:cNvPr>
          <p:cNvSpPr/>
          <p:nvPr/>
        </p:nvSpPr>
        <p:spPr>
          <a:xfrm>
            <a:off x="39534" y="41250"/>
            <a:ext cx="2432794" cy="1577362"/>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SG" sz="700" b="1" i="0" u="none" strike="noStrike" cap="none" dirty="0">
                <a:solidFill>
                  <a:srgbClr val="000000"/>
                </a:solidFill>
                <a:latin typeface="Calibri" panose="020F0502020204030204" pitchFamily="34" charset="0"/>
                <a:ea typeface="Calibri"/>
                <a:cs typeface="Calibri" panose="020F0502020204030204" pitchFamily="34" charset="0"/>
                <a:sym typeface="Calibri"/>
              </a:rPr>
              <a:t>Larger clades in GISAID were named in context of marker variants relative to WIV04-reference:</a:t>
            </a:r>
            <a:endParaRPr sz="7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700"/>
              <a:buFont typeface="Arial"/>
              <a:buNone/>
            </a:pPr>
            <a:r>
              <a:rPr lang="en-SG" sz="500" b="1" i="0" u="none" strike="noStrike" cap="none" dirty="0">
                <a:solidFill>
                  <a:srgbClr val="000000"/>
                </a:solidFill>
                <a:latin typeface="Calibri" panose="020F0502020204030204" pitchFamily="34" charset="0"/>
                <a:ea typeface="Calibri"/>
                <a:cs typeface="Calibri" panose="020F0502020204030204" pitchFamily="34" charset="0"/>
                <a:sym typeface="Calibri"/>
              </a:rPr>
              <a:t>S </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C8782T,T28144C includes NS8-L84S</a:t>
            </a:r>
            <a:endParaRPr sz="5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700"/>
              <a:buFont typeface="Arial"/>
              <a:buNone/>
            </a:pPr>
            <a:r>
              <a:rPr lang="en-SG" sz="500" b="1" i="0" u="none" strike="noStrike" cap="none" dirty="0">
                <a:solidFill>
                  <a:srgbClr val="000000"/>
                </a:solidFill>
                <a:latin typeface="Calibri" panose="020F0502020204030204" pitchFamily="34" charset="0"/>
                <a:ea typeface="Calibri"/>
                <a:cs typeface="Calibri" panose="020F0502020204030204" pitchFamily="34" charset="0"/>
                <a:sym typeface="Calibri"/>
              </a:rPr>
              <a:t>L</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C241,C3037,A23403,C8782,G11093,G25563,G26144,T28144,G28882 (WIV04-reference)</a:t>
            </a:r>
            <a:endParaRPr sz="500" b="0" i="0" u="none" strike="noStrike" cap="none" dirty="0">
              <a:solidFill>
                <a:schemeClr val="dk1"/>
              </a:solidFill>
              <a:latin typeface="Calibri" panose="020F0502020204030204" pitchFamily="34" charset="0"/>
              <a:cs typeface="Calibri" panose="020F0502020204030204" pitchFamily="34" charset="0"/>
              <a:sym typeface="Arial"/>
            </a:endParaRPr>
          </a:p>
          <a:p>
            <a:pPr lvl="0">
              <a:buSzPts val="700"/>
            </a:pPr>
            <a:r>
              <a:rPr lang="en-SG" sz="500" b="1" i="0" u="none" strike="noStrike" cap="none" dirty="0">
                <a:solidFill>
                  <a:srgbClr val="000000"/>
                </a:solidFill>
                <a:latin typeface="Calibri" panose="020F0502020204030204" pitchFamily="34" charset="0"/>
                <a:ea typeface="Calibri"/>
                <a:cs typeface="Calibri" panose="020F0502020204030204" pitchFamily="34" charset="0"/>
                <a:sym typeface="Calibri"/>
              </a:rPr>
              <a:t>V  </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G11093T,</a:t>
            </a:r>
            <a:r>
              <a:rPr lang="en-SG" sz="500" dirty="0">
                <a:latin typeface="Calibri" panose="020F0502020204030204" pitchFamily="34" charset="0"/>
                <a:ea typeface="Calibri"/>
                <a:cs typeface="Calibri" panose="020F0502020204030204" pitchFamily="34" charset="0"/>
                <a:sym typeface="Calibri"/>
              </a:rPr>
              <a:t>G26144T includes NSP6-L37F </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NS3-G251V</a:t>
            </a:r>
            <a:endParaRPr sz="5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700"/>
              <a:buFont typeface="Arial"/>
              <a:buNone/>
            </a:pPr>
            <a:r>
              <a:rPr lang="en-SG" sz="500" b="1" i="0" u="none" strike="noStrike" cap="none" dirty="0">
                <a:solidFill>
                  <a:srgbClr val="000000"/>
                </a:solidFill>
                <a:latin typeface="Calibri" panose="020F0502020204030204" pitchFamily="34" charset="0"/>
                <a:ea typeface="Calibri"/>
                <a:cs typeface="Calibri" panose="020F0502020204030204" pitchFamily="34" charset="0"/>
                <a:sym typeface="Calibri"/>
              </a:rPr>
              <a:t>G </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C241T,C3037T,A23403G S-D614G</a:t>
            </a:r>
          </a:p>
          <a:p>
            <a:pPr lvl="0">
              <a:buSzPts val="700"/>
            </a:pPr>
            <a:r>
              <a:rPr lang="en-US" sz="500" b="1" dirty="0">
                <a:latin typeface="Calibri" panose="020F0502020204030204" pitchFamily="34" charset="0"/>
                <a:cs typeface="Calibri" panose="020F0502020204030204" pitchFamily="34" charset="0"/>
                <a:sym typeface="Calibri"/>
              </a:rPr>
              <a:t>GK </a:t>
            </a:r>
            <a:r>
              <a:rPr lang="en-SG" sz="500" dirty="0">
                <a:latin typeface="Calibri" panose="020F0502020204030204" pitchFamily="34" charset="0"/>
                <a:ea typeface="Calibri"/>
                <a:cs typeface="Calibri" panose="020F0502020204030204" pitchFamily="34" charset="0"/>
                <a:sym typeface="Calibri"/>
              </a:rPr>
              <a:t>C241T,C3037T,A23403G,C22995A includes S-D614G + S-T478K</a:t>
            </a:r>
            <a:endParaRPr sz="500" b="0" i="0" u="none" strike="noStrike" cap="none" dirty="0">
              <a:solidFill>
                <a:schemeClr val="dk1"/>
              </a:solidFill>
              <a:latin typeface="Calibri" panose="020F0502020204030204" pitchFamily="34" charset="0"/>
              <a:cs typeface="Calibri" panose="020F0502020204030204" pitchFamily="34" charset="0"/>
              <a:sym typeface="Arial"/>
            </a:endParaRPr>
          </a:p>
          <a:p>
            <a:pPr lvl="0">
              <a:buSzPts val="700"/>
            </a:pPr>
            <a:r>
              <a:rPr lang="en-SG" sz="500" b="1" i="0" u="none" strike="noStrike" cap="none" dirty="0">
                <a:solidFill>
                  <a:srgbClr val="000000"/>
                </a:solidFill>
                <a:latin typeface="Calibri" panose="020F0502020204030204" pitchFamily="34" charset="0"/>
                <a:ea typeface="Calibri"/>
                <a:cs typeface="Calibri" panose="020F0502020204030204" pitchFamily="34" charset="0"/>
                <a:sym typeface="Calibri"/>
              </a:rPr>
              <a:t>GH</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C241T,C3037T,A23403G,G25563T </a:t>
            </a:r>
            <a:r>
              <a:rPr lang="en-SG" sz="500" dirty="0">
                <a:latin typeface="Calibri" panose="020F0502020204030204" pitchFamily="34" charset="0"/>
                <a:ea typeface="Calibri"/>
                <a:cs typeface="Calibri" panose="020F0502020204030204" pitchFamily="34" charset="0"/>
                <a:sym typeface="Calibri"/>
              </a:rPr>
              <a:t>includes S-D614G </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NS3-Q57H</a:t>
            </a:r>
            <a:endParaRPr sz="500" b="0" i="0" u="none" strike="noStrike" cap="none" dirty="0">
              <a:solidFill>
                <a:schemeClr val="dk1"/>
              </a:solidFill>
              <a:latin typeface="Calibri" panose="020F0502020204030204" pitchFamily="34" charset="0"/>
              <a:cs typeface="Calibri" panose="020F0502020204030204" pitchFamily="34" charset="0"/>
              <a:sym typeface="Arial"/>
            </a:endParaRPr>
          </a:p>
          <a:p>
            <a:pPr lvl="0"/>
            <a:r>
              <a:rPr lang="en-SG" sz="500" b="1" i="0" u="none" strike="noStrike" cap="none" dirty="0">
                <a:solidFill>
                  <a:srgbClr val="000000"/>
                </a:solidFill>
                <a:latin typeface="Calibri" panose="020F0502020204030204" pitchFamily="34" charset="0"/>
                <a:ea typeface="Calibri"/>
                <a:cs typeface="Calibri" panose="020F0502020204030204" pitchFamily="34" charset="0"/>
                <a:sym typeface="Calibri"/>
              </a:rPr>
              <a:t>GV</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C241T,C3037T,A23403G,C22227T </a:t>
            </a:r>
            <a:r>
              <a:rPr lang="en-SG" sz="500" dirty="0">
                <a:latin typeface="Calibri" panose="020F0502020204030204" pitchFamily="34" charset="0"/>
                <a:ea typeface="Calibri"/>
                <a:cs typeface="Calibri" panose="020F0502020204030204" pitchFamily="34" charset="0"/>
                <a:sym typeface="Calibri"/>
              </a:rPr>
              <a:t>includes </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S-D614G + S-A222V</a:t>
            </a:r>
            <a:endParaRPr sz="500" dirty="0">
              <a:latin typeface="Calibri" panose="020F0502020204030204" pitchFamily="34" charset="0"/>
              <a:cs typeface="Calibri" panose="020F0502020204030204" pitchFamily="34" charset="0"/>
            </a:endParaRPr>
          </a:p>
          <a:p>
            <a:pPr lvl="0">
              <a:buSzPts val="700"/>
            </a:pPr>
            <a:r>
              <a:rPr lang="en-SG" sz="500" b="1" i="0" u="none" strike="noStrike" cap="none" dirty="0">
                <a:solidFill>
                  <a:srgbClr val="000000"/>
                </a:solidFill>
                <a:latin typeface="Calibri" panose="020F0502020204030204" pitchFamily="34" charset="0"/>
                <a:ea typeface="Calibri"/>
                <a:cs typeface="Calibri" panose="020F0502020204030204" pitchFamily="34" charset="0"/>
                <a:sym typeface="Calibri"/>
              </a:rPr>
              <a:t>GR</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C241T,C3037T,A23403G,G28882A </a:t>
            </a:r>
            <a:r>
              <a:rPr lang="en-SG" sz="500" dirty="0">
                <a:latin typeface="Calibri" panose="020F0502020204030204" pitchFamily="34" charset="0"/>
                <a:ea typeface="Calibri"/>
                <a:cs typeface="Calibri" panose="020F0502020204030204" pitchFamily="34" charset="0"/>
                <a:sym typeface="Calibri"/>
              </a:rPr>
              <a:t>includes S-D614G </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N-G204R</a:t>
            </a:r>
            <a:endParaRPr sz="5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r>
              <a:rPr lang="en-SG" sz="500" b="1" i="0" u="none" strike="noStrike" cap="none" dirty="0">
                <a:solidFill>
                  <a:schemeClr val="dk1"/>
                </a:solidFill>
                <a:latin typeface="Calibri" panose="020F0502020204030204" pitchFamily="34" charset="0"/>
                <a:ea typeface="Calibri"/>
                <a:cs typeface="Calibri" panose="020F0502020204030204" pitchFamily="34" charset="0"/>
                <a:sym typeface="Calibri"/>
              </a:rPr>
              <a:t>GRY</a:t>
            </a:r>
            <a:r>
              <a:rPr lang="en-SG" sz="500" b="0" i="0" u="none" strike="noStrike" cap="none" dirty="0">
                <a:solidFill>
                  <a:schemeClr val="dk1"/>
                </a:solidFill>
                <a:latin typeface="Calibri" panose="020F0502020204030204" pitchFamily="34" charset="0"/>
                <a:ea typeface="Calibri"/>
                <a:cs typeface="Calibri" panose="020F0502020204030204" pitchFamily="34" charset="0"/>
                <a:sym typeface="Calibri"/>
              </a:rPr>
              <a:t> C241T,C3037T,21765-21770del,21991-21993del,A23063T,A23403G,G28882A includes S-H69del, S-V70del, S-Y144del, S-N501Y + S-D614G + N-G204R</a:t>
            </a:r>
          </a:p>
          <a:p>
            <a:pPr lvl="0"/>
            <a:r>
              <a:rPr lang="en-SG" sz="500" b="1" dirty="0">
                <a:latin typeface="Calibri" panose="020F0502020204030204" pitchFamily="34" charset="0"/>
                <a:cs typeface="Calibri" panose="020F0502020204030204" pitchFamily="34" charset="0"/>
              </a:rPr>
              <a:t>GRA:  </a:t>
            </a:r>
            <a:r>
              <a:rPr lang="en-SG" sz="500" dirty="0">
                <a:latin typeface="Calibri" panose="020F0502020204030204" pitchFamily="34" charset="0"/>
                <a:cs typeface="Calibri" panose="020F0502020204030204" pitchFamily="34" charset="0"/>
              </a:rPr>
              <a:t>C241T,C3037T,A23403G,G28882A includes S-D614G + N-G204R + (at least 6 of the following amino acid changes S-V143del,S-Y145del,S-N211del,S-ins214EPE,S-G339D,S-S371L,S-S477N,S-T478K,S-E484A,S-Q493R,S-Q498R,S-T547K,S-N679K,S-P681H,S-P681R,S-N764K,S-D796Y,S-N856K,S-Q954H,S-N969K,S-L981F)</a:t>
            </a:r>
          </a:p>
          <a:p>
            <a:pPr marL="0" marR="0" lvl="0" indent="0" algn="l" rtl="0">
              <a:lnSpc>
                <a:spcPct val="100000"/>
              </a:lnSpc>
              <a:spcBef>
                <a:spcPts val="0"/>
              </a:spcBef>
              <a:spcAft>
                <a:spcPts val="0"/>
              </a:spcAft>
              <a:buNone/>
            </a:pPr>
            <a:endParaRPr sz="700" dirty="0">
              <a:latin typeface="Calibri" panose="020F0502020204030204" pitchFamily="34" charset="0"/>
              <a:cs typeface="Calibri" panose="020F0502020204030204" pitchFamily="34" charset="0"/>
            </a:endParaRPr>
          </a:p>
        </p:txBody>
      </p:sp>
      <p:sp>
        <p:nvSpPr>
          <p:cNvPr id="25" name="Google Shape;94;p16">
            <a:extLst>
              <a:ext uri="{FF2B5EF4-FFF2-40B4-BE49-F238E27FC236}">
                <a16:creationId xmlns:a16="http://schemas.microsoft.com/office/drawing/2014/main" id="{7B5735BB-B6FE-E346-A039-0D5044BF3F2C}"/>
              </a:ext>
            </a:extLst>
          </p:cNvPr>
          <p:cNvSpPr/>
          <p:nvPr/>
        </p:nvSpPr>
        <p:spPr>
          <a:xfrm>
            <a:off x="3799377" y="1883729"/>
            <a:ext cx="1052700" cy="619958"/>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SG" i="0" u="none" strike="noStrike" cap="none" dirty="0">
                <a:solidFill>
                  <a:srgbClr val="000000"/>
                </a:solidFill>
              </a:rPr>
              <a:t>GRA</a:t>
            </a:r>
            <a:endParaRPr i="0" u="none" strike="noStrike" cap="none" dirty="0">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SG" i="1" dirty="0"/>
              <a:t>Omicron</a:t>
            </a:r>
            <a:endParaRPr i="1" dirty="0"/>
          </a:p>
        </p:txBody>
      </p:sp>
      <p:sp>
        <p:nvSpPr>
          <p:cNvPr id="6" name="Rectangle 5">
            <a:extLst>
              <a:ext uri="{FF2B5EF4-FFF2-40B4-BE49-F238E27FC236}">
                <a16:creationId xmlns:a16="http://schemas.microsoft.com/office/drawing/2014/main" id="{4ABEA4EE-5B0E-0158-22B4-D67D35D4A805}"/>
              </a:ext>
            </a:extLst>
          </p:cNvPr>
          <p:cNvSpPr/>
          <p:nvPr/>
        </p:nvSpPr>
        <p:spPr>
          <a:xfrm>
            <a:off x="7038205" y="2392085"/>
            <a:ext cx="1934926" cy="2116926"/>
          </a:xfrm>
          <a:prstGeom prst="rect">
            <a:avLst/>
          </a:prstGeom>
        </p:spPr>
        <p:txBody>
          <a:bodyPr wrap="square">
            <a:spAutoFit/>
          </a:bodyPr>
          <a:lstStyle/>
          <a:p>
            <a:pPr lvl="0" algn="r">
              <a:lnSpc>
                <a:spcPct val="110000"/>
              </a:lnSpc>
            </a:pPr>
            <a:r>
              <a:rPr lang="en-SG" sz="800" dirty="0">
                <a:solidFill>
                  <a:srgbClr val="222222"/>
                </a:solidFill>
                <a:latin typeface="Calibri" panose="020F0502020204030204" pitchFamily="34" charset="0"/>
                <a:cs typeface="Calibri" panose="020F0502020204030204" pitchFamily="34" charset="0"/>
              </a:rPr>
              <a:t>G clade [#</a:t>
            </a:r>
            <a:r>
              <a:rPr lang="en-SG" sz="800" dirty="0" err="1">
                <a:solidFill>
                  <a:srgbClr val="222222"/>
                </a:solidFill>
                <a:latin typeface="Calibri" panose="020F0502020204030204" pitchFamily="34" charset="0"/>
                <a:cs typeface="Calibri" panose="020F0502020204030204" pitchFamily="34" charset="0"/>
              </a:rPr>
              <a:t>RBDx</a:t>
            </a:r>
            <a:r>
              <a:rPr lang="en-SG" sz="800" dirty="0">
                <a:solidFill>
                  <a:srgbClr val="222222"/>
                </a:solidFill>
                <a:latin typeface="Calibri" panose="020F0502020204030204" pitchFamily="34" charset="0"/>
                <a:cs typeface="Calibri" panose="020F0502020204030204" pitchFamily="34" charset="0"/>
              </a:rPr>
              <a:t>] 301,690 [124,972] </a:t>
            </a:r>
          </a:p>
          <a:p>
            <a:pPr lvl="0" algn="r">
              <a:lnSpc>
                <a:spcPct val="110000"/>
              </a:lnSpc>
            </a:pPr>
            <a:r>
              <a:rPr lang="en-SG" sz="800" dirty="0">
                <a:solidFill>
                  <a:srgbClr val="222222"/>
                </a:solidFill>
                <a:latin typeface="Calibri" panose="020F0502020204030204" pitchFamily="34" charset="0"/>
                <a:cs typeface="Calibri" panose="020F0502020204030204" pitchFamily="34" charset="0"/>
              </a:rPr>
              <a:t>(+12 [+12])</a:t>
            </a:r>
          </a:p>
          <a:p>
            <a:pPr lvl="0" algn="r">
              <a:lnSpc>
                <a:spcPct val="110000"/>
              </a:lnSpc>
            </a:pPr>
            <a:r>
              <a:rPr lang="en-SG" sz="800" dirty="0">
                <a:solidFill>
                  <a:srgbClr val="222222"/>
                </a:solidFill>
                <a:latin typeface="Calibri" panose="020F0502020204030204" pitchFamily="34" charset="0"/>
                <a:cs typeface="Calibri" panose="020F0502020204030204" pitchFamily="34" charset="0"/>
              </a:rPr>
              <a:t>GR clade [#</a:t>
            </a:r>
            <a:r>
              <a:rPr lang="en-SG" sz="800" dirty="0" err="1">
                <a:solidFill>
                  <a:srgbClr val="222222"/>
                </a:solidFill>
                <a:latin typeface="Calibri" panose="020F0502020204030204" pitchFamily="34" charset="0"/>
                <a:cs typeface="Calibri" panose="020F0502020204030204" pitchFamily="34" charset="0"/>
              </a:rPr>
              <a:t>RBDx</a:t>
            </a:r>
            <a:r>
              <a:rPr lang="en-SG" sz="800" dirty="0">
                <a:solidFill>
                  <a:srgbClr val="222222"/>
                </a:solidFill>
                <a:latin typeface="Calibri" panose="020F0502020204030204" pitchFamily="34" charset="0"/>
                <a:cs typeface="Calibri" panose="020F0502020204030204" pitchFamily="34" charset="0"/>
              </a:rPr>
              <a:t>] 504,269 [267,017] </a:t>
            </a:r>
          </a:p>
          <a:p>
            <a:pPr lvl="0" algn="r">
              <a:lnSpc>
                <a:spcPct val="110000"/>
              </a:lnSpc>
            </a:pPr>
            <a:r>
              <a:rPr lang="en-SG" sz="800" dirty="0">
                <a:solidFill>
                  <a:srgbClr val="222222"/>
                </a:solidFill>
                <a:latin typeface="Calibri" panose="020F0502020204030204" pitchFamily="34" charset="0"/>
                <a:cs typeface="Calibri" panose="020F0502020204030204" pitchFamily="34" charset="0"/>
              </a:rPr>
              <a:t>(+69 [+67])</a:t>
            </a:r>
          </a:p>
          <a:p>
            <a:pPr lvl="0" algn="r">
              <a:lnSpc>
                <a:spcPct val="110000"/>
              </a:lnSpc>
            </a:pPr>
            <a:r>
              <a:rPr lang="en-SG" sz="800" dirty="0">
                <a:solidFill>
                  <a:srgbClr val="222222"/>
                </a:solidFill>
                <a:latin typeface="Calibri" panose="020F0502020204030204" pitchFamily="34" charset="0"/>
                <a:cs typeface="Calibri" panose="020F0502020204030204" pitchFamily="34" charset="0"/>
              </a:rPr>
              <a:t>GRY clade [#</a:t>
            </a:r>
            <a:r>
              <a:rPr lang="en-SG" sz="800" dirty="0" err="1">
                <a:solidFill>
                  <a:srgbClr val="222222"/>
                </a:solidFill>
                <a:latin typeface="Calibri" panose="020F0502020204030204" pitchFamily="34" charset="0"/>
                <a:cs typeface="Calibri" panose="020F0502020204030204" pitchFamily="34" charset="0"/>
              </a:rPr>
              <a:t>RBDx</a:t>
            </a:r>
            <a:r>
              <a:rPr lang="en-SG" sz="800" dirty="0">
                <a:solidFill>
                  <a:srgbClr val="222222"/>
                </a:solidFill>
                <a:latin typeface="Calibri" panose="020F0502020204030204" pitchFamily="34" charset="0"/>
                <a:cs typeface="Calibri" panose="020F0502020204030204" pitchFamily="34" charset="0"/>
              </a:rPr>
              <a:t>] 1,046,555 [115,818] (+0 [+0])</a:t>
            </a:r>
          </a:p>
          <a:p>
            <a:pPr lvl="0" algn="r">
              <a:lnSpc>
                <a:spcPct val="110000"/>
              </a:lnSpc>
            </a:pPr>
            <a:r>
              <a:rPr lang="en-SG" sz="800" dirty="0">
                <a:solidFill>
                  <a:srgbClr val="222222"/>
                </a:solidFill>
                <a:latin typeface="Calibri" panose="020F0502020204030204" pitchFamily="34" charset="0"/>
                <a:cs typeface="Calibri" panose="020F0502020204030204" pitchFamily="34" charset="0"/>
              </a:rPr>
              <a:t>GH clade [#</a:t>
            </a:r>
            <a:r>
              <a:rPr lang="en-SG" sz="800" dirty="0" err="1">
                <a:solidFill>
                  <a:srgbClr val="222222"/>
                </a:solidFill>
                <a:latin typeface="Calibri" panose="020F0502020204030204" pitchFamily="34" charset="0"/>
                <a:cs typeface="Calibri" panose="020F0502020204030204" pitchFamily="34" charset="0"/>
              </a:rPr>
              <a:t>RBDx</a:t>
            </a:r>
            <a:r>
              <a:rPr lang="en-SG" sz="800" dirty="0">
                <a:solidFill>
                  <a:srgbClr val="222222"/>
                </a:solidFill>
                <a:latin typeface="Calibri" panose="020F0502020204030204" pitchFamily="34" charset="0"/>
                <a:cs typeface="Calibri" panose="020F0502020204030204" pitchFamily="34" charset="0"/>
              </a:rPr>
              <a:t>] 535,088 [237,727] </a:t>
            </a:r>
          </a:p>
          <a:p>
            <a:pPr lvl="0" algn="r">
              <a:lnSpc>
                <a:spcPct val="110000"/>
              </a:lnSpc>
            </a:pPr>
            <a:r>
              <a:rPr lang="en-SG" sz="800" dirty="0">
                <a:solidFill>
                  <a:srgbClr val="222222"/>
                </a:solidFill>
                <a:latin typeface="Calibri" panose="020F0502020204030204" pitchFamily="34" charset="0"/>
                <a:cs typeface="Calibri" panose="020F0502020204030204" pitchFamily="34" charset="0"/>
              </a:rPr>
              <a:t>(+27 [+2])</a:t>
            </a:r>
          </a:p>
          <a:p>
            <a:pPr lvl="0" algn="r">
              <a:lnSpc>
                <a:spcPct val="110000"/>
              </a:lnSpc>
            </a:pPr>
            <a:r>
              <a:rPr lang="en-SG" sz="800" dirty="0">
                <a:solidFill>
                  <a:srgbClr val="222222"/>
                </a:solidFill>
                <a:latin typeface="Calibri" panose="020F0502020204030204" pitchFamily="34" charset="0"/>
                <a:cs typeface="Calibri" panose="020F0502020204030204" pitchFamily="34" charset="0"/>
              </a:rPr>
              <a:t>GV clade [#</a:t>
            </a:r>
            <a:r>
              <a:rPr lang="en-SG" sz="800" dirty="0" err="1">
                <a:solidFill>
                  <a:srgbClr val="222222"/>
                </a:solidFill>
                <a:latin typeface="Calibri" panose="020F0502020204030204" pitchFamily="34" charset="0"/>
                <a:cs typeface="Calibri" panose="020F0502020204030204" pitchFamily="34" charset="0"/>
              </a:rPr>
              <a:t>RBDx</a:t>
            </a:r>
            <a:r>
              <a:rPr lang="en-SG" sz="800" dirty="0">
                <a:solidFill>
                  <a:srgbClr val="222222"/>
                </a:solidFill>
                <a:latin typeface="Calibri" panose="020F0502020204030204" pitchFamily="34" charset="0"/>
                <a:cs typeface="Calibri" panose="020F0502020204030204" pitchFamily="34" charset="0"/>
              </a:rPr>
              <a:t>] 174,836 [9,929] </a:t>
            </a:r>
          </a:p>
          <a:p>
            <a:pPr lvl="0" algn="r">
              <a:lnSpc>
                <a:spcPct val="110000"/>
              </a:lnSpc>
            </a:pPr>
            <a:r>
              <a:rPr lang="en-SG" sz="800" dirty="0">
                <a:solidFill>
                  <a:srgbClr val="222222"/>
                </a:solidFill>
                <a:latin typeface="Calibri" panose="020F0502020204030204" pitchFamily="34" charset="0"/>
                <a:cs typeface="Calibri" panose="020F0502020204030204" pitchFamily="34" charset="0"/>
              </a:rPr>
              <a:t>(+0 [+0])</a:t>
            </a:r>
          </a:p>
          <a:p>
            <a:pPr lvl="0" algn="r">
              <a:lnSpc>
                <a:spcPct val="110000"/>
              </a:lnSpc>
            </a:pPr>
            <a:r>
              <a:rPr lang="en-SG" sz="800" dirty="0">
                <a:solidFill>
                  <a:srgbClr val="222222"/>
                </a:solidFill>
                <a:latin typeface="Calibri" panose="020F0502020204030204" pitchFamily="34" charset="0"/>
                <a:cs typeface="Calibri" panose="020F0502020204030204" pitchFamily="34" charset="0"/>
              </a:rPr>
              <a:t>GK clade [#</a:t>
            </a:r>
            <a:r>
              <a:rPr lang="en-SG" sz="800" dirty="0" err="1">
                <a:solidFill>
                  <a:srgbClr val="222222"/>
                </a:solidFill>
                <a:latin typeface="Calibri" panose="020F0502020204030204" pitchFamily="34" charset="0"/>
                <a:cs typeface="Calibri" panose="020F0502020204030204" pitchFamily="34" charset="0"/>
              </a:rPr>
              <a:t>RBDx</a:t>
            </a:r>
            <a:r>
              <a:rPr lang="en-SG" sz="800" dirty="0">
                <a:solidFill>
                  <a:srgbClr val="222222"/>
                </a:solidFill>
                <a:latin typeface="Calibri" panose="020F0502020204030204" pitchFamily="34" charset="0"/>
                <a:cs typeface="Calibri" panose="020F0502020204030204" pitchFamily="34" charset="0"/>
              </a:rPr>
              <a:t>] 4,174,020 [663,540] </a:t>
            </a:r>
          </a:p>
          <a:p>
            <a:pPr lvl="0" algn="r">
              <a:lnSpc>
                <a:spcPct val="110000"/>
              </a:lnSpc>
            </a:pPr>
            <a:r>
              <a:rPr lang="en-SG" sz="800" dirty="0">
                <a:solidFill>
                  <a:srgbClr val="222222"/>
                </a:solidFill>
                <a:latin typeface="Calibri" panose="020F0502020204030204" pitchFamily="34" charset="0"/>
                <a:cs typeface="Calibri" panose="020F0502020204030204" pitchFamily="34" charset="0"/>
              </a:rPr>
              <a:t>(+0 [+0])</a:t>
            </a:r>
          </a:p>
          <a:p>
            <a:pPr lvl="0" algn="r">
              <a:lnSpc>
                <a:spcPct val="110000"/>
              </a:lnSpc>
            </a:pPr>
            <a:r>
              <a:rPr lang="en-SG" sz="800" dirty="0">
                <a:solidFill>
                  <a:srgbClr val="222222"/>
                </a:solidFill>
                <a:latin typeface="Calibri" panose="020F0502020204030204" pitchFamily="34" charset="0"/>
                <a:cs typeface="Calibri" panose="020F0502020204030204" pitchFamily="34" charset="0"/>
              </a:rPr>
              <a:t>GRA clade 7,955,624 (+6,985)</a:t>
            </a:r>
          </a:p>
          <a:p>
            <a:pPr lvl="0" algn="r">
              <a:lnSpc>
                <a:spcPct val="110000"/>
              </a:lnSpc>
            </a:pPr>
            <a:r>
              <a:rPr lang="en-SG" sz="800" dirty="0">
                <a:solidFill>
                  <a:srgbClr val="222222"/>
                </a:solidFill>
                <a:latin typeface="Calibri" panose="020F0502020204030204" pitchFamily="34" charset="0"/>
                <a:cs typeface="Calibri" panose="020F0502020204030204" pitchFamily="34" charset="0"/>
              </a:rPr>
              <a:t>Other clade [#</a:t>
            </a:r>
            <a:r>
              <a:rPr lang="en-SG" sz="800" dirty="0" err="1">
                <a:solidFill>
                  <a:srgbClr val="222222"/>
                </a:solidFill>
                <a:latin typeface="Calibri" panose="020F0502020204030204" pitchFamily="34" charset="0"/>
                <a:cs typeface="Calibri" panose="020F0502020204030204" pitchFamily="34" charset="0"/>
              </a:rPr>
              <a:t>RBDx</a:t>
            </a:r>
            <a:r>
              <a:rPr lang="en-SG" sz="800" dirty="0">
                <a:solidFill>
                  <a:srgbClr val="222222"/>
                </a:solidFill>
                <a:latin typeface="Calibri" panose="020F0502020204030204" pitchFamily="34" charset="0"/>
                <a:cs typeface="Calibri" panose="020F0502020204030204" pitchFamily="34" charset="0"/>
              </a:rPr>
              <a:t>] 46,345 [31,930] </a:t>
            </a:r>
          </a:p>
          <a:p>
            <a:pPr lvl="0" algn="r">
              <a:lnSpc>
                <a:spcPct val="110000"/>
              </a:lnSpc>
            </a:pPr>
            <a:r>
              <a:rPr lang="en-SG" sz="800" dirty="0">
                <a:solidFill>
                  <a:srgbClr val="222222"/>
                </a:solidFill>
                <a:latin typeface="Calibri" panose="020F0502020204030204" pitchFamily="34" charset="0"/>
                <a:cs typeface="Calibri" panose="020F0502020204030204" pitchFamily="34" charset="0"/>
              </a:rPr>
              <a:t>(+0 [+0])</a:t>
            </a:r>
          </a:p>
        </p:txBody>
      </p:sp>
      <p:sp>
        <p:nvSpPr>
          <p:cNvPr id="28" name="Google Shape;98;p16">
            <a:extLst>
              <a:ext uri="{FF2B5EF4-FFF2-40B4-BE49-F238E27FC236}">
                <a16:creationId xmlns:a16="http://schemas.microsoft.com/office/drawing/2014/main" id="{D1601DAC-BAA2-56B5-E5A2-C64BD97CA1FB}"/>
              </a:ext>
            </a:extLst>
          </p:cNvPr>
          <p:cNvSpPr/>
          <p:nvPr/>
        </p:nvSpPr>
        <p:spPr>
          <a:xfrm>
            <a:off x="3885769" y="3550061"/>
            <a:ext cx="351300" cy="337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SG" dirty="0"/>
              <a:t>L	</a:t>
            </a:r>
            <a:endParaRPr i="0" u="none" strike="noStrike" cap="none" dirty="0">
              <a:solidFill>
                <a:srgbClr val="000000"/>
              </a:solidFill>
            </a:endParaRPr>
          </a:p>
        </p:txBody>
      </p:sp>
      <p:sp>
        <p:nvSpPr>
          <p:cNvPr id="8" name="Rounded Rectangle 7">
            <a:extLst>
              <a:ext uri="{FF2B5EF4-FFF2-40B4-BE49-F238E27FC236}">
                <a16:creationId xmlns:a16="http://schemas.microsoft.com/office/drawing/2014/main" id="{477028C0-5857-2064-7B4A-1F8FFDB59E0B}"/>
              </a:ext>
            </a:extLst>
          </p:cNvPr>
          <p:cNvSpPr/>
          <p:nvPr/>
        </p:nvSpPr>
        <p:spPr>
          <a:xfrm>
            <a:off x="2182153" y="2453038"/>
            <a:ext cx="1524529" cy="883165"/>
          </a:xfrm>
          <a:prstGeom prst="roundRect">
            <a:avLst/>
          </a:prstGeom>
          <a:solidFill>
            <a:schemeClr val="accent3">
              <a:alpha val="45779"/>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buSzPts val="1000"/>
            </a:pPr>
            <a:r>
              <a:rPr lang="en-SG" sz="800" dirty="0">
                <a:solidFill>
                  <a:srgbClr val="0000FF"/>
                </a:solidFill>
                <a:latin typeface="Calibri"/>
                <a:ea typeface="Calibri"/>
                <a:cs typeface="Calibri"/>
                <a:sym typeface="Calibri"/>
              </a:rPr>
              <a:t>Blue: Asia </a:t>
            </a:r>
            <a:endParaRPr lang="en-SG" sz="800" dirty="0">
              <a:solidFill>
                <a:schemeClr val="dk1"/>
              </a:solidFill>
              <a:ea typeface="Arial"/>
              <a:cs typeface="Arial"/>
            </a:endParaRPr>
          </a:p>
          <a:p>
            <a:pPr lvl="0">
              <a:buSzPts val="1000"/>
            </a:pPr>
            <a:r>
              <a:rPr lang="en-SG" sz="800" dirty="0">
                <a:solidFill>
                  <a:srgbClr val="005500"/>
                </a:solidFill>
                <a:latin typeface="Calibri"/>
                <a:ea typeface="Calibri"/>
                <a:cs typeface="Calibri"/>
                <a:sym typeface="Calibri"/>
              </a:rPr>
              <a:t>Green: new from Oceania</a:t>
            </a:r>
            <a:endParaRPr lang="en-SG" sz="800" dirty="0">
              <a:solidFill>
                <a:srgbClr val="005500"/>
              </a:solidFill>
              <a:ea typeface="Arial"/>
              <a:cs typeface="Arial"/>
            </a:endParaRPr>
          </a:p>
          <a:p>
            <a:pPr lvl="0">
              <a:buSzPts val="1000"/>
            </a:pPr>
            <a:r>
              <a:rPr lang="en-SG" sz="800" dirty="0">
                <a:solidFill>
                  <a:srgbClr val="D929DB"/>
                </a:solidFill>
                <a:latin typeface="Calibri"/>
                <a:ea typeface="Calibri"/>
                <a:cs typeface="Calibri"/>
                <a:sym typeface="Calibri"/>
              </a:rPr>
              <a:t>Magenta: new from Americas</a:t>
            </a:r>
            <a:endParaRPr lang="en-SG" sz="800" dirty="0">
              <a:solidFill>
                <a:schemeClr val="dk1"/>
              </a:solidFill>
              <a:ea typeface="Arial"/>
              <a:cs typeface="Arial"/>
            </a:endParaRPr>
          </a:p>
          <a:p>
            <a:pPr lvl="0">
              <a:buSzPts val="1000"/>
            </a:pPr>
            <a:r>
              <a:rPr lang="en-SG" sz="800" dirty="0">
                <a:solidFill>
                  <a:srgbClr val="FF0000"/>
                </a:solidFill>
                <a:latin typeface="Calibri"/>
                <a:ea typeface="Calibri"/>
                <a:cs typeface="Calibri"/>
                <a:sym typeface="Calibri"/>
              </a:rPr>
              <a:t>Red: new from Europe</a:t>
            </a:r>
            <a:endParaRPr lang="en-SG" sz="800" dirty="0">
              <a:solidFill>
                <a:schemeClr val="dk1"/>
              </a:solidFill>
              <a:ea typeface="Arial"/>
              <a:cs typeface="Arial"/>
            </a:endParaRPr>
          </a:p>
          <a:p>
            <a:pPr lvl="0">
              <a:buSzPts val="1000"/>
            </a:pPr>
            <a:r>
              <a:rPr lang="en-SG" sz="800" dirty="0">
                <a:solidFill>
                  <a:srgbClr val="FFFF00"/>
                </a:solidFill>
                <a:latin typeface="Calibri"/>
                <a:ea typeface="Calibri"/>
                <a:cs typeface="Calibri"/>
                <a:sym typeface="Calibri"/>
              </a:rPr>
              <a:t>Yellow: new from Africa</a:t>
            </a:r>
            <a:endParaRPr lang="en-SG" sz="800" dirty="0">
              <a:solidFill>
                <a:schemeClr val="dk1"/>
              </a:solidFill>
              <a:ea typeface="Arial"/>
              <a:cs typeface="Arial"/>
            </a:endParaRPr>
          </a:p>
          <a:p>
            <a:pPr lvl="0">
              <a:buSzPts val="1000"/>
            </a:pPr>
            <a:r>
              <a:rPr lang="en-SG" sz="800" dirty="0">
                <a:solidFill>
                  <a:schemeClr val="tx1"/>
                </a:solidFill>
                <a:latin typeface="Calibri"/>
                <a:ea typeface="Calibri"/>
                <a:cs typeface="Calibri"/>
                <a:sym typeface="Calibri"/>
              </a:rPr>
              <a:t>Grey: from previous updates</a:t>
            </a:r>
            <a:endParaRPr lang="en-SG" sz="800" dirty="0">
              <a:solidFill>
                <a:schemeClr val="tx1"/>
              </a:solidFill>
              <a:ea typeface="Arial"/>
              <a:cs typeface="Arial"/>
            </a:endParaRPr>
          </a:p>
        </p:txBody>
      </p:sp>
      <p:grpSp>
        <p:nvGrpSpPr>
          <p:cNvPr id="2" name="Google Shape;75;p15">
            <a:extLst>
              <a:ext uri="{FF2B5EF4-FFF2-40B4-BE49-F238E27FC236}">
                <a16:creationId xmlns:a16="http://schemas.microsoft.com/office/drawing/2014/main" id="{A158E029-B412-0F92-51BF-C7C90581F514}"/>
              </a:ext>
            </a:extLst>
          </p:cNvPr>
          <p:cNvGrpSpPr/>
          <p:nvPr/>
        </p:nvGrpSpPr>
        <p:grpSpPr>
          <a:xfrm>
            <a:off x="7417800" y="5929315"/>
            <a:ext cx="1726200" cy="928685"/>
            <a:chOff x="7224800" y="5673990"/>
            <a:chExt cx="1726200" cy="928685"/>
          </a:xfrm>
        </p:grpSpPr>
        <p:sp>
          <p:nvSpPr>
            <p:cNvPr id="3" name="Google Shape;76;p15">
              <a:extLst>
                <a:ext uri="{FF2B5EF4-FFF2-40B4-BE49-F238E27FC236}">
                  <a16:creationId xmlns:a16="http://schemas.microsoft.com/office/drawing/2014/main" id="{C8C78149-A3C0-D6C6-A0C2-DF06261925F0}"/>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7" name="Google Shape;77;p15">
              <a:extLst>
                <a:ext uri="{FF2B5EF4-FFF2-40B4-BE49-F238E27FC236}">
                  <a16:creationId xmlns:a16="http://schemas.microsoft.com/office/drawing/2014/main" id="{E3022358-1743-D0AA-3575-A53FD3A1724E}"/>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grpSp>
        <p:nvGrpSpPr>
          <p:cNvPr id="9" name="Group 8">
            <a:extLst>
              <a:ext uri="{FF2B5EF4-FFF2-40B4-BE49-F238E27FC236}">
                <a16:creationId xmlns:a16="http://schemas.microsoft.com/office/drawing/2014/main" id="{54E1B14A-75C7-7AA2-94C2-DEB70464CE4D}"/>
              </a:ext>
            </a:extLst>
          </p:cNvPr>
          <p:cNvGrpSpPr/>
          <p:nvPr/>
        </p:nvGrpSpPr>
        <p:grpSpPr>
          <a:xfrm>
            <a:off x="4848685" y="83959"/>
            <a:ext cx="2195092" cy="1150601"/>
            <a:chOff x="304167" y="21603"/>
            <a:chExt cx="3140279" cy="1155010"/>
          </a:xfrm>
        </p:grpSpPr>
        <p:sp>
          <p:nvSpPr>
            <p:cNvPr id="10" name="Google Shape;91;p16">
              <a:extLst>
                <a:ext uri="{FF2B5EF4-FFF2-40B4-BE49-F238E27FC236}">
                  <a16:creationId xmlns:a16="http://schemas.microsoft.com/office/drawing/2014/main" id="{E9A72847-D1F7-92A2-AC82-A01A0DBC4B2B}"/>
                </a:ext>
              </a:extLst>
            </p:cNvPr>
            <p:cNvSpPr/>
            <p:nvPr/>
          </p:nvSpPr>
          <p:spPr>
            <a:xfrm>
              <a:off x="304167" y="21603"/>
              <a:ext cx="2859504" cy="224158"/>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SG" sz="900" b="1" i="0" u="none" strike="noStrike" cap="none" dirty="0">
                  <a:solidFill>
                    <a:srgbClr val="000000"/>
                  </a:solidFill>
                  <a:latin typeface="Calibri"/>
                  <a:ea typeface="Calibri"/>
                  <a:cs typeface="Calibri"/>
                  <a:sym typeface="Calibri"/>
                </a:rPr>
                <a:t>Clade references and </a:t>
              </a:r>
              <a:r>
                <a:rPr lang="en-SG" sz="900" b="1" i="0" u="none" strike="noStrike" cap="none" dirty="0" err="1">
                  <a:solidFill>
                    <a:srgbClr val="000000"/>
                  </a:solidFill>
                  <a:latin typeface="Calibri"/>
                  <a:ea typeface="Calibri"/>
                  <a:cs typeface="Calibri"/>
                  <a:sym typeface="Calibri"/>
                </a:rPr>
                <a:t>Pango</a:t>
              </a:r>
              <a:r>
                <a:rPr lang="en-SG" sz="900" b="1" i="0" u="none" strike="noStrike" cap="none" dirty="0">
                  <a:solidFill>
                    <a:srgbClr val="000000"/>
                  </a:solidFill>
                  <a:latin typeface="Calibri"/>
                  <a:ea typeface="Calibri"/>
                  <a:cs typeface="Calibri"/>
                  <a:sym typeface="Calibri"/>
                </a:rPr>
                <a:t> lineages</a:t>
              </a:r>
              <a:endParaRPr sz="900" b="1" i="0" u="none" strike="noStrike" cap="none" dirty="0">
                <a:solidFill>
                  <a:schemeClr val="dk1"/>
                </a:solidFill>
                <a:latin typeface="Arial"/>
                <a:ea typeface="Arial"/>
                <a:cs typeface="Arial"/>
                <a:sym typeface="Arial"/>
              </a:endParaRPr>
            </a:p>
          </p:txBody>
        </p:sp>
        <p:pic>
          <p:nvPicPr>
            <p:cNvPr id="11" name="Picture 10" descr="Shape&#10;&#10;Description automatically generated with medium confidence">
              <a:extLst>
                <a:ext uri="{FF2B5EF4-FFF2-40B4-BE49-F238E27FC236}">
                  <a16:creationId xmlns:a16="http://schemas.microsoft.com/office/drawing/2014/main" id="{093EA8E5-6F75-CC44-6D42-86310ADCFB16}"/>
                </a:ext>
              </a:extLst>
            </p:cNvPr>
            <p:cNvPicPr>
              <a:picLocks noChangeAspect="1"/>
            </p:cNvPicPr>
            <p:nvPr/>
          </p:nvPicPr>
          <p:blipFill>
            <a:blip r:embed="rId5"/>
            <a:stretch>
              <a:fillRect/>
            </a:stretch>
          </p:blipFill>
          <p:spPr>
            <a:xfrm>
              <a:off x="304167" y="245761"/>
              <a:ext cx="3140279" cy="930852"/>
            </a:xfrm>
            <a:prstGeom prst="rect">
              <a:avLst/>
            </a:prstGeom>
          </p:spPr>
        </p:pic>
      </p:grpSp>
      <p:sp>
        <p:nvSpPr>
          <p:cNvPr id="13" name="TextBox 12">
            <a:extLst>
              <a:ext uri="{FF2B5EF4-FFF2-40B4-BE49-F238E27FC236}">
                <a16:creationId xmlns:a16="http://schemas.microsoft.com/office/drawing/2014/main" id="{B3FC6565-A0F7-F323-E6C4-F5D29BE6F77C}"/>
              </a:ext>
            </a:extLst>
          </p:cNvPr>
          <p:cNvSpPr txBox="1"/>
          <p:nvPr/>
        </p:nvSpPr>
        <p:spPr>
          <a:xfrm>
            <a:off x="8860536" y="1591056"/>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55716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2" name="Picture 11" descr="A screenshot of a graph&#10;&#10;Description automatically generated">
            <a:extLst>
              <a:ext uri="{FF2B5EF4-FFF2-40B4-BE49-F238E27FC236}">
                <a16:creationId xmlns:a16="http://schemas.microsoft.com/office/drawing/2014/main" id="{CE3E58C5-C6FA-2E68-4F99-2A527A75E3DB}"/>
              </a:ext>
            </a:extLst>
          </p:cNvPr>
          <p:cNvPicPr>
            <a:picLocks noChangeAspect="1"/>
          </p:cNvPicPr>
          <p:nvPr/>
        </p:nvPicPr>
        <p:blipFill>
          <a:blip r:embed="rId3"/>
          <a:stretch>
            <a:fillRect/>
          </a:stretch>
        </p:blipFill>
        <p:spPr>
          <a:xfrm>
            <a:off x="904586" y="754186"/>
            <a:ext cx="6933251" cy="5561908"/>
          </a:xfrm>
          <a:prstGeom prst="rect">
            <a:avLst/>
          </a:prstGeom>
        </p:spPr>
      </p:pic>
      <p:sp>
        <p:nvSpPr>
          <p:cNvPr id="110" name="Google Shape;110;p17"/>
          <p:cNvSpPr/>
          <p:nvPr/>
        </p:nvSpPr>
        <p:spPr>
          <a:xfrm>
            <a:off x="1592967" y="165610"/>
            <a:ext cx="7429500" cy="427800"/>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700" b="1" i="0" u="none" strike="noStrike" cap="none" dirty="0" err="1">
                <a:solidFill>
                  <a:srgbClr val="000000"/>
                </a:solidFill>
                <a:latin typeface="Calibri"/>
                <a:ea typeface="Calibri"/>
                <a:cs typeface="Calibri"/>
                <a:sym typeface="Calibri"/>
              </a:rPr>
              <a:t>Timecourse</a:t>
            </a:r>
            <a:r>
              <a:rPr lang="en-SG" sz="1700" b="1" i="0" u="none" strike="noStrike" cap="none" dirty="0">
                <a:solidFill>
                  <a:srgbClr val="000000"/>
                </a:solidFill>
                <a:latin typeface="Calibri"/>
                <a:ea typeface="Calibri"/>
                <a:cs typeface="Calibri"/>
                <a:sym typeface="Calibri"/>
              </a:rPr>
              <a:t> of </a:t>
            </a:r>
            <a:r>
              <a:rPr lang="en-SG" sz="1700" b="1" dirty="0">
                <a:latin typeface="Calibri"/>
                <a:ea typeface="Calibri"/>
                <a:cs typeface="Calibri"/>
                <a:sym typeface="Calibri"/>
              </a:rPr>
              <a:t>variant </a:t>
            </a:r>
            <a:r>
              <a:rPr lang="en-SG" sz="1700" b="1" i="0" u="none" strike="noStrike" cap="none" dirty="0">
                <a:solidFill>
                  <a:srgbClr val="000000"/>
                </a:solidFill>
                <a:latin typeface="Calibri"/>
                <a:ea typeface="Calibri"/>
                <a:cs typeface="Calibri"/>
                <a:sym typeface="Calibri"/>
              </a:rPr>
              <a:t>distribution in </a:t>
            </a:r>
            <a:r>
              <a:rPr lang="en-SG" sz="1700" b="1" dirty="0">
                <a:latin typeface="Calibri"/>
                <a:ea typeface="Calibri"/>
                <a:cs typeface="Calibri"/>
                <a:sym typeface="Calibri"/>
              </a:rPr>
              <a:t>all submitted</a:t>
            </a:r>
            <a:r>
              <a:rPr lang="en-SG" sz="1700" b="1" i="0" u="none" strike="noStrike" cap="none" dirty="0">
                <a:solidFill>
                  <a:srgbClr val="000000"/>
                </a:solidFill>
                <a:latin typeface="Calibri"/>
                <a:ea typeface="Calibri"/>
                <a:cs typeface="Calibri"/>
                <a:sym typeface="Calibri"/>
              </a:rPr>
              <a:t> sequences </a:t>
            </a:r>
          </a:p>
          <a:p>
            <a:pPr marL="0" marR="0" lvl="0" indent="0" algn="r" rtl="0">
              <a:lnSpc>
                <a:spcPct val="100000"/>
              </a:lnSpc>
              <a:spcBef>
                <a:spcPts val="0"/>
              </a:spcBef>
              <a:spcAft>
                <a:spcPts val="0"/>
              </a:spcAft>
              <a:buClr>
                <a:srgbClr val="000000"/>
              </a:buClr>
              <a:buSzPts val="1700"/>
              <a:buFont typeface="Arial"/>
              <a:buNone/>
            </a:pPr>
            <a:r>
              <a:rPr lang="en-SG" sz="1700" b="1" dirty="0">
                <a:solidFill>
                  <a:schemeClr val="dk1"/>
                </a:solidFill>
                <a:latin typeface="Calibri"/>
                <a:ea typeface="Calibri"/>
                <a:cs typeface="Calibri"/>
                <a:sym typeface="Calibri"/>
              </a:rPr>
              <a:t>2024-04-23</a:t>
            </a:r>
          </a:p>
          <a:p>
            <a:pPr marL="0" marR="0" lvl="0" indent="0" algn="r" rtl="0">
              <a:lnSpc>
                <a:spcPct val="100000"/>
              </a:lnSpc>
              <a:spcBef>
                <a:spcPts val="0"/>
              </a:spcBef>
              <a:spcAft>
                <a:spcPts val="0"/>
              </a:spcAft>
              <a:buClr>
                <a:srgbClr val="000000"/>
              </a:buClr>
              <a:buSzPts val="1700"/>
              <a:buFont typeface="Arial"/>
              <a:buNone/>
            </a:pPr>
            <a:r>
              <a:rPr lang="en-SG" sz="1700" b="1" dirty="0">
                <a:solidFill>
                  <a:schemeClr val="dk1"/>
                </a:solidFill>
                <a:latin typeface="Calibri"/>
                <a:ea typeface="Calibri"/>
                <a:cs typeface="Calibri"/>
                <a:sym typeface="Calibri"/>
              </a:rPr>
              <a:t>
</a:t>
            </a:r>
          </a:p>
          <a:p>
            <a:pPr marL="0" marR="0" lvl="0" indent="0" algn="r" rtl="0">
              <a:lnSpc>
                <a:spcPct val="100000"/>
              </a:lnSpc>
              <a:spcBef>
                <a:spcPts val="0"/>
              </a:spcBef>
              <a:spcAft>
                <a:spcPts val="0"/>
              </a:spcAft>
              <a:buClr>
                <a:srgbClr val="000000"/>
              </a:buClr>
              <a:buSzPts val="1700"/>
              <a:buFont typeface="Arial"/>
              <a:buNone/>
            </a:pPr>
            <a:endParaRPr sz="1700" b="1" dirty="0">
              <a:latin typeface="Calibri"/>
              <a:ea typeface="Calibri"/>
              <a:cs typeface="Calibri"/>
              <a:sym typeface="Calibri"/>
            </a:endParaRPr>
          </a:p>
        </p:txBody>
      </p:sp>
      <p:sp>
        <p:nvSpPr>
          <p:cNvPr id="6" name="Google Shape;102;p16">
            <a:extLst>
              <a:ext uri="{FF2B5EF4-FFF2-40B4-BE49-F238E27FC236}">
                <a16:creationId xmlns:a16="http://schemas.microsoft.com/office/drawing/2014/main" id="{2AAAC1C4-0851-7C5A-EA6E-D27609A52CB1}"/>
              </a:ext>
            </a:extLst>
          </p:cNvPr>
          <p:cNvSpPr/>
          <p:nvPr/>
        </p:nvSpPr>
        <p:spPr>
          <a:xfrm>
            <a:off x="6053105" y="5963043"/>
            <a:ext cx="1516800" cy="79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sp>
        <p:nvSpPr>
          <p:cNvPr id="19" name="TextBox 18">
            <a:extLst>
              <a:ext uri="{FF2B5EF4-FFF2-40B4-BE49-F238E27FC236}">
                <a16:creationId xmlns:a16="http://schemas.microsoft.com/office/drawing/2014/main" id="{BA82D1EE-2727-F91B-CEBF-83662EC131D7}"/>
              </a:ext>
            </a:extLst>
          </p:cNvPr>
          <p:cNvSpPr txBox="1"/>
          <p:nvPr/>
        </p:nvSpPr>
        <p:spPr>
          <a:xfrm>
            <a:off x="290504" y="6481687"/>
            <a:ext cx="5610506" cy="252633"/>
          </a:xfrm>
          <a:prstGeom prst="rect">
            <a:avLst/>
          </a:prstGeom>
          <a:noFill/>
        </p:spPr>
        <p:txBody>
          <a:bodyPr wrap="square">
            <a:spAutoFit/>
          </a:bodyPr>
          <a:lstStyle/>
          <a:p>
            <a:pPr marL="0" lvl="0" indent="0" algn="l" rtl="0">
              <a:lnSpc>
                <a:spcPct val="125000"/>
              </a:lnSpc>
              <a:spcBef>
                <a:spcPts val="0"/>
              </a:spcBef>
              <a:spcAft>
                <a:spcPts val="0"/>
              </a:spcAft>
              <a:buNone/>
            </a:pPr>
            <a:r>
              <a:rPr lang="en-SG" sz="900" i="1" dirty="0">
                <a:solidFill>
                  <a:srgbClr val="222222"/>
                </a:solidFill>
                <a:latin typeface="Calibri" panose="020F0502020204030204" pitchFamily="34" charset="0"/>
                <a:cs typeface="Calibri" panose="020F0502020204030204" pitchFamily="34" charset="0"/>
              </a:rPr>
              <a:t>See </a:t>
            </a:r>
            <a:r>
              <a:rPr lang="en-SG" sz="900" i="1" u="sng" dirty="0">
                <a:solidFill>
                  <a:srgbClr val="0563C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https://www.who.int/en/activities/tracking-SARS-CoV-2-variants/</a:t>
            </a:r>
            <a:r>
              <a:rPr lang="en-SG" sz="900" i="1" dirty="0">
                <a:solidFill>
                  <a:srgbClr val="222222"/>
                </a:solidFill>
                <a:latin typeface="Calibri" panose="020F0502020204030204" pitchFamily="34" charset="0"/>
                <a:cs typeface="Calibri" panose="020F0502020204030204" pitchFamily="34" charset="0"/>
              </a:rPr>
              <a:t> for variant information and definitions</a:t>
            </a:r>
          </a:p>
        </p:txBody>
      </p:sp>
      <p:grpSp>
        <p:nvGrpSpPr>
          <p:cNvPr id="4" name="Group 3">
            <a:extLst>
              <a:ext uri="{FF2B5EF4-FFF2-40B4-BE49-F238E27FC236}">
                <a16:creationId xmlns:a16="http://schemas.microsoft.com/office/drawing/2014/main" id="{C3F9F173-526F-AF5B-4956-EDA13B89B56A}"/>
              </a:ext>
            </a:extLst>
          </p:cNvPr>
          <p:cNvGrpSpPr/>
          <p:nvPr/>
        </p:nvGrpSpPr>
        <p:grpSpPr>
          <a:xfrm>
            <a:off x="6439582" y="4944624"/>
            <a:ext cx="2260645" cy="427799"/>
            <a:chOff x="6573795" y="4823056"/>
            <a:chExt cx="2260645" cy="427799"/>
          </a:xfrm>
        </p:grpSpPr>
        <p:sp>
          <p:nvSpPr>
            <p:cNvPr id="5" name="Rounded Rectangle 4">
              <a:extLst>
                <a:ext uri="{FF2B5EF4-FFF2-40B4-BE49-F238E27FC236}">
                  <a16:creationId xmlns:a16="http://schemas.microsoft.com/office/drawing/2014/main" id="{964784A0-F6C5-9F29-9A5A-49AFA210C07A}"/>
                </a:ext>
              </a:extLst>
            </p:cNvPr>
            <p:cNvSpPr/>
            <p:nvPr/>
          </p:nvSpPr>
          <p:spPr>
            <a:xfrm>
              <a:off x="6573795" y="4823056"/>
              <a:ext cx="943311" cy="427799"/>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6B7D07E3-B93A-4488-885C-FEABFA40CBD3}"/>
                </a:ext>
              </a:extLst>
            </p:cNvPr>
            <p:cNvCxnSpPr>
              <a:cxnSpLocks/>
              <a:stCxn id="5" idx="3"/>
            </p:cNvCxnSpPr>
            <p:nvPr/>
          </p:nvCxnSpPr>
          <p:spPr>
            <a:xfrm>
              <a:off x="7517106" y="5036956"/>
              <a:ext cx="3033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Google Shape;102;p16">
              <a:extLst>
                <a:ext uri="{FF2B5EF4-FFF2-40B4-BE49-F238E27FC236}">
                  <a16:creationId xmlns:a16="http://schemas.microsoft.com/office/drawing/2014/main" id="{BBB9AB0A-AB62-7184-9548-9E43C07AE0DD}"/>
                </a:ext>
              </a:extLst>
            </p:cNvPr>
            <p:cNvSpPr/>
            <p:nvPr/>
          </p:nvSpPr>
          <p:spPr>
            <a:xfrm>
              <a:off x="7820426" y="4864574"/>
              <a:ext cx="1014014" cy="344761"/>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850" b="0" u="none" strike="noStrike" cap="none" dirty="0">
                  <a:solidFill>
                    <a:srgbClr val="000000"/>
                  </a:solidFill>
                  <a:latin typeface="Calibri"/>
                  <a:ea typeface="Calibri"/>
                  <a:cs typeface="Calibri"/>
                  <a:sym typeface="Calibri"/>
                </a:rPr>
                <a:t>Small / Variable Sample Size</a:t>
              </a:r>
              <a:endParaRPr sz="900" b="0" u="none" strike="noStrike" cap="none" dirty="0">
                <a:solidFill>
                  <a:srgbClr val="000000"/>
                </a:solidFill>
                <a:latin typeface="Arial"/>
                <a:ea typeface="Arial"/>
                <a:cs typeface="Arial"/>
                <a:sym typeface="Arial"/>
              </a:endParaRPr>
            </a:p>
          </p:txBody>
        </p:sp>
      </p:grpSp>
      <p:grpSp>
        <p:nvGrpSpPr>
          <p:cNvPr id="2" name="Google Shape;75;p15">
            <a:extLst>
              <a:ext uri="{FF2B5EF4-FFF2-40B4-BE49-F238E27FC236}">
                <a16:creationId xmlns:a16="http://schemas.microsoft.com/office/drawing/2014/main" id="{A61207AF-83AB-6338-D056-8B0748C70922}"/>
              </a:ext>
            </a:extLst>
          </p:cNvPr>
          <p:cNvGrpSpPr/>
          <p:nvPr/>
        </p:nvGrpSpPr>
        <p:grpSpPr>
          <a:xfrm>
            <a:off x="7417800" y="5929315"/>
            <a:ext cx="1726200" cy="928685"/>
            <a:chOff x="7224800" y="5673990"/>
            <a:chExt cx="1726200" cy="928685"/>
          </a:xfrm>
        </p:grpSpPr>
        <p:sp>
          <p:nvSpPr>
            <p:cNvPr id="3" name="Google Shape;76;p15">
              <a:extLst>
                <a:ext uri="{FF2B5EF4-FFF2-40B4-BE49-F238E27FC236}">
                  <a16:creationId xmlns:a16="http://schemas.microsoft.com/office/drawing/2014/main" id="{D4ABE68F-76F0-A256-BE91-52D95435FA93}"/>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10" name="Google Shape;77;p15">
              <a:extLst>
                <a:ext uri="{FF2B5EF4-FFF2-40B4-BE49-F238E27FC236}">
                  <a16:creationId xmlns:a16="http://schemas.microsoft.com/office/drawing/2014/main" id="{A7488238-B6FB-1000-CDBA-2BB18BC17EC4}"/>
                </a:ext>
              </a:extLst>
            </p:cNvPr>
            <p:cNvPicPr preferRelativeResize="0"/>
            <p:nvPr/>
          </p:nvPicPr>
          <p:blipFill rotWithShape="1">
            <a:blip r:embed="rId5">
              <a:alphaModFix/>
            </a:blip>
            <a:srcRect/>
            <a:stretch/>
          </p:blipFill>
          <p:spPr>
            <a:xfrm>
              <a:off x="7376905" y="5673990"/>
              <a:ext cx="1422000" cy="926640"/>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18"/>
          <p:cNvSpPr/>
          <p:nvPr/>
        </p:nvSpPr>
        <p:spPr>
          <a:xfrm>
            <a:off x="600605" y="10410"/>
            <a:ext cx="8391300" cy="637290"/>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700" b="1" i="0" u="none" strike="noStrike" cap="none" dirty="0">
                <a:solidFill>
                  <a:srgbClr val="000000"/>
                </a:solidFill>
                <a:latin typeface="Calibri"/>
                <a:ea typeface="Calibri"/>
                <a:cs typeface="Calibri"/>
                <a:sym typeface="Calibri"/>
              </a:rPr>
              <a:t>Regional</a:t>
            </a:r>
            <a:r>
              <a:rPr lang="en-SG" sz="1700" b="1" dirty="0">
                <a:latin typeface="Calibri"/>
                <a:ea typeface="Calibri"/>
                <a:cs typeface="Calibri"/>
                <a:sym typeface="Calibri"/>
              </a:rPr>
              <a:t> </a:t>
            </a:r>
            <a:r>
              <a:rPr lang="en-SG" sz="1700" b="1" i="0" u="none" strike="noStrike" cap="none" dirty="0">
                <a:solidFill>
                  <a:srgbClr val="000000"/>
                </a:solidFill>
                <a:latin typeface="Calibri"/>
                <a:ea typeface="Calibri"/>
                <a:cs typeface="Calibri"/>
                <a:sym typeface="Calibri"/>
              </a:rPr>
              <a:t>distribution of </a:t>
            </a:r>
            <a:r>
              <a:rPr lang="en-SG" sz="1700" b="1" dirty="0">
                <a:latin typeface="Calibri"/>
                <a:ea typeface="Calibri"/>
                <a:cs typeface="Calibri"/>
                <a:sym typeface="Calibri"/>
              </a:rPr>
              <a:t>variants</a:t>
            </a:r>
            <a:r>
              <a:rPr lang="en-SG" sz="1700" b="1" i="0" u="none" strike="noStrike" cap="none" dirty="0">
                <a:solidFill>
                  <a:srgbClr val="000000"/>
                </a:solidFill>
                <a:latin typeface="Calibri"/>
                <a:ea typeface="Calibri"/>
                <a:cs typeface="Calibri"/>
                <a:sym typeface="Calibri"/>
              </a:rPr>
              <a:t> </a:t>
            </a:r>
            <a:r>
              <a:rPr lang="en-SG" sz="1700" b="1" dirty="0">
                <a:latin typeface="Calibri"/>
                <a:ea typeface="Calibri"/>
                <a:cs typeface="Calibri"/>
                <a:sym typeface="Calibri"/>
              </a:rPr>
              <a:t>in </a:t>
            </a:r>
            <a:r>
              <a:rPr lang="en-SG" sz="1700" b="1" i="0" u="none" strike="noStrike" cap="none" dirty="0">
                <a:solidFill>
                  <a:srgbClr val="000000"/>
                </a:solidFill>
                <a:latin typeface="Calibri"/>
                <a:ea typeface="Calibri"/>
                <a:cs typeface="Calibri"/>
                <a:sym typeface="Calibri"/>
              </a:rPr>
              <a:t>sequences </a:t>
            </a:r>
          </a:p>
          <a:p>
            <a:pPr marL="0" marR="0" lvl="0" indent="0" algn="r" rtl="0">
              <a:lnSpc>
                <a:spcPct val="100000"/>
              </a:lnSpc>
              <a:spcBef>
                <a:spcPts val="0"/>
              </a:spcBef>
              <a:spcAft>
                <a:spcPts val="0"/>
              </a:spcAft>
              <a:buClr>
                <a:srgbClr val="000000"/>
              </a:buClr>
              <a:buSzPts val="1700"/>
              <a:buFont typeface="Arial"/>
              <a:buNone/>
            </a:pPr>
            <a:r>
              <a:rPr lang="en-SG" sz="1700" b="1" i="0" u="none" strike="noStrike" cap="none" dirty="0">
                <a:solidFill>
                  <a:srgbClr val="000000"/>
                </a:solidFill>
                <a:latin typeface="Calibri"/>
                <a:ea typeface="Calibri"/>
                <a:cs typeface="Calibri"/>
                <a:sym typeface="Calibri"/>
              </a:rPr>
              <a:t>collected from</a:t>
            </a:r>
            <a:r>
              <a:rPr lang="en-SG" sz="1700" b="1" dirty="0">
                <a:latin typeface="Calibri"/>
                <a:ea typeface="Calibri"/>
                <a:cs typeface="Calibri"/>
                <a:sym typeface="Calibri"/>
              </a:rPr>
              <a:t> 2024-03-26 to 2024-04-23</a:t>
            </a:r>
          </a:p>
          <a:p>
            <a:pPr marL="0" marR="0" lvl="0" indent="0" algn="r" rtl="0">
              <a:lnSpc>
                <a:spcPct val="100000"/>
              </a:lnSpc>
              <a:spcBef>
                <a:spcPts val="0"/>
              </a:spcBef>
              <a:spcAft>
                <a:spcPts val="0"/>
              </a:spcAft>
              <a:buClr>
                <a:srgbClr val="000000"/>
              </a:buClr>
              <a:buSzPts val="1700"/>
              <a:buFont typeface="Arial"/>
              <a:buNone/>
            </a:pPr>
            <a:r>
              <a:rPr lang="en-SG" sz="1700" b="1" dirty="0">
                <a:latin typeface="Calibri"/>
                <a:ea typeface="Calibri"/>
                <a:cs typeface="Calibri"/>
                <a:sym typeface="Calibri"/>
              </a:rPr>
              <a:t>
</a:t>
            </a:r>
          </a:p>
          <a:p>
            <a:pPr marL="0" marR="0" lvl="0" indent="0" algn="r" rtl="0">
              <a:lnSpc>
                <a:spcPct val="100000"/>
              </a:lnSpc>
              <a:spcBef>
                <a:spcPts val="0"/>
              </a:spcBef>
              <a:spcAft>
                <a:spcPts val="0"/>
              </a:spcAft>
              <a:buClr>
                <a:srgbClr val="000000"/>
              </a:buClr>
              <a:buSzPts val="1700"/>
              <a:buFont typeface="Arial"/>
              <a:buNone/>
            </a:pPr>
            <a:r>
              <a:rPr lang="en-SG" sz="1700" b="1" dirty="0">
                <a:latin typeface="Calibri"/>
                <a:ea typeface="Calibri"/>
                <a:cs typeface="Calibri"/>
                <a:sym typeface="Calibri"/>
              </a:rPr>
              <a:t>
</a:t>
            </a:r>
            <a:endParaRPr sz="1700" b="1" dirty="0">
              <a:latin typeface="Calibri"/>
              <a:ea typeface="Calibri"/>
              <a:cs typeface="Calibri"/>
              <a:sym typeface="Calibri"/>
            </a:endParaRPr>
          </a:p>
        </p:txBody>
      </p:sp>
      <p:sp>
        <p:nvSpPr>
          <p:cNvPr id="7" name="Google Shape;102;p16">
            <a:extLst>
              <a:ext uri="{FF2B5EF4-FFF2-40B4-BE49-F238E27FC236}">
                <a16:creationId xmlns:a16="http://schemas.microsoft.com/office/drawing/2014/main" id="{26E5D467-3D2B-B847-8790-E5F69086A1B7}"/>
              </a:ext>
            </a:extLst>
          </p:cNvPr>
          <p:cNvSpPr/>
          <p:nvPr/>
        </p:nvSpPr>
        <p:spPr>
          <a:xfrm>
            <a:off x="7522500" y="5136170"/>
            <a:ext cx="1516800" cy="79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sp>
        <p:nvSpPr>
          <p:cNvPr id="10" name="Google Shape;128;p18">
            <a:extLst>
              <a:ext uri="{FF2B5EF4-FFF2-40B4-BE49-F238E27FC236}">
                <a16:creationId xmlns:a16="http://schemas.microsoft.com/office/drawing/2014/main" id="{17762912-AAFE-3944-A699-B8C8A31088A2}"/>
              </a:ext>
            </a:extLst>
          </p:cNvPr>
          <p:cNvSpPr txBox="1"/>
          <p:nvPr/>
        </p:nvSpPr>
        <p:spPr>
          <a:xfrm>
            <a:off x="152095" y="6446015"/>
            <a:ext cx="6075045" cy="33857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SG" sz="900" i="1" dirty="0">
                <a:solidFill>
                  <a:srgbClr val="222222"/>
                </a:solidFill>
                <a:latin typeface="Calibri" panose="020F0502020204030204" pitchFamily="34" charset="0"/>
                <a:cs typeface="Calibri" panose="020F0502020204030204" pitchFamily="34" charset="0"/>
              </a:rPr>
              <a:t>See </a:t>
            </a:r>
            <a:r>
              <a:rPr lang="en-SG" sz="900" i="1" u="sng" dirty="0">
                <a:solidFill>
                  <a:schemeClr val="hlink"/>
                </a:solidFill>
                <a:latin typeface="Calibri" panose="020F0502020204030204" pitchFamily="34" charset="0"/>
                <a:cs typeface="Calibri" panose="020F0502020204030204" pitchFamily="34" charset="0"/>
                <a:hlinkClick r:id="rId3"/>
              </a:rPr>
              <a:t>https://www.who.int/en/activities/tracking-SARS-CoV-2-variants/</a:t>
            </a:r>
            <a:r>
              <a:rPr lang="en-SG" sz="900" i="1" dirty="0">
                <a:solidFill>
                  <a:srgbClr val="222222"/>
                </a:solidFill>
                <a:latin typeface="Calibri" panose="020F0502020204030204" pitchFamily="34" charset="0"/>
                <a:cs typeface="Calibri" panose="020F0502020204030204" pitchFamily="34" charset="0"/>
              </a:rPr>
              <a:t> for variant information and definitions.</a:t>
            </a:r>
            <a:endParaRPr sz="900" i="1" dirty="0">
              <a:solidFill>
                <a:srgbClr val="222222"/>
              </a:solidFill>
              <a:latin typeface="Calibri" panose="020F0502020204030204" pitchFamily="34" charset="0"/>
              <a:cs typeface="Calibri" panose="020F0502020204030204" pitchFamily="34" charset="0"/>
            </a:endParaRPr>
          </a:p>
        </p:txBody>
      </p:sp>
      <p:grpSp>
        <p:nvGrpSpPr>
          <p:cNvPr id="2" name="Google Shape;75;p15">
            <a:extLst>
              <a:ext uri="{FF2B5EF4-FFF2-40B4-BE49-F238E27FC236}">
                <a16:creationId xmlns:a16="http://schemas.microsoft.com/office/drawing/2014/main" id="{C5CC2BA9-0F5F-A762-238E-706EBCF8747B}"/>
              </a:ext>
            </a:extLst>
          </p:cNvPr>
          <p:cNvGrpSpPr/>
          <p:nvPr/>
        </p:nvGrpSpPr>
        <p:grpSpPr>
          <a:xfrm>
            <a:off x="7417800" y="5929315"/>
            <a:ext cx="1726200" cy="928685"/>
            <a:chOff x="7224800" y="5673990"/>
            <a:chExt cx="1726200" cy="928685"/>
          </a:xfrm>
        </p:grpSpPr>
        <p:sp>
          <p:nvSpPr>
            <p:cNvPr id="3" name="Google Shape;76;p15">
              <a:extLst>
                <a:ext uri="{FF2B5EF4-FFF2-40B4-BE49-F238E27FC236}">
                  <a16:creationId xmlns:a16="http://schemas.microsoft.com/office/drawing/2014/main" id="{4FFF1311-23AB-5DA7-8D30-8A1582E6D67D}"/>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 name="Google Shape;77;p15">
              <a:extLst>
                <a:ext uri="{FF2B5EF4-FFF2-40B4-BE49-F238E27FC236}">
                  <a16:creationId xmlns:a16="http://schemas.microsoft.com/office/drawing/2014/main" id="{DC20A214-A9EE-3273-E5C5-D89E46EE2624}"/>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pic>
        <p:nvPicPr>
          <p:cNvPr id="8" name="Picture 7" descr="A diagram of a number of circles&#10;&#10;Description automatically generated with medium confidence">
            <a:extLst>
              <a:ext uri="{FF2B5EF4-FFF2-40B4-BE49-F238E27FC236}">
                <a16:creationId xmlns:a16="http://schemas.microsoft.com/office/drawing/2014/main" id="{713CD03B-03E6-540A-006D-431968E75A87}"/>
              </a:ext>
            </a:extLst>
          </p:cNvPr>
          <p:cNvPicPr>
            <a:picLocks noChangeAspect="1"/>
          </p:cNvPicPr>
          <p:nvPr/>
        </p:nvPicPr>
        <p:blipFill rotWithShape="1">
          <a:blip r:embed="rId5"/>
          <a:srcRect t="10799"/>
          <a:stretch/>
        </p:blipFill>
        <p:spPr>
          <a:xfrm>
            <a:off x="685800" y="774542"/>
            <a:ext cx="7772400" cy="2337895"/>
          </a:xfrm>
          <a:prstGeom prst="rect">
            <a:avLst/>
          </a:prstGeom>
        </p:spPr>
      </p:pic>
      <p:pic>
        <p:nvPicPr>
          <p:cNvPr id="12" name="Picture 11" descr="A screenshot of a graph&#10;&#10;Description automatically generated">
            <a:extLst>
              <a:ext uri="{FF2B5EF4-FFF2-40B4-BE49-F238E27FC236}">
                <a16:creationId xmlns:a16="http://schemas.microsoft.com/office/drawing/2014/main" id="{990B42FE-A2D7-2E80-2E9D-844F635653BB}"/>
              </a:ext>
            </a:extLst>
          </p:cNvPr>
          <p:cNvPicPr>
            <a:picLocks noChangeAspect="1"/>
          </p:cNvPicPr>
          <p:nvPr/>
        </p:nvPicPr>
        <p:blipFill>
          <a:blip r:embed="rId6"/>
          <a:stretch>
            <a:fillRect/>
          </a:stretch>
        </p:blipFill>
        <p:spPr>
          <a:xfrm>
            <a:off x="452773" y="3322793"/>
            <a:ext cx="6917632" cy="329250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4" name="Picture 3" descr="A screenshot of a graph&#10;&#10;Description automatically generated">
            <a:extLst>
              <a:ext uri="{FF2B5EF4-FFF2-40B4-BE49-F238E27FC236}">
                <a16:creationId xmlns:a16="http://schemas.microsoft.com/office/drawing/2014/main" id="{1AA07D5C-0A68-E44A-3248-1E87DB76AE30}"/>
              </a:ext>
            </a:extLst>
          </p:cNvPr>
          <p:cNvPicPr>
            <a:picLocks noChangeAspect="1"/>
          </p:cNvPicPr>
          <p:nvPr/>
        </p:nvPicPr>
        <p:blipFill>
          <a:blip r:embed="rId3"/>
          <a:stretch>
            <a:fillRect/>
          </a:stretch>
        </p:blipFill>
        <p:spPr>
          <a:xfrm>
            <a:off x="622407" y="554848"/>
            <a:ext cx="7772400" cy="5578389"/>
          </a:xfrm>
          <a:prstGeom prst="rect">
            <a:avLst/>
          </a:prstGeom>
        </p:spPr>
      </p:pic>
      <p:sp>
        <p:nvSpPr>
          <p:cNvPr id="110" name="Google Shape;110;p17"/>
          <p:cNvSpPr/>
          <p:nvPr/>
        </p:nvSpPr>
        <p:spPr>
          <a:xfrm>
            <a:off x="1672975" y="0"/>
            <a:ext cx="7429500" cy="609600"/>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700" b="1" i="0" u="none" strike="noStrike" cap="none" dirty="0" err="1">
                <a:solidFill>
                  <a:srgbClr val="000000"/>
                </a:solidFill>
                <a:latin typeface="Calibri"/>
                <a:ea typeface="Calibri"/>
                <a:cs typeface="Calibri"/>
                <a:sym typeface="Calibri"/>
              </a:rPr>
              <a:t>Timecourse</a:t>
            </a:r>
            <a:r>
              <a:rPr lang="en-SG" sz="1700" b="1" i="0" u="none" strike="noStrike" cap="none" dirty="0">
                <a:solidFill>
                  <a:srgbClr val="000000"/>
                </a:solidFill>
                <a:latin typeface="Calibri"/>
                <a:ea typeface="Calibri"/>
                <a:cs typeface="Calibri"/>
                <a:sym typeface="Calibri"/>
              </a:rPr>
              <a:t> of </a:t>
            </a:r>
            <a:r>
              <a:rPr lang="en-SG" sz="1700" b="1" dirty="0">
                <a:latin typeface="Calibri"/>
                <a:ea typeface="Calibri"/>
                <a:cs typeface="Calibri"/>
                <a:sym typeface="Calibri"/>
              </a:rPr>
              <a:t>Omicron variant </a:t>
            </a:r>
            <a:r>
              <a:rPr lang="en-SG" sz="1700" b="1" dirty="0" err="1">
                <a:latin typeface="Calibri"/>
                <a:ea typeface="Calibri"/>
                <a:cs typeface="Calibri"/>
                <a:sym typeface="Calibri"/>
              </a:rPr>
              <a:t>sublineage</a:t>
            </a:r>
            <a:r>
              <a:rPr lang="en-SG" sz="1700" b="1" dirty="0">
                <a:latin typeface="Calibri"/>
                <a:ea typeface="Calibri"/>
                <a:cs typeface="Calibri"/>
                <a:sym typeface="Calibri"/>
              </a:rPr>
              <a:t> </a:t>
            </a:r>
            <a:r>
              <a:rPr lang="en-SG" sz="1700" b="1" i="0" u="none" strike="noStrike" cap="none" dirty="0">
                <a:solidFill>
                  <a:srgbClr val="000000"/>
                </a:solidFill>
                <a:latin typeface="Calibri"/>
                <a:ea typeface="Calibri"/>
                <a:cs typeface="Calibri"/>
                <a:sym typeface="Calibri"/>
              </a:rPr>
              <a:t>distribution </a:t>
            </a:r>
          </a:p>
          <a:p>
            <a:pPr marL="0" marR="0" lvl="0" indent="0" algn="r" rtl="0">
              <a:lnSpc>
                <a:spcPct val="100000"/>
              </a:lnSpc>
              <a:spcBef>
                <a:spcPts val="0"/>
              </a:spcBef>
              <a:spcAft>
                <a:spcPts val="0"/>
              </a:spcAft>
              <a:buClr>
                <a:srgbClr val="000000"/>
              </a:buClr>
              <a:buSzPts val="1700"/>
              <a:buFont typeface="Arial"/>
              <a:buNone/>
            </a:pPr>
            <a:r>
              <a:rPr lang="en-SG" sz="1700" b="1" dirty="0">
                <a:solidFill>
                  <a:schemeClr val="dk1"/>
                </a:solidFill>
                <a:latin typeface="Calibri"/>
                <a:ea typeface="Calibri"/>
                <a:cs typeface="Calibri"/>
                <a:sym typeface="Calibri"/>
              </a:rPr>
              <a:t>2024-04-23</a:t>
            </a:r>
          </a:p>
          <a:p>
            <a:pPr marL="0" marR="0" lvl="0" indent="0" algn="r" rtl="0">
              <a:lnSpc>
                <a:spcPct val="100000"/>
              </a:lnSpc>
              <a:spcBef>
                <a:spcPts val="0"/>
              </a:spcBef>
              <a:spcAft>
                <a:spcPts val="0"/>
              </a:spcAft>
              <a:buClr>
                <a:srgbClr val="000000"/>
              </a:buClr>
              <a:buSzPts val="1700"/>
              <a:buFont typeface="Arial"/>
              <a:buNone/>
            </a:pPr>
            <a:r>
              <a:rPr lang="en-SG" sz="1700" b="1" dirty="0">
                <a:solidFill>
                  <a:schemeClr val="dk1"/>
                </a:solidFill>
                <a:latin typeface="Calibri"/>
                <a:ea typeface="Calibri"/>
                <a:cs typeface="Calibri"/>
                <a:sym typeface="Calibri"/>
              </a:rPr>
              <a:t>
</a:t>
            </a:r>
          </a:p>
          <a:p>
            <a:pPr marL="0" marR="0" lvl="0" indent="0" algn="r" rtl="0">
              <a:lnSpc>
                <a:spcPct val="100000"/>
              </a:lnSpc>
              <a:spcBef>
                <a:spcPts val="0"/>
              </a:spcBef>
              <a:spcAft>
                <a:spcPts val="0"/>
              </a:spcAft>
              <a:buClr>
                <a:srgbClr val="000000"/>
              </a:buClr>
              <a:buSzPts val="1700"/>
              <a:buFont typeface="Arial"/>
              <a:buNone/>
            </a:pPr>
            <a:r>
              <a:rPr lang="en-SG" sz="1700" b="1" dirty="0">
                <a:solidFill>
                  <a:schemeClr val="dk1"/>
                </a:solidFill>
                <a:latin typeface="Calibri"/>
                <a:ea typeface="Calibri"/>
                <a:cs typeface="Calibri"/>
                <a:sym typeface="Calibri"/>
              </a:rPr>
              <a:t>
</a:t>
            </a:r>
            <a:endParaRPr sz="1700" b="1" dirty="0">
              <a:latin typeface="Calibri"/>
              <a:ea typeface="Calibri"/>
              <a:cs typeface="Calibri"/>
              <a:sym typeface="Calibri"/>
            </a:endParaRPr>
          </a:p>
        </p:txBody>
      </p:sp>
      <p:sp>
        <p:nvSpPr>
          <p:cNvPr id="112" name="Google Shape;112;p17"/>
          <p:cNvSpPr/>
          <p:nvPr/>
        </p:nvSpPr>
        <p:spPr>
          <a:xfrm>
            <a:off x="7417800" y="6615300"/>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sp>
        <p:nvSpPr>
          <p:cNvPr id="12" name="Google Shape;128;p18">
            <a:extLst>
              <a:ext uri="{FF2B5EF4-FFF2-40B4-BE49-F238E27FC236}">
                <a16:creationId xmlns:a16="http://schemas.microsoft.com/office/drawing/2014/main" id="{C7089333-5EB2-A542-A2EE-691AED407AC9}"/>
              </a:ext>
            </a:extLst>
          </p:cNvPr>
          <p:cNvSpPr txBox="1"/>
          <p:nvPr/>
        </p:nvSpPr>
        <p:spPr>
          <a:xfrm>
            <a:off x="107480" y="6409491"/>
            <a:ext cx="6075045" cy="33857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SG" sz="1000" i="1" dirty="0">
                <a:solidFill>
                  <a:srgbClr val="222222"/>
                </a:solidFill>
                <a:latin typeface="Calibri" panose="020F0502020204030204" pitchFamily="34" charset="0"/>
                <a:cs typeface="Calibri" panose="020F0502020204030204" pitchFamily="34" charset="0"/>
              </a:rPr>
              <a:t>See </a:t>
            </a:r>
            <a:r>
              <a:rPr lang="en-SG" sz="1000" i="1" u="sng" dirty="0">
                <a:solidFill>
                  <a:schemeClr val="hlink"/>
                </a:solidFill>
                <a:latin typeface="Calibri" panose="020F0502020204030204" pitchFamily="34" charset="0"/>
                <a:cs typeface="Calibri" panose="020F0502020204030204" pitchFamily="34" charset="0"/>
                <a:hlinkClick r:id="rId4"/>
              </a:rPr>
              <a:t>https://www.who.int/en/activities/tracking-SARS-CoV-2-variants/</a:t>
            </a:r>
            <a:r>
              <a:rPr lang="en-SG" sz="1000" i="1" dirty="0">
                <a:solidFill>
                  <a:srgbClr val="222222"/>
                </a:solidFill>
                <a:latin typeface="Calibri" panose="020F0502020204030204" pitchFamily="34" charset="0"/>
                <a:cs typeface="Calibri" panose="020F0502020204030204" pitchFamily="34" charset="0"/>
              </a:rPr>
              <a:t> for variant information and definitions.</a:t>
            </a:r>
            <a:endParaRPr sz="1000" i="1" dirty="0">
              <a:solidFill>
                <a:srgbClr val="222222"/>
              </a:solidFill>
              <a:latin typeface="Calibri" panose="020F0502020204030204" pitchFamily="34" charset="0"/>
              <a:cs typeface="Calibri" panose="020F0502020204030204" pitchFamily="34" charset="0"/>
            </a:endParaRPr>
          </a:p>
        </p:txBody>
      </p:sp>
      <p:sp>
        <p:nvSpPr>
          <p:cNvPr id="11" name="Google Shape;102;p16">
            <a:extLst>
              <a:ext uri="{FF2B5EF4-FFF2-40B4-BE49-F238E27FC236}">
                <a16:creationId xmlns:a16="http://schemas.microsoft.com/office/drawing/2014/main" id="{E4080A26-BDAF-8A3D-00B5-DAACE8639EE1}"/>
              </a:ext>
            </a:extLst>
          </p:cNvPr>
          <p:cNvSpPr/>
          <p:nvPr/>
        </p:nvSpPr>
        <p:spPr>
          <a:xfrm>
            <a:off x="7522500" y="5136170"/>
            <a:ext cx="1516800" cy="79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grpSp>
        <p:nvGrpSpPr>
          <p:cNvPr id="6" name="Google Shape;75;p15">
            <a:extLst>
              <a:ext uri="{FF2B5EF4-FFF2-40B4-BE49-F238E27FC236}">
                <a16:creationId xmlns:a16="http://schemas.microsoft.com/office/drawing/2014/main" id="{764F94C1-BD35-BBF4-6129-3D1609B98320}"/>
              </a:ext>
            </a:extLst>
          </p:cNvPr>
          <p:cNvGrpSpPr/>
          <p:nvPr/>
        </p:nvGrpSpPr>
        <p:grpSpPr>
          <a:xfrm>
            <a:off x="7417800" y="5929315"/>
            <a:ext cx="1726200" cy="928685"/>
            <a:chOff x="7224800" y="5673990"/>
            <a:chExt cx="1726200" cy="928685"/>
          </a:xfrm>
        </p:grpSpPr>
        <p:sp>
          <p:nvSpPr>
            <p:cNvPr id="7" name="Google Shape;76;p15">
              <a:extLst>
                <a:ext uri="{FF2B5EF4-FFF2-40B4-BE49-F238E27FC236}">
                  <a16:creationId xmlns:a16="http://schemas.microsoft.com/office/drawing/2014/main" id="{8C897AD3-CAB1-8460-2F33-DE60BA495EB5}"/>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8" name="Google Shape;77;p15">
              <a:extLst>
                <a:ext uri="{FF2B5EF4-FFF2-40B4-BE49-F238E27FC236}">
                  <a16:creationId xmlns:a16="http://schemas.microsoft.com/office/drawing/2014/main" id="{B57F078B-088E-0A3F-9606-567BA253BE53}"/>
                </a:ext>
              </a:extLst>
            </p:cNvPr>
            <p:cNvPicPr preferRelativeResize="0"/>
            <p:nvPr/>
          </p:nvPicPr>
          <p:blipFill rotWithShape="1">
            <a:blip r:embed="rId5">
              <a:alphaModFix/>
            </a:blip>
            <a:srcRect/>
            <a:stretch/>
          </p:blipFill>
          <p:spPr>
            <a:xfrm>
              <a:off x="7376905" y="5673990"/>
              <a:ext cx="1422000" cy="926640"/>
            </a:xfrm>
            <a:prstGeom prst="rect">
              <a:avLst/>
            </a:prstGeom>
            <a:noFill/>
            <a:ln>
              <a:noFill/>
            </a:ln>
          </p:spPr>
        </p:pic>
      </p:grpSp>
    </p:spTree>
    <p:extLst>
      <p:ext uri="{BB962C8B-B14F-4D97-AF65-F5344CB8AC3E}">
        <p14:creationId xmlns:p14="http://schemas.microsoft.com/office/powerpoint/2010/main" val="3723305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18"/>
          <p:cNvSpPr/>
          <p:nvPr/>
        </p:nvSpPr>
        <p:spPr>
          <a:xfrm>
            <a:off x="557424" y="10409"/>
            <a:ext cx="8391300" cy="791099"/>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Regional trends of Omicron variant sublineages </a:t>
            </a:r>
          </a:p>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in </a:t>
            </a:r>
            <a:r>
              <a:rPr lang="en-SG" sz="1600" b="1" i="0" u="none" strike="noStrike" cap="none" dirty="0">
                <a:solidFill>
                  <a:srgbClr val="000000"/>
                </a:solidFill>
                <a:latin typeface="Calibri"/>
                <a:ea typeface="Calibri"/>
                <a:cs typeface="Calibri"/>
                <a:sym typeface="Calibri"/>
              </a:rPr>
              <a:t>sequences collected from</a:t>
            </a:r>
            <a:r>
              <a:rPr lang="en-SG" sz="1600" b="1" dirty="0">
                <a:latin typeface="Calibri"/>
                <a:ea typeface="Calibri"/>
                <a:cs typeface="Calibri"/>
                <a:sym typeface="Calibri"/>
              </a:rPr>
              <a:t> 2024-03-26 to 2024-04-23
</a:t>
            </a:r>
            <a:endParaRPr sz="1600" b="1" dirty="0">
              <a:latin typeface="Calibri"/>
              <a:ea typeface="Calibri"/>
              <a:cs typeface="Calibri"/>
              <a:sym typeface="Calibri"/>
            </a:endParaRPr>
          </a:p>
        </p:txBody>
      </p:sp>
      <p:sp>
        <p:nvSpPr>
          <p:cNvPr id="8" name="TextBox 7">
            <a:extLst>
              <a:ext uri="{FF2B5EF4-FFF2-40B4-BE49-F238E27FC236}">
                <a16:creationId xmlns:a16="http://schemas.microsoft.com/office/drawing/2014/main" id="{419FB955-9F9E-0404-A0FE-0EAA91E21B84}"/>
              </a:ext>
            </a:extLst>
          </p:cNvPr>
          <p:cNvSpPr txBox="1"/>
          <p:nvPr/>
        </p:nvSpPr>
        <p:spPr>
          <a:xfrm>
            <a:off x="95955" y="6553603"/>
            <a:ext cx="5822245" cy="246221"/>
          </a:xfrm>
          <a:prstGeom prst="rect">
            <a:avLst/>
          </a:prstGeom>
          <a:noFill/>
        </p:spPr>
        <p:txBody>
          <a:bodyPr wrap="square">
            <a:spAutoFit/>
          </a:bodyPr>
          <a:lstStyle/>
          <a:p>
            <a:pPr marL="0" lvl="0" indent="0" rtl="0">
              <a:spcBef>
                <a:spcPts val="0"/>
              </a:spcBef>
              <a:spcAft>
                <a:spcPts val="0"/>
              </a:spcAft>
              <a:buNone/>
            </a:pPr>
            <a:r>
              <a:rPr lang="en-SG" sz="1000" i="1" dirty="0">
                <a:solidFill>
                  <a:srgbClr val="222222"/>
                </a:solidFill>
                <a:latin typeface="Calibri" panose="020F0502020204030204" pitchFamily="34" charset="0"/>
                <a:cs typeface="Calibri" panose="020F0502020204030204" pitchFamily="34" charset="0"/>
              </a:rPr>
              <a:t>See </a:t>
            </a:r>
            <a:r>
              <a:rPr lang="en-SG" sz="1000" i="1" u="sng" dirty="0">
                <a:solidFill>
                  <a:schemeClr val="hlink"/>
                </a:solidFill>
                <a:latin typeface="Calibri" panose="020F0502020204030204" pitchFamily="34" charset="0"/>
                <a:cs typeface="Calibri" panose="020F0502020204030204" pitchFamily="34" charset="0"/>
                <a:hlinkClick r:id="rId3"/>
              </a:rPr>
              <a:t>https://www.who.int/en/activities/tracking-SARS-CoV-2-variants</a:t>
            </a:r>
            <a:r>
              <a:rPr lang="en-SG" sz="1000" i="1" dirty="0">
                <a:solidFill>
                  <a:srgbClr val="222222"/>
                </a:solidFill>
                <a:latin typeface="Calibri" panose="020F0502020204030204" pitchFamily="34" charset="0"/>
                <a:cs typeface="Calibri" panose="020F0502020204030204" pitchFamily="34" charset="0"/>
              </a:rPr>
              <a:t> for variant information and definitions.</a:t>
            </a:r>
          </a:p>
        </p:txBody>
      </p:sp>
      <p:sp>
        <p:nvSpPr>
          <p:cNvPr id="9" name="Google Shape;128;p18">
            <a:extLst>
              <a:ext uri="{FF2B5EF4-FFF2-40B4-BE49-F238E27FC236}">
                <a16:creationId xmlns:a16="http://schemas.microsoft.com/office/drawing/2014/main" id="{137C5C39-B7EA-FF7C-0492-AC0A0ABDFA96}"/>
              </a:ext>
            </a:extLst>
          </p:cNvPr>
          <p:cNvSpPr txBox="1"/>
          <p:nvPr/>
        </p:nvSpPr>
        <p:spPr>
          <a:xfrm>
            <a:off x="7142074" y="4592807"/>
            <a:ext cx="1806650" cy="557409"/>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SG" sz="900" i="1" dirty="0">
                <a:solidFill>
                  <a:srgbClr val="222222"/>
                </a:solidFill>
                <a:latin typeface="Calibri" panose="020F0502020204030204" pitchFamily="34" charset="0"/>
                <a:cs typeface="Calibri" panose="020F0502020204030204" pitchFamily="34" charset="0"/>
              </a:rPr>
              <a:t>Sublineages shown here </a:t>
            </a:r>
          </a:p>
          <a:p>
            <a:pPr marL="0" lvl="0" indent="0" algn="r" rtl="0">
              <a:spcBef>
                <a:spcPts val="0"/>
              </a:spcBef>
              <a:spcAft>
                <a:spcPts val="0"/>
              </a:spcAft>
              <a:buNone/>
            </a:pPr>
            <a:r>
              <a:rPr lang="en-SG" sz="900" b="1" i="1" dirty="0">
                <a:solidFill>
                  <a:srgbClr val="222222"/>
                </a:solidFill>
                <a:latin typeface="Calibri" panose="020F0502020204030204" pitchFamily="34" charset="0"/>
                <a:cs typeface="Calibri" panose="020F0502020204030204" pitchFamily="34" charset="0"/>
              </a:rPr>
              <a:t>do not include </a:t>
            </a:r>
          </a:p>
          <a:p>
            <a:pPr marL="0" lvl="0" indent="0" algn="r" rtl="0">
              <a:spcBef>
                <a:spcPts val="0"/>
              </a:spcBef>
              <a:spcAft>
                <a:spcPts val="0"/>
              </a:spcAft>
              <a:buNone/>
            </a:pPr>
            <a:r>
              <a:rPr lang="en-SG" sz="900" i="1" dirty="0">
                <a:solidFill>
                  <a:srgbClr val="222222"/>
                </a:solidFill>
                <a:latin typeface="Calibri" panose="020F0502020204030204" pitchFamily="34" charset="0"/>
                <a:cs typeface="Calibri" panose="020F0502020204030204" pitchFamily="34" charset="0"/>
              </a:rPr>
              <a:t>any descendant lineages. </a:t>
            </a:r>
          </a:p>
          <a:p>
            <a:pPr marL="0" lvl="0" indent="0" algn="r" rtl="0">
              <a:spcBef>
                <a:spcPts val="0"/>
              </a:spcBef>
              <a:spcAft>
                <a:spcPts val="0"/>
              </a:spcAft>
              <a:buNone/>
            </a:pPr>
            <a:endParaRPr lang="en-SG" sz="900" i="1" dirty="0">
              <a:solidFill>
                <a:srgbClr val="222222"/>
              </a:solidFill>
              <a:latin typeface="Calibri" panose="020F0502020204030204" pitchFamily="34" charset="0"/>
              <a:cs typeface="Calibri" panose="020F0502020204030204" pitchFamily="34" charset="0"/>
            </a:endParaRPr>
          </a:p>
        </p:txBody>
      </p:sp>
      <p:sp>
        <p:nvSpPr>
          <p:cNvPr id="10" name="Google Shape;102;p16">
            <a:extLst>
              <a:ext uri="{FF2B5EF4-FFF2-40B4-BE49-F238E27FC236}">
                <a16:creationId xmlns:a16="http://schemas.microsoft.com/office/drawing/2014/main" id="{F0E78F98-8586-C5FF-4719-92D630D93E93}"/>
              </a:ext>
            </a:extLst>
          </p:cNvPr>
          <p:cNvSpPr/>
          <p:nvPr/>
        </p:nvSpPr>
        <p:spPr>
          <a:xfrm>
            <a:off x="7417800" y="5180695"/>
            <a:ext cx="1516800" cy="791100"/>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grpSp>
        <p:nvGrpSpPr>
          <p:cNvPr id="2" name="Google Shape;75;p15">
            <a:extLst>
              <a:ext uri="{FF2B5EF4-FFF2-40B4-BE49-F238E27FC236}">
                <a16:creationId xmlns:a16="http://schemas.microsoft.com/office/drawing/2014/main" id="{99088432-9786-6B90-9602-65335DFF6DA8}"/>
              </a:ext>
            </a:extLst>
          </p:cNvPr>
          <p:cNvGrpSpPr/>
          <p:nvPr/>
        </p:nvGrpSpPr>
        <p:grpSpPr>
          <a:xfrm>
            <a:off x="7417800" y="5929315"/>
            <a:ext cx="1726200" cy="928685"/>
            <a:chOff x="7224800" y="5673990"/>
            <a:chExt cx="1726200" cy="928685"/>
          </a:xfrm>
        </p:grpSpPr>
        <p:sp>
          <p:nvSpPr>
            <p:cNvPr id="3" name="Google Shape;76;p15">
              <a:extLst>
                <a:ext uri="{FF2B5EF4-FFF2-40B4-BE49-F238E27FC236}">
                  <a16:creationId xmlns:a16="http://schemas.microsoft.com/office/drawing/2014/main" id="{19A7FCD3-79B4-E284-EA34-18BD5A02FA51}"/>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 name="Google Shape;77;p15">
              <a:extLst>
                <a:ext uri="{FF2B5EF4-FFF2-40B4-BE49-F238E27FC236}">
                  <a16:creationId xmlns:a16="http://schemas.microsoft.com/office/drawing/2014/main" id="{A51FCA7A-CD6B-C6FD-374C-4F7EAF8EBBB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pic>
        <p:nvPicPr>
          <p:cNvPr id="11" name="Picture 10">
            <a:extLst>
              <a:ext uri="{FF2B5EF4-FFF2-40B4-BE49-F238E27FC236}">
                <a16:creationId xmlns:a16="http://schemas.microsoft.com/office/drawing/2014/main" id="{697303A8-8CE6-72CB-A9BD-EEA1AB5C6022}"/>
              </a:ext>
            </a:extLst>
          </p:cNvPr>
          <p:cNvPicPr>
            <a:picLocks noChangeAspect="1"/>
          </p:cNvPicPr>
          <p:nvPr/>
        </p:nvPicPr>
        <p:blipFill>
          <a:blip r:embed="rId5"/>
          <a:stretch>
            <a:fillRect/>
          </a:stretch>
        </p:blipFill>
        <p:spPr>
          <a:xfrm>
            <a:off x="7090720" y="3419714"/>
            <a:ext cx="1909358" cy="115435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11B5231D-D9D3-5A65-8F8E-71363B0DD64A}"/>
              </a:ext>
            </a:extLst>
          </p:cNvPr>
          <p:cNvPicPr>
            <a:picLocks noChangeAspect="1"/>
          </p:cNvPicPr>
          <p:nvPr/>
        </p:nvPicPr>
        <p:blipFill>
          <a:blip r:embed="rId6"/>
          <a:stretch>
            <a:fillRect/>
          </a:stretch>
        </p:blipFill>
        <p:spPr>
          <a:xfrm>
            <a:off x="906565" y="578744"/>
            <a:ext cx="6663340" cy="5813891"/>
          </a:xfrm>
          <a:prstGeom prst="rect">
            <a:avLst/>
          </a:prstGeom>
        </p:spPr>
      </p:pic>
    </p:spTree>
    <p:extLst>
      <p:ext uri="{BB962C8B-B14F-4D97-AF65-F5344CB8AC3E}">
        <p14:creationId xmlns:p14="http://schemas.microsoft.com/office/powerpoint/2010/main" val="2917379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18"/>
          <p:cNvSpPr/>
          <p:nvPr/>
        </p:nvSpPr>
        <p:spPr>
          <a:xfrm>
            <a:off x="600605" y="10409"/>
            <a:ext cx="8391300" cy="791099"/>
          </a:xfrm>
          <a:prstGeom prst="rect">
            <a:avLst/>
          </a:prstGeom>
          <a:noFill/>
          <a:ln>
            <a:noFill/>
          </a:ln>
        </p:spPr>
        <p:txBody>
          <a:bodyPr spcFirstLastPara="1" wrap="square" lIns="90000" tIns="45000" rIns="90000" bIns="45000" anchor="t" anchorCtr="0">
            <a:noAutofit/>
          </a:bodyPr>
          <a:lstStyle/>
          <a:p>
            <a:pPr lvl="0" algn="r">
              <a:buSzPts val="1700"/>
            </a:pPr>
            <a:r>
              <a:rPr lang="en-SG" sz="1600" b="1" dirty="0">
                <a:latin typeface="Calibri"/>
                <a:ea typeface="Calibri"/>
                <a:cs typeface="Calibri"/>
                <a:sym typeface="Calibri"/>
              </a:rPr>
              <a:t>Change in proportions of Omicron sublineages </a:t>
            </a:r>
          </a:p>
          <a:p>
            <a:pPr lvl="0" algn="r">
              <a:buSzPts val="1700"/>
            </a:pPr>
            <a:r>
              <a:rPr lang="en-SG" sz="1600" b="1" dirty="0">
                <a:latin typeface="Calibri"/>
                <a:ea typeface="Calibri"/>
                <a:cs typeface="Calibri"/>
                <a:sym typeface="Calibri"/>
              </a:rPr>
              <a:t>2024-04-23
</a:t>
            </a:r>
            <a:endParaRPr sz="1600" b="1" dirty="0">
              <a:latin typeface="Calibri"/>
              <a:ea typeface="Calibri"/>
              <a:cs typeface="Calibri"/>
              <a:sym typeface="Calibri"/>
            </a:endParaRPr>
          </a:p>
        </p:txBody>
      </p:sp>
      <p:sp>
        <p:nvSpPr>
          <p:cNvPr id="10" name="Google Shape;128;p18">
            <a:extLst>
              <a:ext uri="{FF2B5EF4-FFF2-40B4-BE49-F238E27FC236}">
                <a16:creationId xmlns:a16="http://schemas.microsoft.com/office/drawing/2014/main" id="{7A08E120-2A2D-B333-1978-21EE3A6ED2E6}"/>
              </a:ext>
            </a:extLst>
          </p:cNvPr>
          <p:cNvSpPr txBox="1"/>
          <p:nvPr/>
        </p:nvSpPr>
        <p:spPr>
          <a:xfrm>
            <a:off x="7232650" y="3973034"/>
            <a:ext cx="1806650" cy="1117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SG" sz="900" i="1" dirty="0">
                <a:solidFill>
                  <a:srgbClr val="222222"/>
                </a:solidFill>
                <a:latin typeface="Calibri" panose="020F0502020204030204" pitchFamily="34" charset="0"/>
                <a:cs typeface="Calibri" panose="020F0502020204030204" pitchFamily="34" charset="0"/>
              </a:rPr>
              <a:t>Only Omicron sublineages with changes in prevalence &gt; ±1%  in the last 4 weeks are shown here.</a:t>
            </a:r>
          </a:p>
          <a:p>
            <a:pPr marL="0" lvl="0" indent="0" algn="r" rtl="0">
              <a:spcBef>
                <a:spcPts val="0"/>
              </a:spcBef>
              <a:spcAft>
                <a:spcPts val="0"/>
              </a:spcAft>
              <a:buNone/>
            </a:pPr>
            <a:endParaRPr lang="en-SG" sz="900" i="1" dirty="0">
              <a:solidFill>
                <a:srgbClr val="222222"/>
              </a:solidFill>
              <a:latin typeface="Calibri" panose="020F0502020204030204" pitchFamily="34" charset="0"/>
              <a:cs typeface="Calibri" panose="020F0502020204030204" pitchFamily="34" charset="0"/>
            </a:endParaRPr>
          </a:p>
          <a:p>
            <a:pPr marL="0" lvl="0" indent="0" algn="r" rtl="0">
              <a:spcBef>
                <a:spcPts val="0"/>
              </a:spcBef>
              <a:spcAft>
                <a:spcPts val="0"/>
              </a:spcAft>
              <a:buNone/>
            </a:pPr>
            <a:r>
              <a:rPr lang="en-SG" sz="900" i="1" dirty="0">
                <a:solidFill>
                  <a:srgbClr val="222222"/>
                </a:solidFill>
                <a:latin typeface="Calibri" panose="020F0502020204030204" pitchFamily="34" charset="0"/>
                <a:cs typeface="Calibri" panose="020F0502020204030204" pitchFamily="34" charset="0"/>
              </a:rPr>
              <a:t>Sublineages shown here </a:t>
            </a:r>
          </a:p>
          <a:p>
            <a:pPr marL="0" lvl="0" indent="0" algn="r" rtl="0">
              <a:spcBef>
                <a:spcPts val="0"/>
              </a:spcBef>
              <a:spcAft>
                <a:spcPts val="0"/>
              </a:spcAft>
              <a:buNone/>
            </a:pPr>
            <a:r>
              <a:rPr lang="en-SG" sz="900" b="1" i="1" dirty="0">
                <a:solidFill>
                  <a:srgbClr val="222222"/>
                </a:solidFill>
                <a:latin typeface="Calibri" panose="020F0502020204030204" pitchFamily="34" charset="0"/>
                <a:cs typeface="Calibri" panose="020F0502020204030204" pitchFamily="34" charset="0"/>
              </a:rPr>
              <a:t>do not include </a:t>
            </a:r>
          </a:p>
          <a:p>
            <a:pPr marL="0" lvl="0" indent="0" algn="r" rtl="0">
              <a:spcBef>
                <a:spcPts val="0"/>
              </a:spcBef>
              <a:spcAft>
                <a:spcPts val="0"/>
              </a:spcAft>
              <a:buNone/>
            </a:pPr>
            <a:r>
              <a:rPr lang="en-SG" sz="900" i="1" dirty="0">
                <a:solidFill>
                  <a:srgbClr val="222222"/>
                </a:solidFill>
                <a:latin typeface="Calibri" panose="020F0502020204030204" pitchFamily="34" charset="0"/>
                <a:cs typeface="Calibri" panose="020F0502020204030204" pitchFamily="34" charset="0"/>
              </a:rPr>
              <a:t>any descendant lineages. </a:t>
            </a:r>
          </a:p>
          <a:p>
            <a:pPr marL="0" lvl="0" indent="0" algn="r" rtl="0">
              <a:spcBef>
                <a:spcPts val="0"/>
              </a:spcBef>
              <a:spcAft>
                <a:spcPts val="0"/>
              </a:spcAft>
              <a:buNone/>
            </a:pPr>
            <a:endParaRPr lang="en-SG" sz="900" i="1" dirty="0">
              <a:solidFill>
                <a:srgbClr val="222222"/>
              </a:solidFill>
              <a:latin typeface="Calibri" panose="020F0502020204030204" pitchFamily="34" charset="0"/>
              <a:cs typeface="Calibri" panose="020F0502020204030204" pitchFamily="34" charset="0"/>
            </a:endParaRPr>
          </a:p>
        </p:txBody>
      </p:sp>
      <p:sp>
        <p:nvSpPr>
          <p:cNvPr id="11" name="Google Shape;102;p16">
            <a:extLst>
              <a:ext uri="{FF2B5EF4-FFF2-40B4-BE49-F238E27FC236}">
                <a16:creationId xmlns:a16="http://schemas.microsoft.com/office/drawing/2014/main" id="{40365086-BA55-94A3-5261-345CB9E56391}"/>
              </a:ext>
            </a:extLst>
          </p:cNvPr>
          <p:cNvSpPr/>
          <p:nvPr/>
        </p:nvSpPr>
        <p:spPr>
          <a:xfrm>
            <a:off x="7522500" y="5180620"/>
            <a:ext cx="1516800" cy="791100"/>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1E3281D0-1438-3E3C-B73D-FC9E04CD5FD8}"/>
              </a:ext>
            </a:extLst>
          </p:cNvPr>
          <p:cNvSpPr txBox="1"/>
          <p:nvPr/>
        </p:nvSpPr>
        <p:spPr>
          <a:xfrm>
            <a:off x="95955" y="6553603"/>
            <a:ext cx="5822245" cy="246221"/>
          </a:xfrm>
          <a:prstGeom prst="rect">
            <a:avLst/>
          </a:prstGeom>
          <a:noFill/>
        </p:spPr>
        <p:txBody>
          <a:bodyPr wrap="square">
            <a:spAutoFit/>
          </a:bodyPr>
          <a:lstStyle/>
          <a:p>
            <a:pPr marL="0" lvl="0" indent="0" rtl="0">
              <a:spcBef>
                <a:spcPts val="0"/>
              </a:spcBef>
              <a:spcAft>
                <a:spcPts val="0"/>
              </a:spcAft>
              <a:buNone/>
            </a:pPr>
            <a:r>
              <a:rPr lang="en-SG" sz="1000" i="1" dirty="0">
                <a:solidFill>
                  <a:srgbClr val="222222"/>
                </a:solidFill>
                <a:latin typeface="Calibri" panose="020F0502020204030204" pitchFamily="34" charset="0"/>
                <a:cs typeface="Calibri" panose="020F0502020204030204" pitchFamily="34" charset="0"/>
              </a:rPr>
              <a:t>See </a:t>
            </a:r>
            <a:r>
              <a:rPr lang="en-SG" sz="1000" i="1" u="sng" dirty="0">
                <a:solidFill>
                  <a:schemeClr val="hlink"/>
                </a:solidFill>
                <a:latin typeface="Calibri" panose="020F0502020204030204" pitchFamily="34" charset="0"/>
                <a:cs typeface="Calibri" panose="020F0502020204030204" pitchFamily="34" charset="0"/>
                <a:hlinkClick r:id="rId3"/>
              </a:rPr>
              <a:t>https://www.who.int/en/activities/tracking-SARS-CoV-2-variants</a:t>
            </a:r>
            <a:r>
              <a:rPr lang="en-SG" sz="1000" i="1" dirty="0">
                <a:solidFill>
                  <a:srgbClr val="222222"/>
                </a:solidFill>
                <a:latin typeface="Calibri" panose="020F0502020204030204" pitchFamily="34" charset="0"/>
                <a:cs typeface="Calibri" panose="020F0502020204030204" pitchFamily="34" charset="0"/>
              </a:rPr>
              <a:t> for variant information and definitions.</a:t>
            </a:r>
          </a:p>
        </p:txBody>
      </p:sp>
      <p:grpSp>
        <p:nvGrpSpPr>
          <p:cNvPr id="2" name="Google Shape;75;p15">
            <a:extLst>
              <a:ext uri="{FF2B5EF4-FFF2-40B4-BE49-F238E27FC236}">
                <a16:creationId xmlns:a16="http://schemas.microsoft.com/office/drawing/2014/main" id="{C126D05F-289D-CDC4-65D6-05D2DBC59B9D}"/>
              </a:ext>
            </a:extLst>
          </p:cNvPr>
          <p:cNvGrpSpPr/>
          <p:nvPr/>
        </p:nvGrpSpPr>
        <p:grpSpPr>
          <a:xfrm>
            <a:off x="7417800" y="5929315"/>
            <a:ext cx="1726200" cy="928685"/>
            <a:chOff x="7224800" y="5673990"/>
            <a:chExt cx="1726200" cy="928685"/>
          </a:xfrm>
        </p:grpSpPr>
        <p:sp>
          <p:nvSpPr>
            <p:cNvPr id="3" name="Google Shape;76;p15">
              <a:extLst>
                <a:ext uri="{FF2B5EF4-FFF2-40B4-BE49-F238E27FC236}">
                  <a16:creationId xmlns:a16="http://schemas.microsoft.com/office/drawing/2014/main" id="{58D28B03-AD33-D542-8893-C3D695A54D42}"/>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 name="Google Shape;77;p15">
              <a:extLst>
                <a:ext uri="{FF2B5EF4-FFF2-40B4-BE49-F238E27FC236}">
                  <a16:creationId xmlns:a16="http://schemas.microsoft.com/office/drawing/2014/main" id="{C2EEBB86-CC40-77A6-5816-4903CF2D4F3E}"/>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pic>
        <p:nvPicPr>
          <p:cNvPr id="4" name="Picture 3">
            <a:extLst>
              <a:ext uri="{FF2B5EF4-FFF2-40B4-BE49-F238E27FC236}">
                <a16:creationId xmlns:a16="http://schemas.microsoft.com/office/drawing/2014/main" id="{16626486-8EA0-E62E-349A-7A568E761423}"/>
              </a:ext>
            </a:extLst>
          </p:cNvPr>
          <p:cNvPicPr>
            <a:picLocks noChangeAspect="1"/>
          </p:cNvPicPr>
          <p:nvPr/>
        </p:nvPicPr>
        <p:blipFill>
          <a:blip r:embed="rId5"/>
          <a:stretch>
            <a:fillRect/>
          </a:stretch>
        </p:blipFill>
        <p:spPr>
          <a:xfrm>
            <a:off x="7082547" y="2773691"/>
            <a:ext cx="1909358" cy="1154350"/>
          </a:xfrm>
          <a:prstGeom prst="rect">
            <a:avLst/>
          </a:prstGeom>
        </p:spPr>
      </p:pic>
      <p:pic>
        <p:nvPicPr>
          <p:cNvPr id="9" name="Picture 8" descr="A screenshot of a computer screen&#10;&#10;Description automatically generated">
            <a:extLst>
              <a:ext uri="{FF2B5EF4-FFF2-40B4-BE49-F238E27FC236}">
                <a16:creationId xmlns:a16="http://schemas.microsoft.com/office/drawing/2014/main" id="{0615B5C3-44EA-1883-8C0B-30B80E0407CF}"/>
              </a:ext>
            </a:extLst>
          </p:cNvPr>
          <p:cNvPicPr>
            <a:picLocks noChangeAspect="1"/>
          </p:cNvPicPr>
          <p:nvPr/>
        </p:nvPicPr>
        <p:blipFill>
          <a:blip r:embed="rId6"/>
          <a:stretch>
            <a:fillRect/>
          </a:stretch>
        </p:blipFill>
        <p:spPr>
          <a:xfrm>
            <a:off x="1621670" y="348971"/>
            <a:ext cx="4785127" cy="6266329"/>
          </a:xfrm>
          <a:prstGeom prst="rect">
            <a:avLst/>
          </a:prstGeom>
        </p:spPr>
      </p:pic>
    </p:spTree>
    <p:extLst>
      <p:ext uri="{BB962C8B-B14F-4D97-AF65-F5344CB8AC3E}">
        <p14:creationId xmlns:p14="http://schemas.microsoft.com/office/powerpoint/2010/main" val="2382650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p:nvPr/>
        </p:nvSpPr>
        <p:spPr>
          <a:xfrm>
            <a:off x="640650" y="110860"/>
            <a:ext cx="8391300" cy="349500"/>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700" b="1" i="0" u="none" strike="noStrike" cap="none" dirty="0">
                <a:solidFill>
                  <a:srgbClr val="000000"/>
                </a:solidFill>
                <a:latin typeface="Calibri"/>
                <a:ea typeface="Calibri"/>
                <a:cs typeface="Calibri"/>
                <a:sym typeface="Calibri"/>
              </a:rPr>
              <a:t>Regional</a:t>
            </a:r>
            <a:r>
              <a:rPr lang="en-SG" sz="1700" b="1" dirty="0">
                <a:latin typeface="Calibri"/>
                <a:ea typeface="Calibri"/>
                <a:cs typeface="Calibri"/>
                <a:sym typeface="Calibri"/>
              </a:rPr>
              <a:t> </a:t>
            </a:r>
            <a:r>
              <a:rPr lang="en-SG" sz="1700" b="1" i="0" u="none" strike="noStrike" cap="none" dirty="0">
                <a:solidFill>
                  <a:srgbClr val="000000"/>
                </a:solidFill>
                <a:latin typeface="Calibri"/>
                <a:ea typeface="Calibri"/>
                <a:cs typeface="Calibri"/>
                <a:sym typeface="Calibri"/>
              </a:rPr>
              <a:t>distribution of </a:t>
            </a:r>
            <a:r>
              <a:rPr lang="en-SG" sz="1700" b="1" dirty="0">
                <a:latin typeface="Calibri"/>
                <a:ea typeface="Calibri"/>
                <a:cs typeface="Calibri"/>
                <a:sym typeface="Calibri"/>
              </a:rPr>
              <a:t>variants</a:t>
            </a:r>
            <a:r>
              <a:rPr lang="en-SG" sz="1700" b="1" i="0" u="none" strike="noStrike" cap="none" dirty="0">
                <a:solidFill>
                  <a:srgbClr val="000000"/>
                </a:solidFill>
                <a:latin typeface="Calibri"/>
                <a:ea typeface="Calibri"/>
                <a:cs typeface="Calibri"/>
                <a:sym typeface="Calibri"/>
              </a:rPr>
              <a:t> </a:t>
            </a:r>
            <a:r>
              <a:rPr lang="en-SG" sz="1700" b="1" dirty="0">
                <a:latin typeface="Calibri"/>
                <a:ea typeface="Calibri"/>
                <a:cs typeface="Calibri"/>
                <a:sym typeface="Calibri"/>
              </a:rPr>
              <a:t>in </a:t>
            </a:r>
            <a:r>
              <a:rPr lang="en-SG" sz="1700" b="1" i="0" u="sng" strike="noStrike" cap="none" dirty="0">
                <a:solidFill>
                  <a:srgbClr val="000000"/>
                </a:solidFill>
                <a:latin typeface="Calibri"/>
                <a:ea typeface="Calibri"/>
                <a:cs typeface="Calibri"/>
                <a:sym typeface="Calibri"/>
              </a:rPr>
              <a:t>new</a:t>
            </a:r>
            <a:r>
              <a:rPr lang="en-SG" sz="1700" b="1" i="0" u="none" strike="noStrike" cap="none" dirty="0">
                <a:solidFill>
                  <a:srgbClr val="000000"/>
                </a:solidFill>
                <a:latin typeface="Calibri"/>
                <a:ea typeface="Calibri"/>
                <a:cs typeface="Calibri"/>
                <a:sym typeface="Calibri"/>
              </a:rPr>
              <a:t> sequences </a:t>
            </a:r>
          </a:p>
          <a:p>
            <a:pPr marL="0" marR="0" lvl="0" indent="0" algn="r" rtl="0">
              <a:lnSpc>
                <a:spcPct val="100000"/>
              </a:lnSpc>
              <a:spcBef>
                <a:spcPts val="0"/>
              </a:spcBef>
              <a:spcAft>
                <a:spcPts val="0"/>
              </a:spcAft>
              <a:buClr>
                <a:srgbClr val="000000"/>
              </a:buClr>
              <a:buSzPts val="1700"/>
              <a:buFont typeface="Arial"/>
              <a:buNone/>
            </a:pPr>
            <a:r>
              <a:rPr lang="en-SG" sz="1700" b="1" dirty="0">
                <a:solidFill>
                  <a:schemeClr val="dk1"/>
                </a:solidFill>
                <a:latin typeface="Calibri"/>
                <a:ea typeface="Calibri"/>
                <a:cs typeface="Calibri"/>
                <a:sym typeface="Calibri"/>
              </a:rPr>
              <a:t>2024-04-23</a:t>
            </a:r>
          </a:p>
          <a:p>
            <a:pPr marL="0" marR="0" lvl="0" indent="0" algn="r" rtl="0">
              <a:lnSpc>
                <a:spcPct val="100000"/>
              </a:lnSpc>
              <a:spcBef>
                <a:spcPts val="0"/>
              </a:spcBef>
              <a:spcAft>
                <a:spcPts val="0"/>
              </a:spcAft>
              <a:buClr>
                <a:srgbClr val="000000"/>
              </a:buClr>
              <a:buSzPts val="1700"/>
              <a:buFont typeface="Arial"/>
              <a:buNone/>
            </a:pPr>
            <a:r>
              <a:rPr lang="en-SG" sz="1700" b="1" dirty="0">
                <a:solidFill>
                  <a:schemeClr val="dk1"/>
                </a:solidFill>
                <a:latin typeface="Calibri"/>
                <a:ea typeface="Calibri"/>
                <a:cs typeface="Calibri"/>
                <a:sym typeface="Calibri"/>
              </a:rPr>
              <a:t>
</a:t>
            </a:r>
          </a:p>
          <a:p>
            <a:pPr marL="0" marR="0" lvl="0" indent="0" algn="r" rtl="0">
              <a:lnSpc>
                <a:spcPct val="100000"/>
              </a:lnSpc>
              <a:spcBef>
                <a:spcPts val="0"/>
              </a:spcBef>
              <a:spcAft>
                <a:spcPts val="0"/>
              </a:spcAft>
              <a:buClr>
                <a:srgbClr val="000000"/>
              </a:buClr>
              <a:buSzPts val="1700"/>
              <a:buFont typeface="Arial"/>
              <a:buNone/>
            </a:pPr>
            <a:r>
              <a:rPr lang="en-SG" sz="1700" b="1" dirty="0">
                <a:solidFill>
                  <a:schemeClr val="dk1"/>
                </a:solidFill>
                <a:latin typeface="Calibri"/>
                <a:ea typeface="Calibri"/>
                <a:cs typeface="Calibri"/>
                <a:sym typeface="Calibri"/>
              </a:rPr>
              <a:t>
</a:t>
            </a:r>
            <a:endParaRPr lang="en-SG" sz="1700" b="1" dirty="0">
              <a:latin typeface="Calibri"/>
              <a:ea typeface="Calibri"/>
              <a:cs typeface="Calibri"/>
              <a:sym typeface="Calibri"/>
            </a:endParaRPr>
          </a:p>
        </p:txBody>
      </p:sp>
      <p:sp>
        <p:nvSpPr>
          <p:cNvPr id="166" name="Google Shape;166;p21"/>
          <p:cNvSpPr txBox="1"/>
          <p:nvPr/>
        </p:nvSpPr>
        <p:spPr>
          <a:xfrm>
            <a:off x="231247" y="6034027"/>
            <a:ext cx="5460103" cy="737233"/>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SG" sz="900" dirty="0">
                <a:solidFill>
                  <a:srgbClr val="000000"/>
                </a:solidFill>
                <a:latin typeface="Calibri" panose="020F0502020204030204" pitchFamily="34" charset="0"/>
                <a:cs typeface="Calibri" panose="020F0502020204030204" pitchFamily="34" charset="0"/>
              </a:rPr>
              <a:t>This slide shows NEW data in GISAID on </a:t>
            </a:r>
            <a:r>
              <a:rPr lang="en-SG" sz="900" dirty="0">
                <a:latin typeface="Calibri" panose="020F0502020204030204" pitchFamily="34" charset="0"/>
                <a:cs typeface="Calibri" panose="020F0502020204030204" pitchFamily="34" charset="0"/>
              </a:rPr>
              <a:t>2024-04-23 </a:t>
            </a:r>
            <a:r>
              <a:rPr lang="en-SG" sz="900" dirty="0">
                <a:solidFill>
                  <a:srgbClr val="000000"/>
                </a:solidFill>
                <a:latin typeface="Calibri" panose="020F0502020204030204" pitchFamily="34" charset="0"/>
                <a:cs typeface="Calibri" panose="020F0502020204030204" pitchFamily="34" charset="0"/>
              </a:rPr>
              <a:t>submitted since last report 7 days ago </a:t>
            </a:r>
          </a:p>
          <a:p>
            <a:pPr marL="0" lvl="0" indent="0" algn="l" rtl="0">
              <a:lnSpc>
                <a:spcPct val="125000"/>
              </a:lnSpc>
              <a:spcBef>
                <a:spcPts val="0"/>
              </a:spcBef>
              <a:spcAft>
                <a:spcPts val="0"/>
              </a:spcAft>
              <a:buNone/>
            </a:pPr>
            <a:r>
              <a:rPr lang="en-SG" sz="900" dirty="0">
                <a:solidFill>
                  <a:srgbClr val="000000"/>
                </a:solidFill>
                <a:latin typeface="Calibri" panose="020F0502020204030204" pitchFamily="34" charset="0"/>
                <a:cs typeface="Calibri" panose="020F0502020204030204" pitchFamily="34" charset="0"/>
              </a:rPr>
              <a:t>(</a:t>
            </a:r>
            <a:r>
              <a:rPr lang="en-SG" sz="900" dirty="0">
                <a:solidFill>
                  <a:srgbClr val="FF0000"/>
                </a:solidFill>
                <a:latin typeface="Calibri" panose="020F0502020204030204" pitchFamily="34" charset="0"/>
                <a:cs typeface="Calibri" panose="020F0502020204030204" pitchFamily="34" charset="0"/>
              </a:rPr>
              <a:t>new by submission date, not collection date</a:t>
            </a:r>
            <a:r>
              <a:rPr lang="en-SG" sz="900" dirty="0">
                <a:solidFill>
                  <a:srgbClr val="000000"/>
                </a:solidFill>
                <a:latin typeface="Calibri" panose="020F0502020204030204" pitchFamily="34" charset="0"/>
                <a:cs typeface="Calibri" panose="020F0502020204030204" pitchFamily="34" charset="0"/>
              </a:rPr>
              <a:t>)</a:t>
            </a:r>
          </a:p>
          <a:p>
            <a:pPr marL="0" lvl="0" indent="0" algn="l" rtl="0">
              <a:lnSpc>
                <a:spcPct val="125000"/>
              </a:lnSpc>
              <a:spcBef>
                <a:spcPts val="0"/>
              </a:spcBef>
              <a:spcAft>
                <a:spcPts val="0"/>
              </a:spcAft>
              <a:buNone/>
            </a:pPr>
            <a:r>
              <a:rPr lang="en-SG" sz="900" i="1" dirty="0">
                <a:solidFill>
                  <a:srgbClr val="222222"/>
                </a:solidFill>
                <a:latin typeface="Calibri" panose="020F0502020204030204" pitchFamily="34" charset="0"/>
                <a:cs typeface="Calibri" panose="020F0502020204030204" pitchFamily="34" charset="0"/>
              </a:rPr>
              <a:t>See </a:t>
            </a:r>
            <a:r>
              <a:rPr lang="en-SG" sz="900" i="1" u="sng" dirty="0">
                <a:solidFill>
                  <a:srgbClr val="0563C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https://www.who.int/en/activities/tracking-SARS-CoV-2-variants/</a:t>
            </a:r>
            <a:r>
              <a:rPr lang="en-SG" sz="900" i="1" dirty="0">
                <a:solidFill>
                  <a:srgbClr val="222222"/>
                </a:solidFill>
                <a:latin typeface="Calibri" panose="020F0502020204030204" pitchFamily="34" charset="0"/>
                <a:cs typeface="Calibri" panose="020F0502020204030204" pitchFamily="34" charset="0"/>
              </a:rPr>
              <a:t> for variant information and definitions</a:t>
            </a:r>
          </a:p>
        </p:txBody>
      </p:sp>
      <p:graphicFrame>
        <p:nvGraphicFramePr>
          <p:cNvPr id="8" name="Google Shape;165;p21">
            <a:extLst>
              <a:ext uri="{FF2B5EF4-FFF2-40B4-BE49-F238E27FC236}">
                <a16:creationId xmlns:a16="http://schemas.microsoft.com/office/drawing/2014/main" id="{54FAB700-D9D6-3D4C-8D72-1284BCF77A59}"/>
              </a:ext>
            </a:extLst>
          </p:cNvPr>
          <p:cNvGraphicFramePr/>
          <p:nvPr>
            <p:extLst>
              <p:ext uri="{D42A27DB-BD31-4B8C-83A1-F6EECF244321}">
                <p14:modId xmlns:p14="http://schemas.microsoft.com/office/powerpoint/2010/main" val="2992212942"/>
              </p:ext>
            </p:extLst>
          </p:nvPr>
        </p:nvGraphicFramePr>
        <p:xfrm>
          <a:off x="552926" y="3016635"/>
          <a:ext cx="8038148" cy="2836469"/>
        </p:xfrm>
        <a:graphic>
          <a:graphicData uri="http://schemas.openxmlformats.org/drawingml/2006/table">
            <a:tbl>
              <a:tblPr>
                <a:noFill/>
                <a:tableStyleId>{1358E200-9AAB-4658-8F07-A9DCE61C4BA0}</a:tableStyleId>
              </a:tblPr>
              <a:tblGrid>
                <a:gridCol w="2769242">
                  <a:extLst>
                    <a:ext uri="{9D8B030D-6E8A-4147-A177-3AD203B41FA5}">
                      <a16:colId xmlns:a16="http://schemas.microsoft.com/office/drawing/2014/main" val="20000"/>
                    </a:ext>
                  </a:extLst>
                </a:gridCol>
                <a:gridCol w="886788">
                  <a:extLst>
                    <a:ext uri="{9D8B030D-6E8A-4147-A177-3AD203B41FA5}">
                      <a16:colId xmlns:a16="http://schemas.microsoft.com/office/drawing/2014/main" val="20001"/>
                    </a:ext>
                  </a:extLst>
                </a:gridCol>
                <a:gridCol w="805187">
                  <a:extLst>
                    <a:ext uri="{9D8B030D-6E8A-4147-A177-3AD203B41FA5}">
                      <a16:colId xmlns:a16="http://schemas.microsoft.com/office/drawing/2014/main" val="20002"/>
                    </a:ext>
                  </a:extLst>
                </a:gridCol>
                <a:gridCol w="921895">
                  <a:extLst>
                    <a:ext uri="{9D8B030D-6E8A-4147-A177-3AD203B41FA5}">
                      <a16:colId xmlns:a16="http://schemas.microsoft.com/office/drawing/2014/main" val="20003"/>
                    </a:ext>
                  </a:extLst>
                </a:gridCol>
                <a:gridCol w="869430">
                  <a:extLst>
                    <a:ext uri="{9D8B030D-6E8A-4147-A177-3AD203B41FA5}">
                      <a16:colId xmlns:a16="http://schemas.microsoft.com/office/drawing/2014/main" val="20004"/>
                    </a:ext>
                  </a:extLst>
                </a:gridCol>
                <a:gridCol w="800860">
                  <a:extLst>
                    <a:ext uri="{9D8B030D-6E8A-4147-A177-3AD203B41FA5}">
                      <a16:colId xmlns:a16="http://schemas.microsoft.com/office/drawing/2014/main" val="20005"/>
                    </a:ext>
                  </a:extLst>
                </a:gridCol>
                <a:gridCol w="984746">
                  <a:extLst>
                    <a:ext uri="{9D8B030D-6E8A-4147-A177-3AD203B41FA5}">
                      <a16:colId xmlns:a16="http://schemas.microsoft.com/office/drawing/2014/main" val="20006"/>
                    </a:ext>
                  </a:extLst>
                </a:gridCol>
              </a:tblGrid>
              <a:tr h="560099">
                <a:tc>
                  <a:txBody>
                    <a:bodyPr/>
                    <a:lstStyle/>
                    <a:p>
                      <a:pPr marL="0" lvl="0" indent="0" algn="l" rtl="0">
                        <a:spcBef>
                          <a:spcPts val="0"/>
                        </a:spcBef>
                        <a:spcAft>
                          <a:spcPts val="0"/>
                        </a:spcAft>
                        <a:buNone/>
                      </a:pPr>
                      <a:r>
                        <a:rPr lang="en-SG" sz="1200" b="1" dirty="0">
                          <a:latin typeface="Calibri" panose="020F0502020204030204" pitchFamily="34" charset="0"/>
                          <a:cs typeface="Calibri" panose="020F0502020204030204" pitchFamily="34" charset="0"/>
                        </a:rPr>
                        <a:t> </a:t>
                      </a:r>
                    </a:p>
                  </a:txBody>
                  <a:tcPr marL="9525" marR="9525" marT="9525" marB="91425" anchor="b">
                    <a:lnL w="12700" cmpd="sng">
                      <a:noFill/>
                      <a:prstDash val="solid"/>
                    </a:lnL>
                    <a:lnR w="12700" cmpd="sng">
                      <a:noFill/>
                      <a:prstDash val="soli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SG" sz="1200" b="1" i="1" dirty="0">
                          <a:latin typeface="Calibri" panose="020F0502020204030204" pitchFamily="34" charset="0"/>
                          <a:cs typeface="Calibri" panose="020F0502020204030204" pitchFamily="34" charset="0"/>
                        </a:rPr>
                        <a:t>Africa</a:t>
                      </a:r>
                      <a:endParaRPr sz="1200" b="1" i="1" dirty="0">
                        <a:latin typeface="Calibri" panose="020F0502020204030204" pitchFamily="34" charset="0"/>
                        <a:cs typeface="Calibri" panose="020F0502020204030204" pitchFamily="34" charset="0"/>
                      </a:endParaRPr>
                    </a:p>
                  </a:txBody>
                  <a:tcPr marL="9525" marR="9525" marT="9525" marB="91425" anchor="b">
                    <a:lnL w="12700" cmpd="sng">
                      <a:noFill/>
                      <a:prstDash val="solid"/>
                    </a:lnL>
                    <a:lnR w="12700" cmpd="sng">
                      <a:noFill/>
                      <a:prstDash val="soli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SG" sz="1200" b="1" i="1" dirty="0">
                          <a:latin typeface="Calibri" panose="020F0502020204030204" pitchFamily="34" charset="0"/>
                          <a:cs typeface="Calibri" panose="020F0502020204030204" pitchFamily="34" charset="0"/>
                        </a:rPr>
                        <a:t>Asia</a:t>
                      </a:r>
                      <a:endParaRPr sz="1200" b="1" i="1" dirty="0">
                        <a:latin typeface="Calibri" panose="020F0502020204030204" pitchFamily="34" charset="0"/>
                        <a:cs typeface="Calibri" panose="020F0502020204030204" pitchFamily="34" charset="0"/>
                      </a:endParaRPr>
                    </a:p>
                  </a:txBody>
                  <a:tcPr marL="9525" marR="9525" marT="9525" marB="91425" anchor="b">
                    <a:lnL w="12700" cmpd="sng">
                      <a:noFill/>
                      <a:prstDash val="solid"/>
                    </a:lnL>
                    <a:lnR w="12700" cmpd="sng">
                      <a:noFill/>
                      <a:prstDash val="soli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SG" sz="1200" b="1" i="1" dirty="0">
                          <a:latin typeface="Calibri" panose="020F0502020204030204" pitchFamily="34" charset="0"/>
                          <a:cs typeface="Calibri" panose="020F0502020204030204" pitchFamily="34" charset="0"/>
                        </a:rPr>
                        <a:t>Europe</a:t>
                      </a:r>
                      <a:endParaRPr sz="1200" b="1" i="1" dirty="0">
                        <a:latin typeface="Calibri" panose="020F0502020204030204" pitchFamily="34" charset="0"/>
                        <a:cs typeface="Calibri" panose="020F0502020204030204" pitchFamily="34" charset="0"/>
                      </a:endParaRPr>
                    </a:p>
                  </a:txBody>
                  <a:tcPr marL="9525" marR="9525" marT="9525" marB="91425" anchor="b">
                    <a:lnL w="12700" cmpd="sng">
                      <a:noFill/>
                      <a:prstDash val="solid"/>
                    </a:lnL>
                    <a:lnR w="12700" cmpd="sng">
                      <a:noFill/>
                      <a:prstDash val="soli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SG" sz="1200" b="1" i="1" dirty="0">
                          <a:latin typeface="Calibri" panose="020F0502020204030204" pitchFamily="34" charset="0"/>
                          <a:cs typeface="Calibri" panose="020F0502020204030204" pitchFamily="34" charset="0"/>
                        </a:rPr>
                        <a:t>Oceania</a:t>
                      </a:r>
                      <a:endParaRPr sz="1200" b="1" i="1" dirty="0">
                        <a:latin typeface="Calibri" panose="020F0502020204030204" pitchFamily="34" charset="0"/>
                        <a:cs typeface="Calibri" panose="020F0502020204030204" pitchFamily="34" charset="0"/>
                      </a:endParaRPr>
                    </a:p>
                  </a:txBody>
                  <a:tcPr marL="9525" marR="9525" marT="9525" marB="91425" anchor="b">
                    <a:lnL w="12700" cmpd="sng">
                      <a:noFill/>
                      <a:prstDash val="solid"/>
                    </a:lnL>
                    <a:lnR w="12700" cmpd="sng">
                      <a:noFill/>
                      <a:prstDash val="soli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SG" sz="1200" b="1" i="1" dirty="0">
                          <a:latin typeface="Calibri" panose="020F0502020204030204" pitchFamily="34" charset="0"/>
                          <a:cs typeface="Calibri" panose="020F0502020204030204" pitchFamily="34" charset="0"/>
                        </a:rPr>
                        <a:t>North </a:t>
                      </a:r>
                      <a:endParaRPr sz="1200" b="1" i="1" dirty="0">
                        <a:latin typeface="Calibri" panose="020F0502020204030204" pitchFamily="34" charset="0"/>
                        <a:cs typeface="Calibri" panose="020F0502020204030204" pitchFamily="34" charset="0"/>
                      </a:endParaRPr>
                    </a:p>
                    <a:p>
                      <a:pPr marL="0" lvl="0" indent="0" algn="r" rtl="0">
                        <a:lnSpc>
                          <a:spcPct val="115000"/>
                        </a:lnSpc>
                        <a:spcBef>
                          <a:spcPts val="0"/>
                        </a:spcBef>
                        <a:spcAft>
                          <a:spcPts val="0"/>
                        </a:spcAft>
                        <a:buNone/>
                      </a:pPr>
                      <a:r>
                        <a:rPr lang="en-SG" sz="1200" b="1" i="1" dirty="0">
                          <a:latin typeface="Calibri" panose="020F0502020204030204" pitchFamily="34" charset="0"/>
                          <a:cs typeface="Calibri" panose="020F0502020204030204" pitchFamily="34" charset="0"/>
                        </a:rPr>
                        <a:t>America</a:t>
                      </a:r>
                      <a:endParaRPr sz="1200" b="1" i="1" dirty="0">
                        <a:latin typeface="Calibri" panose="020F0502020204030204" pitchFamily="34" charset="0"/>
                        <a:cs typeface="Calibri" panose="020F0502020204030204" pitchFamily="34" charset="0"/>
                      </a:endParaRPr>
                    </a:p>
                  </a:txBody>
                  <a:tcPr marL="9525" marR="9525" marT="9525" marB="91425" anchor="b">
                    <a:lnL w="12700" cmpd="sng">
                      <a:noFill/>
                      <a:prstDash val="solid"/>
                    </a:lnL>
                    <a:lnR w="12700" cmpd="sng">
                      <a:noFill/>
                      <a:prstDash val="soli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SG" sz="1200" b="1" i="1">
                          <a:latin typeface="Calibri" panose="020F0502020204030204" pitchFamily="34" charset="0"/>
                          <a:cs typeface="Calibri" panose="020F0502020204030204" pitchFamily="34" charset="0"/>
                        </a:rPr>
                        <a:t>South </a:t>
                      </a:r>
                    </a:p>
                    <a:p>
                      <a:pPr marL="0" lvl="0" indent="0" algn="r" rtl="0">
                        <a:lnSpc>
                          <a:spcPct val="115000"/>
                        </a:lnSpc>
                        <a:spcBef>
                          <a:spcPts val="0"/>
                        </a:spcBef>
                        <a:spcAft>
                          <a:spcPts val="0"/>
                        </a:spcAft>
                        <a:buNone/>
                      </a:pPr>
                      <a:r>
                        <a:rPr lang="en-SG" sz="1200" b="1" i="1">
                          <a:latin typeface="Calibri" panose="020F0502020204030204" pitchFamily="34" charset="0"/>
                          <a:cs typeface="Calibri" panose="020F0502020204030204" pitchFamily="34" charset="0"/>
                        </a:rPr>
                        <a:t>America</a:t>
                      </a:r>
                      <a:endParaRPr sz="1200" b="1" i="1" dirty="0">
                        <a:latin typeface="Calibri" panose="020F0502020204030204" pitchFamily="34" charset="0"/>
                        <a:cs typeface="Calibri" panose="020F0502020204030204" pitchFamily="34" charset="0"/>
                      </a:endParaRPr>
                    </a:p>
                  </a:txBody>
                  <a:tcPr marL="9525" marR="9525" marT="9525" marB="91425" anchor="b">
                    <a:lnL w="12700" cmpd="sng">
                      <a:noFill/>
                      <a:prstDash val="solid"/>
                    </a:lnL>
                    <a:lnR w="12700" cmpd="sng">
                      <a:noFill/>
                      <a:prstDash val="soli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8701">
                <a:tc>
                  <a:txBody>
                    <a:bodyPr/>
                    <a:lstStyle/>
                    <a:p>
                      <a:pPr algn="r" fontAlgn="b"/>
                      <a:r>
                        <a:rPr lang="en-SG" sz="1200" b="1" i="0" u="none" strike="noStrike" dirty="0">
                          <a:solidFill>
                            <a:srgbClr val="000000"/>
                          </a:solidFill>
                          <a:effectLst/>
                          <a:latin typeface="Calibri" panose="020F0502020204030204" pitchFamily="34" charset="0"/>
                        </a:rPr>
                        <a:t>% Variants of Interest </a:t>
                      </a:r>
                    </a:p>
                    <a:p>
                      <a:pPr algn="r" fontAlgn="b"/>
                      <a:r>
                        <a:rPr lang="en-SG" sz="1200" b="0" i="0" u="none" strike="noStrike" dirty="0">
                          <a:solidFill>
                            <a:srgbClr val="000000"/>
                          </a:solidFill>
                          <a:effectLst/>
                          <a:latin typeface="Calibri" panose="020F0502020204030204" pitchFamily="34" charset="0"/>
                        </a:rPr>
                        <a:t>(Omicron XBB.1.5, XBB.1.16, </a:t>
                      </a:r>
                    </a:p>
                    <a:p>
                      <a:pPr algn="r" fontAlgn="b"/>
                      <a:r>
                        <a:rPr lang="en-SG" sz="1200" b="0" i="0" u="none" strike="noStrike" dirty="0">
                          <a:solidFill>
                            <a:srgbClr val="000000"/>
                          </a:solidFill>
                          <a:effectLst/>
                          <a:latin typeface="Calibri" panose="020F0502020204030204" pitchFamily="34" charset="0"/>
                        </a:rPr>
                        <a:t>EG.5, BA.2.86, JN.1 and sublineages)</a:t>
                      </a:r>
                    </a:p>
                    <a:p>
                      <a:pPr algn="r" fontAlgn="b"/>
                      <a:endParaRPr lang="en-SG" sz="400" b="0" i="0" u="none" strike="noStrike" dirty="0">
                        <a:solidFill>
                          <a:srgbClr val="000000"/>
                        </a:solidFill>
                        <a:effectLst/>
                        <a:latin typeface="Calibri" panose="020F0502020204030204" pitchFamily="34" charset="0"/>
                      </a:endParaRP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SG" sz="1300" b="0" i="0" u="none" strike="noStrike" dirty="0">
                          <a:solidFill>
                            <a:srgbClr val="000000"/>
                          </a:solidFill>
                          <a:effectLst/>
                          <a:latin typeface="Aptos" panose="020B0004020202020204" pitchFamily="34" charset="0"/>
                        </a:rPr>
                        <a:t>63.83</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SG" sz="1300" b="0" i="0" u="none" strike="noStrike" dirty="0">
                          <a:solidFill>
                            <a:srgbClr val="000000"/>
                          </a:solidFill>
                          <a:effectLst/>
                          <a:latin typeface="Aptos" panose="020B0004020202020204" pitchFamily="34" charset="0"/>
                        </a:rPr>
                        <a:t>86.70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SG" sz="1300" b="0" i="0" u="none" strike="noStrike">
                          <a:solidFill>
                            <a:srgbClr val="000000"/>
                          </a:solidFill>
                          <a:effectLst/>
                          <a:latin typeface="Aptos" panose="020B0004020202020204" pitchFamily="34" charset="0"/>
                        </a:rPr>
                        <a:t>97.74</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SG" sz="1300" b="0" i="0" u="none" strike="noStrike">
                          <a:solidFill>
                            <a:srgbClr val="000000"/>
                          </a:solidFill>
                          <a:effectLst/>
                          <a:latin typeface="Aptos" panose="020B0004020202020204" pitchFamily="34" charset="0"/>
                        </a:rPr>
                        <a:t>98.48</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SG" sz="1300" b="0" i="0" u="none" strike="noStrike">
                          <a:solidFill>
                            <a:srgbClr val="000000"/>
                          </a:solidFill>
                          <a:effectLst/>
                          <a:latin typeface="Aptos" panose="020B0004020202020204" pitchFamily="34" charset="0"/>
                        </a:rPr>
                        <a:t>92.05</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SG" sz="1300" b="0" i="0" u="none" strike="noStrike">
                          <a:solidFill>
                            <a:srgbClr val="000000"/>
                          </a:solidFill>
                          <a:effectLst/>
                          <a:latin typeface="Aptos" panose="020B0004020202020204" pitchFamily="34" charset="0"/>
                        </a:rPr>
                        <a:t>99.40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237893">
                <a:tc>
                  <a:txBody>
                    <a:bodyPr/>
                    <a:lstStyle/>
                    <a:p>
                      <a:pPr algn="r" fontAlgn="b"/>
                      <a:r>
                        <a:rPr lang="en-SG" sz="1200" b="1" i="0" u="none" strike="noStrike" dirty="0">
                          <a:solidFill>
                            <a:srgbClr val="000000"/>
                          </a:solidFill>
                          <a:effectLst/>
                          <a:latin typeface="Calibri" panose="020F0502020204030204" pitchFamily="34" charset="0"/>
                        </a:rPr>
                        <a:t>% Variants under Monitoring </a:t>
                      </a:r>
                    </a:p>
                    <a:p>
                      <a:pPr algn="r" fontAlgn="b"/>
                      <a:r>
                        <a:rPr lang="en-SG" sz="1200" b="0" i="0" u="none" strike="noStrike" dirty="0">
                          <a:solidFill>
                            <a:srgbClr val="000000"/>
                          </a:solidFill>
                          <a:effectLst/>
                          <a:latin typeface="Calibri" panose="020F0502020204030204" pitchFamily="34" charset="0"/>
                        </a:rPr>
                        <a:t>(Omicron XBB, and all respective sublineages)</a:t>
                      </a:r>
                    </a:p>
                    <a:p>
                      <a:pPr algn="r" fontAlgn="b"/>
                      <a:endParaRPr lang="en-SG" sz="400" b="0" i="0" u="none" strike="noStrike" dirty="0">
                        <a:solidFill>
                          <a:srgbClr val="000000"/>
                        </a:solidFill>
                        <a:effectLst/>
                        <a:latin typeface="Calibri" panose="020F0502020204030204" pitchFamily="34" charset="0"/>
                      </a:endParaRP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SG" sz="1300" b="0" i="0" u="none" strike="noStrike">
                          <a:solidFill>
                            <a:srgbClr val="000000"/>
                          </a:solidFill>
                          <a:effectLst/>
                          <a:latin typeface="Aptos" panose="020B0004020202020204" pitchFamily="34" charset="0"/>
                        </a:rPr>
                        <a:t>32.98</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SG" sz="1300" b="0" i="0" u="none" strike="noStrike" dirty="0">
                          <a:solidFill>
                            <a:srgbClr val="000000"/>
                          </a:solidFill>
                          <a:effectLst/>
                          <a:latin typeface="Aptos" panose="020B0004020202020204" pitchFamily="34" charset="0"/>
                        </a:rPr>
                        <a:t>3.31</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SG" sz="1300" b="0" i="0" u="none" strike="noStrike" dirty="0">
                          <a:solidFill>
                            <a:srgbClr val="000000"/>
                          </a:solidFill>
                          <a:effectLst/>
                          <a:latin typeface="Aptos" panose="020B0004020202020204" pitchFamily="34" charset="0"/>
                        </a:rPr>
                        <a:t>0.88</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SG" sz="1300" b="0" i="0" u="none" strike="noStrike" dirty="0">
                          <a:solidFill>
                            <a:srgbClr val="000000"/>
                          </a:solidFill>
                          <a:effectLst/>
                          <a:latin typeface="Aptos" panose="020B0004020202020204" pitchFamily="34" charset="0"/>
                        </a:rPr>
                        <a:t>0.00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SG" sz="1300" b="0" i="0" u="none" strike="noStrike">
                          <a:solidFill>
                            <a:srgbClr val="000000"/>
                          </a:solidFill>
                          <a:effectLst/>
                          <a:latin typeface="Aptos" panose="020B0004020202020204" pitchFamily="34" charset="0"/>
                        </a:rPr>
                        <a:t>7.14</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SG" sz="1300" b="0" i="0" u="none" strike="noStrike">
                          <a:solidFill>
                            <a:srgbClr val="000000"/>
                          </a:solidFill>
                          <a:effectLst/>
                          <a:latin typeface="Aptos" panose="020B0004020202020204" pitchFamily="34" charset="0"/>
                        </a:rPr>
                        <a:t>0.60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6665">
                <a:tc>
                  <a:txBody>
                    <a:bodyPr/>
                    <a:lstStyle/>
                    <a:p>
                      <a:pPr algn="r" fontAlgn="b"/>
                      <a:r>
                        <a:rPr lang="en-SG" sz="1200" b="1" i="0" u="none" strike="noStrike" dirty="0">
                          <a:solidFill>
                            <a:srgbClr val="000000"/>
                          </a:solidFill>
                          <a:effectLst/>
                          <a:latin typeface="Calibri" panose="020F0502020204030204" pitchFamily="34" charset="0"/>
                        </a:rPr>
                        <a:t>% Other Omicron </a:t>
                      </a:r>
                    </a:p>
                    <a:p>
                      <a:pPr algn="r" fontAlgn="b"/>
                      <a:r>
                        <a:rPr lang="en-SG" sz="1200" b="0" i="0" u="none" strike="noStrike" dirty="0">
                          <a:solidFill>
                            <a:srgbClr val="000000"/>
                          </a:solidFill>
                          <a:effectLst/>
                          <a:latin typeface="Calibri" panose="020F0502020204030204" pitchFamily="34" charset="0"/>
                        </a:rPr>
                        <a:t>(non-VOC/VOI/VUM)</a:t>
                      </a:r>
                    </a:p>
                    <a:p>
                      <a:pPr algn="r" fontAlgn="b"/>
                      <a:r>
                        <a:rPr lang="en-SG" sz="500" b="0" i="0" u="none" strike="noStrike" dirty="0">
                          <a:solidFill>
                            <a:srgbClr val="000000"/>
                          </a:solidFill>
                          <a:effectLst/>
                          <a:latin typeface="Calibri" panose="020F0502020204030204" pitchFamily="34" charset="0"/>
                        </a:rPr>
                        <a:t> </a:t>
                      </a:r>
                      <a:endParaRPr lang="en-SG" sz="1000" b="0" i="0" u="none" strike="noStrike" dirty="0">
                        <a:solidFill>
                          <a:srgbClr val="000000"/>
                        </a:solidFill>
                        <a:effectLst/>
                        <a:latin typeface="Calibri" panose="020F0502020204030204" pitchFamily="34" charset="0"/>
                      </a:endParaRP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SG" sz="1300" b="0" i="0" u="none" strike="noStrike">
                          <a:solidFill>
                            <a:srgbClr val="000000"/>
                          </a:solidFill>
                          <a:effectLst/>
                          <a:latin typeface="Aptos" panose="020B0004020202020204" pitchFamily="34" charset="0"/>
                        </a:rPr>
                        <a:t>3.19</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SG" sz="1300" b="0" i="0" u="none" strike="noStrike">
                          <a:solidFill>
                            <a:srgbClr val="000000"/>
                          </a:solidFill>
                          <a:effectLst/>
                          <a:latin typeface="Aptos" panose="020B0004020202020204" pitchFamily="34" charset="0"/>
                        </a:rPr>
                        <a:t>9.99</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SG" sz="1300" b="0" i="0" u="none" strike="noStrike">
                          <a:solidFill>
                            <a:srgbClr val="000000"/>
                          </a:solidFill>
                          <a:effectLst/>
                          <a:latin typeface="Aptos" panose="020B0004020202020204" pitchFamily="34" charset="0"/>
                        </a:rPr>
                        <a:t>1.38</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SG" sz="1300" b="0" i="0" u="none" strike="noStrike" dirty="0">
                          <a:solidFill>
                            <a:srgbClr val="000000"/>
                          </a:solidFill>
                          <a:effectLst/>
                          <a:latin typeface="Aptos" panose="020B0004020202020204" pitchFamily="34" charset="0"/>
                        </a:rPr>
                        <a:t>1.52</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SG" sz="1300" b="0" i="0" u="none" strike="noStrike" dirty="0">
                          <a:solidFill>
                            <a:srgbClr val="000000"/>
                          </a:solidFill>
                          <a:effectLst/>
                          <a:latin typeface="Aptos" panose="020B0004020202020204" pitchFamily="34" charset="0"/>
                        </a:rPr>
                        <a:t>0.73</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SG" sz="1300" b="0" i="0" u="none" strike="noStrike" dirty="0">
                          <a:solidFill>
                            <a:srgbClr val="000000"/>
                          </a:solidFill>
                          <a:effectLst/>
                          <a:latin typeface="Aptos" panose="020B0004020202020204" pitchFamily="34" charset="0"/>
                        </a:rPr>
                        <a:t>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3"/>
                  </a:ext>
                </a:extLst>
              </a:tr>
              <a:tr h="289932">
                <a:tc>
                  <a:txBody>
                    <a:bodyPr/>
                    <a:lstStyle/>
                    <a:p>
                      <a:pPr algn="r" fontAlgn="b"/>
                      <a:r>
                        <a:rPr lang="en-SG" sz="1200" b="1" i="0" u="none" strike="noStrike" dirty="0">
                          <a:solidFill>
                            <a:srgbClr val="000000"/>
                          </a:solidFill>
                          <a:effectLst/>
                          <a:latin typeface="Calibri" panose="020F0502020204030204" pitchFamily="34" charset="0"/>
                        </a:rPr>
                        <a:t>% Others</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SG" sz="1300" b="0" i="0" u="none" strike="noStrike" dirty="0">
                          <a:solidFill>
                            <a:srgbClr val="000000"/>
                          </a:solidFill>
                          <a:effectLst/>
                          <a:latin typeface="Aptos" panose="020B0004020202020204" pitchFamily="34" charset="0"/>
                          <a:cs typeface="Calibri" panose="020F0502020204030204" pitchFamily="34" charset="0"/>
                        </a:rPr>
                        <a:t>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SG" sz="1300" b="0" i="0" u="none" strike="noStrike" dirty="0">
                          <a:solidFill>
                            <a:srgbClr val="000000"/>
                          </a:solidFill>
                          <a:effectLst/>
                          <a:latin typeface="Aptos" panose="020B0004020202020204" pitchFamily="34" charset="0"/>
                          <a:cs typeface="Calibri" panose="020F0502020204030204" pitchFamily="34" charset="0"/>
                        </a:rPr>
                        <a:t>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SG" sz="1300" b="0" i="0" u="none" strike="noStrike" dirty="0">
                          <a:solidFill>
                            <a:srgbClr val="000000"/>
                          </a:solidFill>
                          <a:effectLst/>
                          <a:latin typeface="Aptos" panose="020B0004020202020204" pitchFamily="34" charset="0"/>
                          <a:cs typeface="Calibri" panose="020F0502020204030204" pitchFamily="34" charset="0"/>
                        </a:rPr>
                        <a:t>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SG" sz="1300" b="0" i="0" u="none" strike="noStrike" dirty="0">
                          <a:solidFill>
                            <a:srgbClr val="000000"/>
                          </a:solidFill>
                          <a:effectLst/>
                          <a:latin typeface="Aptos" panose="020B0004020202020204" pitchFamily="34" charset="0"/>
                          <a:cs typeface="Calibri" panose="020F0502020204030204" pitchFamily="34" charset="0"/>
                        </a:rPr>
                        <a:t>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SG" sz="1300" b="0" i="0" u="none" strike="noStrike" dirty="0">
                          <a:solidFill>
                            <a:srgbClr val="000000"/>
                          </a:solidFill>
                          <a:effectLst/>
                          <a:latin typeface="Aptos" panose="020B0004020202020204" pitchFamily="34" charset="0"/>
                          <a:cs typeface="Calibri" panose="020F0502020204030204" pitchFamily="34" charset="0"/>
                        </a:rPr>
                        <a:t>0.08</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SG" sz="1300" b="0" i="0" u="none" strike="noStrike" dirty="0">
                          <a:solidFill>
                            <a:srgbClr val="000000"/>
                          </a:solidFill>
                          <a:effectLst/>
                          <a:latin typeface="Aptos" panose="020B0004020202020204" pitchFamily="34" charset="0"/>
                          <a:cs typeface="Calibri" panose="020F0502020204030204" pitchFamily="34" charset="0"/>
                        </a:rPr>
                        <a:t>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96703">
                <a:tc>
                  <a:txBody>
                    <a:bodyPr/>
                    <a:lstStyle/>
                    <a:p>
                      <a:pPr algn="r" fontAlgn="b"/>
                      <a:r>
                        <a:rPr lang="en-SG" sz="1200" b="1" i="0" u="none" strike="noStrike" dirty="0">
                          <a:solidFill>
                            <a:srgbClr val="000000"/>
                          </a:solidFill>
                          <a:effectLst/>
                          <a:latin typeface="Calibri" panose="020F0502020204030204" pitchFamily="34" charset="0"/>
                        </a:rPr>
                        <a:t>% Former VOCs/VOIs/VUMs</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ctr"/>
                      <a:r>
                        <a:rPr lang="en-SG" sz="1300" b="0" i="0" u="none" strike="noStrike" dirty="0">
                          <a:solidFill>
                            <a:srgbClr val="000000"/>
                          </a:solidFill>
                          <a:effectLst/>
                          <a:latin typeface="Aptos" panose="020B0004020202020204" pitchFamily="34" charset="0"/>
                          <a:cs typeface="Calibri" panose="020F0502020204030204" pitchFamily="34" charset="0"/>
                        </a:rPr>
                        <a:t>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ctr"/>
                      <a:r>
                        <a:rPr lang="en-SG" sz="1300" b="0" i="0" u="none" strike="noStrike" dirty="0">
                          <a:solidFill>
                            <a:srgbClr val="000000"/>
                          </a:solidFill>
                          <a:effectLst/>
                          <a:latin typeface="Aptos" panose="020B0004020202020204" pitchFamily="34" charset="0"/>
                          <a:cs typeface="Calibri" panose="020F0502020204030204" pitchFamily="34" charset="0"/>
                        </a:rPr>
                        <a:t>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ctr"/>
                      <a:r>
                        <a:rPr lang="en-SG" sz="1300" b="0" i="0" u="none" strike="noStrike" dirty="0">
                          <a:solidFill>
                            <a:srgbClr val="000000"/>
                          </a:solidFill>
                          <a:effectLst/>
                          <a:latin typeface="Aptos" panose="020B0004020202020204" pitchFamily="34" charset="0"/>
                          <a:cs typeface="Calibri" panose="020F0502020204030204" pitchFamily="34" charset="0"/>
                        </a:rPr>
                        <a:t>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ctr"/>
                      <a:r>
                        <a:rPr lang="en-SG" sz="1300" b="0" i="0" u="none" strike="noStrike" dirty="0">
                          <a:solidFill>
                            <a:srgbClr val="000000"/>
                          </a:solidFill>
                          <a:effectLst/>
                          <a:latin typeface="Aptos" panose="020B0004020202020204" pitchFamily="34" charset="0"/>
                          <a:cs typeface="Calibri" panose="020F0502020204030204" pitchFamily="34" charset="0"/>
                        </a:rPr>
                        <a:t>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ctr"/>
                      <a:r>
                        <a:rPr lang="en-SG" sz="1300" b="0" i="0" u="none" strike="noStrike" dirty="0">
                          <a:solidFill>
                            <a:srgbClr val="000000"/>
                          </a:solidFill>
                          <a:effectLst/>
                          <a:latin typeface="Aptos" panose="020B0004020202020204" pitchFamily="34" charset="0"/>
                          <a:cs typeface="Calibri" panose="020F0502020204030204" pitchFamily="34" charset="0"/>
                        </a:rPr>
                        <a:t>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ctr"/>
                      <a:r>
                        <a:rPr lang="en-SG" sz="1300" b="0" i="0" u="none" strike="noStrike" dirty="0">
                          <a:solidFill>
                            <a:srgbClr val="000000"/>
                          </a:solidFill>
                          <a:effectLst/>
                          <a:latin typeface="Aptos" panose="020B0004020202020204" pitchFamily="34" charset="0"/>
                          <a:cs typeface="Calibri" panose="020F0502020204030204" pitchFamily="34" charset="0"/>
                        </a:rPr>
                        <a:t>0</a:t>
                      </a:r>
                    </a:p>
                  </a:txBody>
                  <a:tcPr marL="9525" marR="9525" marT="9525" marB="0" anchor="ctr">
                    <a:lnL w="12700" cmpd="sng">
                      <a:noFill/>
                      <a:prstDash val="solid"/>
                    </a:lnL>
                    <a:lnR w="12700" cmpd="sng">
                      <a:noFill/>
                      <a:prstDash val="soli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588997903"/>
                  </a:ext>
                </a:extLst>
              </a:tr>
            </a:tbl>
          </a:graphicData>
        </a:graphic>
      </p:graphicFrame>
      <p:sp>
        <p:nvSpPr>
          <p:cNvPr id="4" name="Google Shape;102;p16">
            <a:extLst>
              <a:ext uri="{FF2B5EF4-FFF2-40B4-BE49-F238E27FC236}">
                <a16:creationId xmlns:a16="http://schemas.microsoft.com/office/drawing/2014/main" id="{A17019C1-5E8F-A819-5BFC-BA010BA63C2C}"/>
              </a:ext>
            </a:extLst>
          </p:cNvPr>
          <p:cNvSpPr/>
          <p:nvPr/>
        </p:nvSpPr>
        <p:spPr>
          <a:xfrm>
            <a:off x="5977053" y="5997085"/>
            <a:ext cx="1516800" cy="79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grpSp>
        <p:nvGrpSpPr>
          <p:cNvPr id="2" name="Google Shape;75;p15">
            <a:extLst>
              <a:ext uri="{FF2B5EF4-FFF2-40B4-BE49-F238E27FC236}">
                <a16:creationId xmlns:a16="http://schemas.microsoft.com/office/drawing/2014/main" id="{9DA72AD4-AA31-2392-BA8D-9037A026B41E}"/>
              </a:ext>
            </a:extLst>
          </p:cNvPr>
          <p:cNvGrpSpPr/>
          <p:nvPr/>
        </p:nvGrpSpPr>
        <p:grpSpPr>
          <a:xfrm>
            <a:off x="7417800" y="5929315"/>
            <a:ext cx="1726200" cy="928685"/>
            <a:chOff x="7224800" y="5673990"/>
            <a:chExt cx="1726200" cy="928685"/>
          </a:xfrm>
        </p:grpSpPr>
        <p:sp>
          <p:nvSpPr>
            <p:cNvPr id="3" name="Google Shape;76;p15">
              <a:extLst>
                <a:ext uri="{FF2B5EF4-FFF2-40B4-BE49-F238E27FC236}">
                  <a16:creationId xmlns:a16="http://schemas.microsoft.com/office/drawing/2014/main" id="{6C6A61FB-3D7E-3A6E-F97C-CF1C4728B977}"/>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6" name="Google Shape;77;p15">
              <a:extLst>
                <a:ext uri="{FF2B5EF4-FFF2-40B4-BE49-F238E27FC236}">
                  <a16:creationId xmlns:a16="http://schemas.microsoft.com/office/drawing/2014/main" id="{78B5A851-BB5C-36F3-ED51-58FD83DA4832}"/>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pic>
        <p:nvPicPr>
          <p:cNvPr id="9" name="Picture 8" descr="A screenshot of a computer screen&#10;&#10;Description automatically generated">
            <a:extLst>
              <a:ext uri="{FF2B5EF4-FFF2-40B4-BE49-F238E27FC236}">
                <a16:creationId xmlns:a16="http://schemas.microsoft.com/office/drawing/2014/main" id="{52040A73-A0A0-5D9E-3B56-8EFE36E0A974}"/>
              </a:ext>
            </a:extLst>
          </p:cNvPr>
          <p:cNvPicPr>
            <a:picLocks noChangeAspect="1"/>
          </p:cNvPicPr>
          <p:nvPr/>
        </p:nvPicPr>
        <p:blipFill>
          <a:blip r:embed="rId5"/>
          <a:stretch>
            <a:fillRect/>
          </a:stretch>
        </p:blipFill>
        <p:spPr>
          <a:xfrm>
            <a:off x="552926" y="683001"/>
            <a:ext cx="8066764" cy="233158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a:extLst>
            <a:ext uri="{FF2B5EF4-FFF2-40B4-BE49-F238E27FC236}">
              <a16:creationId xmlns:a16="http://schemas.microsoft.com/office/drawing/2014/main" id="{6A0B1EB3-B55C-337A-B877-1AF57EB4DDB6}"/>
            </a:ext>
          </a:extLst>
        </p:cNvPr>
        <p:cNvGrpSpPr/>
        <p:nvPr/>
      </p:nvGrpSpPr>
      <p:grpSpPr>
        <a:xfrm>
          <a:off x="0" y="0"/>
          <a:ext cx="0" cy="0"/>
          <a:chOff x="0" y="0"/>
          <a:chExt cx="0" cy="0"/>
        </a:xfrm>
      </p:grpSpPr>
      <p:pic>
        <p:nvPicPr>
          <p:cNvPr id="3" name="Picture 2" descr="A close-up of a diagram&#10;&#10;Description automatically generated">
            <a:extLst>
              <a:ext uri="{FF2B5EF4-FFF2-40B4-BE49-F238E27FC236}">
                <a16:creationId xmlns:a16="http://schemas.microsoft.com/office/drawing/2014/main" id="{96D992E6-84AA-6123-1D16-8D5F96D3151B}"/>
              </a:ext>
            </a:extLst>
          </p:cNvPr>
          <p:cNvPicPr>
            <a:picLocks noChangeAspect="1"/>
          </p:cNvPicPr>
          <p:nvPr/>
        </p:nvPicPr>
        <p:blipFill>
          <a:blip r:embed="rId3"/>
          <a:stretch>
            <a:fillRect/>
          </a:stretch>
        </p:blipFill>
        <p:spPr>
          <a:xfrm>
            <a:off x="27769" y="14660"/>
            <a:ext cx="4554170" cy="6831256"/>
          </a:xfrm>
          <a:prstGeom prst="rect">
            <a:avLst/>
          </a:prstGeom>
        </p:spPr>
      </p:pic>
      <p:sp>
        <p:nvSpPr>
          <p:cNvPr id="7" name="Google Shape;84;p16">
            <a:extLst>
              <a:ext uri="{FF2B5EF4-FFF2-40B4-BE49-F238E27FC236}">
                <a16:creationId xmlns:a16="http://schemas.microsoft.com/office/drawing/2014/main" id="{89D4E743-1848-CB0A-4A82-C5A068F37962}"/>
              </a:ext>
            </a:extLst>
          </p:cNvPr>
          <p:cNvSpPr/>
          <p:nvPr/>
        </p:nvSpPr>
        <p:spPr>
          <a:xfrm>
            <a:off x="6025943" y="53392"/>
            <a:ext cx="2870505" cy="1233974"/>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US" sz="1600" b="1" i="0" u="none" strike="noStrike" cap="none" dirty="0">
                <a:solidFill>
                  <a:srgbClr val="000000"/>
                </a:solidFill>
                <a:latin typeface="Calibri"/>
                <a:cs typeface="Calibri"/>
                <a:sym typeface="Calibri"/>
              </a:rPr>
              <a:t>Representative </a:t>
            </a:r>
            <a:r>
              <a:rPr lang="en-US" sz="1600" b="1" dirty="0">
                <a:latin typeface="Calibri"/>
                <a:cs typeface="Calibri"/>
                <a:sym typeface="Calibri"/>
              </a:rPr>
              <a:t>phylogenetics</a:t>
            </a:r>
          </a:p>
          <a:p>
            <a:pPr marL="0" marR="0" lvl="0" indent="0" algn="r" rtl="0">
              <a:lnSpc>
                <a:spcPct val="100000"/>
              </a:lnSpc>
              <a:spcBef>
                <a:spcPts val="0"/>
              </a:spcBef>
              <a:spcAft>
                <a:spcPts val="0"/>
              </a:spcAft>
              <a:buClr>
                <a:srgbClr val="000000"/>
              </a:buClr>
              <a:buSzPts val="1700"/>
              <a:buFont typeface="Arial"/>
              <a:buNone/>
            </a:pPr>
            <a:r>
              <a:rPr lang="en-US" sz="1600" b="1" dirty="0">
                <a:latin typeface="Calibri"/>
                <a:cs typeface="Calibri"/>
                <a:sym typeface="Calibri"/>
              </a:rPr>
              <a:t>of recent genome sequences from 30 regions across China </a:t>
            </a:r>
          </a:p>
          <a:p>
            <a:pPr marL="0" marR="0" lvl="0" indent="0" algn="r" rtl="0">
              <a:lnSpc>
                <a:spcPct val="100000"/>
              </a:lnSpc>
              <a:spcBef>
                <a:spcPts val="0"/>
              </a:spcBef>
              <a:spcAft>
                <a:spcPts val="0"/>
              </a:spcAft>
              <a:buClr>
                <a:srgbClr val="000000"/>
              </a:buClr>
              <a:buSzPts val="1700"/>
              <a:buFont typeface="Arial"/>
              <a:buNone/>
            </a:pPr>
            <a:r>
              <a:rPr lang="en-US" b="1" dirty="0">
                <a:latin typeface="Calibri"/>
                <a:cs typeface="Calibri"/>
                <a:sym typeface="Calibri"/>
              </a:rPr>
              <a:t>(in global context)</a:t>
            </a:r>
            <a:endParaRPr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700"/>
              <a:buFont typeface="Arial"/>
              <a:buNone/>
            </a:pPr>
            <a:r>
              <a:rPr lang="en-SG" sz="1600" b="1" dirty="0">
                <a:latin typeface="Calibri" panose="020F0502020204030204" pitchFamily="34" charset="0"/>
                <a:ea typeface="Calibri"/>
                <a:cs typeface="Calibri" panose="020F0502020204030204" pitchFamily="34" charset="0"/>
                <a:sym typeface="Calibri"/>
              </a:rPr>
              <a:t>2024-04-23 </a:t>
            </a:r>
            <a:r>
              <a:rPr lang="en-SG" sz="1600" b="1" i="0" u="none" strike="noStrike" cap="none" dirty="0">
                <a:solidFill>
                  <a:srgbClr val="000000"/>
                </a:solidFill>
                <a:latin typeface="Calibri"/>
                <a:ea typeface="Calibri"/>
                <a:cs typeface="Calibri"/>
                <a:sym typeface="Calibri"/>
              </a:rPr>
              <a:t>
</a:t>
            </a:r>
            <a:endParaRPr sz="1600" b="0" i="0" u="none" strike="noStrike" cap="none" dirty="0">
              <a:solidFill>
                <a:schemeClr val="dk1"/>
              </a:solidFill>
              <a:latin typeface="Arial"/>
              <a:ea typeface="Arial"/>
              <a:cs typeface="Arial"/>
              <a:sym typeface="Arial"/>
            </a:endParaRPr>
          </a:p>
        </p:txBody>
      </p:sp>
      <p:sp>
        <p:nvSpPr>
          <p:cNvPr id="11" name="Google Shape;102;p16">
            <a:extLst>
              <a:ext uri="{FF2B5EF4-FFF2-40B4-BE49-F238E27FC236}">
                <a16:creationId xmlns:a16="http://schemas.microsoft.com/office/drawing/2014/main" id="{FADC61DB-C184-931B-25A7-1DE0F5FB0B4E}"/>
              </a:ext>
            </a:extLst>
          </p:cNvPr>
          <p:cNvSpPr/>
          <p:nvPr/>
        </p:nvSpPr>
        <p:spPr>
          <a:xfrm>
            <a:off x="7192217" y="5099669"/>
            <a:ext cx="1516800" cy="79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pic>
        <p:nvPicPr>
          <p:cNvPr id="12" name="Picture 11">
            <a:extLst>
              <a:ext uri="{FF2B5EF4-FFF2-40B4-BE49-F238E27FC236}">
                <a16:creationId xmlns:a16="http://schemas.microsoft.com/office/drawing/2014/main" id="{35AD8947-376F-6212-C1D2-AE1A3A267DDC}"/>
              </a:ext>
            </a:extLst>
          </p:cNvPr>
          <p:cNvPicPr>
            <a:picLocks noChangeAspect="1"/>
          </p:cNvPicPr>
          <p:nvPr/>
        </p:nvPicPr>
        <p:blipFill>
          <a:blip r:embed="rId4"/>
          <a:stretch>
            <a:fillRect/>
          </a:stretch>
        </p:blipFill>
        <p:spPr>
          <a:xfrm>
            <a:off x="7319770" y="5880608"/>
            <a:ext cx="1284687" cy="428230"/>
          </a:xfrm>
          <a:prstGeom prst="rect">
            <a:avLst/>
          </a:prstGeom>
          <a:effectLst>
            <a:reflection blurRad="6350" stA="33000" endPos="55000" dir="5400000" sy="-100000" algn="bl" rotWithShape="0"/>
          </a:effectLst>
        </p:spPr>
      </p:pic>
      <p:sp>
        <p:nvSpPr>
          <p:cNvPr id="14" name="TextBox 13">
            <a:extLst>
              <a:ext uri="{FF2B5EF4-FFF2-40B4-BE49-F238E27FC236}">
                <a16:creationId xmlns:a16="http://schemas.microsoft.com/office/drawing/2014/main" id="{4D2D7E07-5610-418D-5A04-305AC0DFE447}"/>
              </a:ext>
            </a:extLst>
          </p:cNvPr>
          <p:cNvSpPr txBox="1"/>
          <p:nvPr/>
        </p:nvSpPr>
        <p:spPr>
          <a:xfrm>
            <a:off x="7261933" y="6481979"/>
            <a:ext cx="1420679" cy="230832"/>
          </a:xfrm>
          <a:prstGeom prst="rect">
            <a:avLst/>
          </a:prstGeom>
          <a:noFill/>
        </p:spPr>
        <p:txBody>
          <a:bodyPr wrap="square">
            <a:spAutoFit/>
          </a:bodyPr>
          <a:lstStyle/>
          <a:p>
            <a:pPr algn="ctr"/>
            <a:r>
              <a:rPr lang="en-US" sz="900" dirty="0">
                <a:solidFill>
                  <a:schemeClr val="bg1">
                    <a:lumMod val="50000"/>
                  </a:schemeClr>
                </a:solidFill>
                <a:latin typeface="Lato" panose="020F0502020204030203" pitchFamily="34" charset="0"/>
              </a:rPr>
              <a:t>b</a:t>
            </a:r>
            <a:r>
              <a:rPr lang="en-US" sz="900" b="0" i="0" dirty="0">
                <a:solidFill>
                  <a:schemeClr val="bg1">
                    <a:lumMod val="50000"/>
                  </a:schemeClr>
                </a:solidFill>
                <a:effectLst/>
                <a:latin typeface="Lato" panose="020F0502020204030203" pitchFamily="34" charset="0"/>
              </a:rPr>
              <a:t>y FIOCRUZ, Brazil</a:t>
            </a:r>
            <a:endParaRPr lang="en-SG" sz="900" i="1" dirty="0">
              <a:solidFill>
                <a:schemeClr val="bg1">
                  <a:lumMod val="50000"/>
                </a:schemeClr>
              </a:solidFill>
            </a:endParaRPr>
          </a:p>
        </p:txBody>
      </p:sp>
      <p:sp>
        <p:nvSpPr>
          <p:cNvPr id="4" name="Rectangle 3">
            <a:extLst>
              <a:ext uri="{FF2B5EF4-FFF2-40B4-BE49-F238E27FC236}">
                <a16:creationId xmlns:a16="http://schemas.microsoft.com/office/drawing/2014/main" id="{D0830D35-3D9F-C52D-F9DE-2CC123156591}"/>
              </a:ext>
            </a:extLst>
          </p:cNvPr>
          <p:cNvSpPr/>
          <p:nvPr/>
        </p:nvSpPr>
        <p:spPr>
          <a:xfrm>
            <a:off x="7973" y="134413"/>
            <a:ext cx="1483990" cy="818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0BCAAA1-CCE7-8893-5162-41ECFC08E42B}"/>
              </a:ext>
            </a:extLst>
          </p:cNvPr>
          <p:cNvSpPr txBox="1"/>
          <p:nvPr/>
        </p:nvSpPr>
        <p:spPr>
          <a:xfrm>
            <a:off x="3772063" y="6579916"/>
            <a:ext cx="880369" cy="192360"/>
          </a:xfrm>
          <a:prstGeom prst="rect">
            <a:avLst/>
          </a:prstGeom>
          <a:solidFill>
            <a:schemeClr val="bg1"/>
          </a:solidFill>
        </p:spPr>
        <p:txBody>
          <a:bodyPr wrap="none" rtlCol="0">
            <a:spAutoFit/>
          </a:bodyPr>
          <a:lstStyle/>
          <a:p>
            <a:r>
              <a:rPr lang="en-US" sz="650" dirty="0">
                <a:latin typeface="Calibri" panose="020F0502020204030204" pitchFamily="34" charset="0"/>
                <a:cs typeface="Calibri" panose="020F0502020204030204" pitchFamily="34" charset="0"/>
              </a:rPr>
              <a:t>Updated 2024-04-23</a:t>
            </a:r>
            <a:endParaRPr lang="en-SG" sz="65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F248B568-6C9F-FD4F-9BF6-EA4C266EAD40}"/>
              </a:ext>
            </a:extLst>
          </p:cNvPr>
          <p:cNvPicPr>
            <a:picLocks noChangeAspect="1"/>
          </p:cNvPicPr>
          <p:nvPr/>
        </p:nvPicPr>
        <p:blipFill>
          <a:blip r:embed="rId5"/>
          <a:stretch>
            <a:fillRect/>
          </a:stretch>
        </p:blipFill>
        <p:spPr>
          <a:xfrm>
            <a:off x="4929809" y="1265293"/>
            <a:ext cx="4204252" cy="3522953"/>
          </a:xfrm>
          <a:prstGeom prst="rect">
            <a:avLst/>
          </a:prstGeom>
        </p:spPr>
      </p:pic>
      <p:pic>
        <p:nvPicPr>
          <p:cNvPr id="16" name="Picture 15">
            <a:extLst>
              <a:ext uri="{FF2B5EF4-FFF2-40B4-BE49-F238E27FC236}">
                <a16:creationId xmlns:a16="http://schemas.microsoft.com/office/drawing/2014/main" id="{803D7C18-507B-A19E-9C25-58FC591FF005}"/>
              </a:ext>
            </a:extLst>
          </p:cNvPr>
          <p:cNvPicPr>
            <a:picLocks noChangeAspect="1"/>
          </p:cNvPicPr>
          <p:nvPr/>
        </p:nvPicPr>
        <p:blipFill>
          <a:blip r:embed="rId6"/>
          <a:stretch>
            <a:fillRect/>
          </a:stretch>
        </p:blipFill>
        <p:spPr>
          <a:xfrm>
            <a:off x="4929809" y="4788246"/>
            <a:ext cx="4197180" cy="284234"/>
          </a:xfrm>
          <a:prstGeom prst="rect">
            <a:avLst/>
          </a:prstGeom>
        </p:spPr>
      </p:pic>
      <p:sp>
        <p:nvSpPr>
          <p:cNvPr id="13" name="Google Shape;124;p18">
            <a:extLst>
              <a:ext uri="{FF2B5EF4-FFF2-40B4-BE49-F238E27FC236}">
                <a16:creationId xmlns:a16="http://schemas.microsoft.com/office/drawing/2014/main" id="{F92EC76F-B522-B64D-9359-A04CE83FE66F}"/>
              </a:ext>
            </a:extLst>
          </p:cNvPr>
          <p:cNvSpPr/>
          <p:nvPr/>
        </p:nvSpPr>
        <p:spPr>
          <a:xfrm>
            <a:off x="335903" y="226878"/>
            <a:ext cx="1784727" cy="432936"/>
          </a:xfrm>
          <a:prstGeom prst="rect">
            <a:avLst/>
          </a:prstGeom>
          <a:noFill/>
          <a:ln>
            <a:noFill/>
          </a:ln>
        </p:spPr>
        <p:txBody>
          <a:bodyPr spcFirstLastPara="1" wrap="square" lIns="90000" tIns="45000" rIns="90000" bIns="45000" anchor="t" anchorCtr="0">
            <a:noAutofit/>
          </a:bodyPr>
          <a:lstStyle/>
          <a:p>
            <a:pPr marL="0" marR="0" lvl="0" indent="0"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EpiCoV</a:t>
            </a:r>
            <a:r>
              <a:rPr lang="en-SG" sz="1600" b="1" baseline="30000" dirty="0">
                <a:latin typeface="Calibri"/>
                <a:ea typeface="Calibri"/>
                <a:cs typeface="Calibri"/>
                <a:sym typeface="Calibri"/>
              </a:rPr>
              <a:t>™</a:t>
            </a:r>
            <a:r>
              <a:rPr lang="en-SG" sz="1600" b="1" dirty="0">
                <a:latin typeface="Calibri"/>
                <a:ea typeface="Calibri"/>
                <a:cs typeface="Calibri"/>
                <a:sym typeface="Calibri"/>
              </a:rPr>
              <a:t> Update</a:t>
            </a:r>
            <a:endParaRPr sz="1600" b="1" dirty="0">
              <a:latin typeface="Calibri"/>
              <a:ea typeface="Calibri"/>
              <a:cs typeface="Calibri"/>
              <a:sym typeface="Calibri"/>
            </a:endParaRPr>
          </a:p>
        </p:txBody>
      </p:sp>
    </p:spTree>
    <p:extLst>
      <p:ext uri="{BB962C8B-B14F-4D97-AF65-F5344CB8AC3E}">
        <p14:creationId xmlns:p14="http://schemas.microsoft.com/office/powerpoint/2010/main" val="1248533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1" name="Picture 10" descr="A screen shot of a computer&#10;&#10;Description automatically generated">
            <a:extLst>
              <a:ext uri="{FF2B5EF4-FFF2-40B4-BE49-F238E27FC236}">
                <a16:creationId xmlns:a16="http://schemas.microsoft.com/office/drawing/2014/main" id="{CCB7E06D-EC76-3836-ECF7-9FBF0E2DBC64}"/>
              </a:ext>
            </a:extLst>
          </p:cNvPr>
          <p:cNvPicPr>
            <a:picLocks noChangeAspect="1"/>
          </p:cNvPicPr>
          <p:nvPr/>
        </p:nvPicPr>
        <p:blipFill>
          <a:blip r:embed="rId3"/>
          <a:stretch>
            <a:fillRect/>
          </a:stretch>
        </p:blipFill>
        <p:spPr>
          <a:xfrm>
            <a:off x="152095" y="1640027"/>
            <a:ext cx="9495430" cy="4464372"/>
          </a:xfrm>
          <a:prstGeom prst="rect">
            <a:avLst/>
          </a:prstGeom>
        </p:spPr>
      </p:pic>
      <p:sp>
        <p:nvSpPr>
          <p:cNvPr id="135" name="Google Shape;135;p19"/>
          <p:cNvSpPr/>
          <p:nvPr/>
        </p:nvSpPr>
        <p:spPr>
          <a:xfrm>
            <a:off x="7018568" y="11856"/>
            <a:ext cx="1919400" cy="1378200"/>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700" b="1" i="0" u="none" strike="noStrike" cap="none" dirty="0" err="1">
                <a:solidFill>
                  <a:srgbClr val="000000"/>
                </a:solidFill>
                <a:latin typeface="Calibri"/>
                <a:ea typeface="Calibri"/>
                <a:cs typeface="Calibri"/>
                <a:sym typeface="Calibri"/>
              </a:rPr>
              <a:t>Timecourse</a:t>
            </a:r>
            <a:r>
              <a:rPr lang="en-SG" sz="1700" b="1" i="0" u="none" strike="noStrike" cap="none" dirty="0">
                <a:solidFill>
                  <a:srgbClr val="000000"/>
                </a:solidFill>
                <a:latin typeface="Calibri"/>
                <a:ea typeface="Calibri"/>
                <a:cs typeface="Calibri"/>
                <a:sym typeface="Calibri"/>
              </a:rPr>
              <a:t> of clade distribution in collected sequences </a:t>
            </a:r>
            <a:endParaRPr sz="1700" b="1" i="0" u="none" strike="noStrike" cap="none" dirty="0">
              <a:solidFill>
                <a:srgbClr val="000000"/>
              </a:solidFill>
              <a:latin typeface="Calibri"/>
              <a:ea typeface="Calibri"/>
              <a:cs typeface="Calibri"/>
              <a:sym typeface="Calibri"/>
            </a:endParaRPr>
          </a:p>
          <a:p>
            <a:pPr marL="0" lvl="0" indent="0" algn="r" rtl="0">
              <a:spcBef>
                <a:spcPts val="0"/>
              </a:spcBef>
              <a:spcAft>
                <a:spcPts val="0"/>
              </a:spcAft>
              <a:buClr>
                <a:schemeClr val="dk1"/>
              </a:buClr>
              <a:buSzPts val="1700"/>
              <a:buFont typeface="Arial"/>
              <a:buNone/>
            </a:pPr>
            <a:r>
              <a:rPr lang="en-SG" sz="1700" b="1" dirty="0">
                <a:solidFill>
                  <a:schemeClr val="dk1"/>
                </a:solidFill>
                <a:latin typeface="Calibri"/>
                <a:ea typeface="Calibri"/>
                <a:cs typeface="Calibri"/>
                <a:sym typeface="Calibri"/>
              </a:rPr>
              <a:t>2024-04-23</a:t>
            </a:r>
          </a:p>
          <a:p>
            <a:pPr marL="0" lvl="0" indent="0" algn="r" rtl="0">
              <a:spcBef>
                <a:spcPts val="0"/>
              </a:spcBef>
              <a:spcAft>
                <a:spcPts val="0"/>
              </a:spcAft>
              <a:buClr>
                <a:schemeClr val="dk1"/>
              </a:buClr>
              <a:buSzPts val="1700"/>
              <a:buFont typeface="Arial"/>
              <a:buNone/>
            </a:pPr>
            <a:r>
              <a:rPr lang="en-SG" sz="1700" b="1" dirty="0">
                <a:solidFill>
                  <a:schemeClr val="dk1"/>
                </a:solidFill>
                <a:latin typeface="Calibri"/>
                <a:ea typeface="Calibri"/>
                <a:cs typeface="Calibri"/>
                <a:sym typeface="Calibri"/>
              </a:rPr>
              <a:t>
</a:t>
            </a:r>
          </a:p>
          <a:p>
            <a:pPr marL="0" lvl="0" indent="0" algn="r" rtl="0">
              <a:spcBef>
                <a:spcPts val="0"/>
              </a:spcBef>
              <a:spcAft>
                <a:spcPts val="0"/>
              </a:spcAft>
              <a:buClr>
                <a:schemeClr val="dk1"/>
              </a:buClr>
              <a:buSzPts val="1700"/>
              <a:buFont typeface="Arial"/>
              <a:buNone/>
            </a:pPr>
            <a:r>
              <a:rPr lang="en-SG" sz="1700" b="1" dirty="0">
                <a:solidFill>
                  <a:schemeClr val="dk1"/>
                </a:solidFill>
                <a:latin typeface="Calibri"/>
                <a:ea typeface="Calibri"/>
                <a:cs typeface="Calibri"/>
                <a:sym typeface="Calibri"/>
              </a:rPr>
              <a:t>
</a:t>
            </a:r>
            <a:endParaRPr sz="1700" b="1" dirty="0">
              <a:latin typeface="Calibri"/>
              <a:ea typeface="Calibri"/>
              <a:cs typeface="Calibri"/>
              <a:sym typeface="Calibri"/>
            </a:endParaRPr>
          </a:p>
        </p:txBody>
      </p:sp>
      <p:sp>
        <p:nvSpPr>
          <p:cNvPr id="137" name="Google Shape;137;p19"/>
          <p:cNvSpPr/>
          <p:nvPr/>
        </p:nvSpPr>
        <p:spPr>
          <a:xfrm>
            <a:off x="225898" y="6442393"/>
            <a:ext cx="5882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SG" sz="1100" b="1" i="1" u="none" strike="noStrike" cap="none" dirty="0" err="1">
                <a:solidFill>
                  <a:srgbClr val="000000"/>
                </a:solidFill>
                <a:latin typeface="Calibri" panose="020F0502020204030204" pitchFamily="34" charset="0"/>
                <a:cs typeface="Calibri" panose="020F0502020204030204" pitchFamily="34" charset="0"/>
              </a:rPr>
              <a:t>RBDx</a:t>
            </a:r>
            <a:r>
              <a:rPr lang="en-SG" sz="1100" b="1" i="1" u="none" strike="noStrike" cap="none" dirty="0">
                <a:solidFill>
                  <a:srgbClr val="000000"/>
                </a:solidFill>
                <a:latin typeface="Calibri" panose="020F0502020204030204" pitchFamily="34" charset="0"/>
                <a:cs typeface="Calibri" panose="020F0502020204030204" pitchFamily="34" charset="0"/>
              </a:rPr>
              <a:t>: </a:t>
            </a:r>
            <a:r>
              <a:rPr lang="en-SG" sz="1100" i="1" u="none" strike="noStrike" cap="none" dirty="0">
                <a:solidFill>
                  <a:srgbClr val="000000"/>
                </a:solidFill>
                <a:latin typeface="Calibri" panose="020F0502020204030204" pitchFamily="34" charset="0"/>
                <a:cs typeface="Calibri" panose="020F0502020204030204" pitchFamily="34" charset="0"/>
              </a:rPr>
              <a:t>Relevant changes near receptor and antibody binding sites (relative to clade reference)</a:t>
            </a:r>
            <a:endParaRPr sz="1600" i="0" u="none" strike="noStrike" cap="none" dirty="0">
              <a:solidFill>
                <a:srgbClr val="000000"/>
              </a:solidFill>
              <a:latin typeface="Calibri" panose="020F0502020204030204" pitchFamily="34" charset="0"/>
              <a:cs typeface="Calibri" panose="020F0502020204030204" pitchFamily="34" charset="0"/>
            </a:endParaRPr>
          </a:p>
        </p:txBody>
      </p:sp>
      <p:sp>
        <p:nvSpPr>
          <p:cNvPr id="142" name="Google Shape;142;p19"/>
          <p:cNvSpPr/>
          <p:nvPr/>
        </p:nvSpPr>
        <p:spPr>
          <a:xfrm>
            <a:off x="76250" y="5999771"/>
            <a:ext cx="5631823" cy="604430"/>
          </a:xfrm>
          <a:prstGeom prst="rect">
            <a:avLst/>
          </a:prstGeom>
          <a:noFill/>
          <a:ln>
            <a:noFill/>
          </a:ln>
        </p:spPr>
        <p:txBody>
          <a:bodyPr spcFirstLastPara="1" wrap="square" lIns="91425" tIns="45700" rIns="91425" bIns="45700" anchor="t" anchorCtr="0">
            <a:noAutofit/>
          </a:bodyPr>
          <a:lstStyle/>
          <a:p>
            <a:endParaRPr lang="en-SG" sz="900" dirty="0">
              <a:latin typeface="Calibri" panose="020F0502020204030204" pitchFamily="34" charset="0"/>
              <a:cs typeface="Calibri" panose="020F0502020204030204" pitchFamily="34" charset="0"/>
            </a:endParaRPr>
          </a:p>
        </p:txBody>
      </p:sp>
      <p:sp>
        <p:nvSpPr>
          <p:cNvPr id="12" name="Google Shape;102;p16">
            <a:extLst>
              <a:ext uri="{FF2B5EF4-FFF2-40B4-BE49-F238E27FC236}">
                <a16:creationId xmlns:a16="http://schemas.microsoft.com/office/drawing/2014/main" id="{36AAF3EF-FBBD-2F46-A157-AF668B6C4048}"/>
              </a:ext>
            </a:extLst>
          </p:cNvPr>
          <p:cNvSpPr/>
          <p:nvPr/>
        </p:nvSpPr>
        <p:spPr>
          <a:xfrm>
            <a:off x="5977053" y="5997085"/>
            <a:ext cx="1516800" cy="79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B863CF41-95C2-7E4C-9BC1-CB25DD6E195A}"/>
              </a:ext>
            </a:extLst>
          </p:cNvPr>
          <p:cNvSpPr txBox="1"/>
          <p:nvPr/>
        </p:nvSpPr>
        <p:spPr>
          <a:xfrm>
            <a:off x="10903352" y="6574420"/>
            <a:ext cx="184731" cy="307777"/>
          </a:xfrm>
          <a:prstGeom prst="rect">
            <a:avLst/>
          </a:prstGeom>
          <a:noFill/>
        </p:spPr>
        <p:txBody>
          <a:bodyPr wrap="none" rtlCol="0">
            <a:spAutoFit/>
          </a:bodyPr>
          <a:lstStyle/>
          <a:p>
            <a:endParaRPr lang="en-US" dirty="0"/>
          </a:p>
        </p:txBody>
      </p:sp>
      <p:sp>
        <p:nvSpPr>
          <p:cNvPr id="15" name="Google Shape;90;p16">
            <a:extLst>
              <a:ext uri="{FF2B5EF4-FFF2-40B4-BE49-F238E27FC236}">
                <a16:creationId xmlns:a16="http://schemas.microsoft.com/office/drawing/2014/main" id="{47196F10-D337-E64D-82E1-D7BFA3D6B6B9}"/>
              </a:ext>
            </a:extLst>
          </p:cNvPr>
          <p:cNvSpPr/>
          <p:nvPr/>
        </p:nvSpPr>
        <p:spPr>
          <a:xfrm>
            <a:off x="3752103" y="25168"/>
            <a:ext cx="3480333" cy="1364888"/>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SG" sz="700" b="1" i="0" u="none" strike="noStrike" cap="none" dirty="0">
                <a:solidFill>
                  <a:srgbClr val="000000"/>
                </a:solidFill>
                <a:latin typeface="Calibri" panose="020F0502020204030204" pitchFamily="34" charset="0"/>
                <a:ea typeface="Calibri"/>
                <a:cs typeface="Calibri" panose="020F0502020204030204" pitchFamily="34" charset="0"/>
                <a:sym typeface="Calibri"/>
              </a:rPr>
              <a:t>Larger clades in GISAID were named in context of marker variants relative to WIV04-reference:</a:t>
            </a:r>
            <a:endParaRPr sz="7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700"/>
              <a:buFont typeface="Arial"/>
              <a:buNone/>
            </a:pPr>
            <a:r>
              <a:rPr lang="en-SG" sz="500" b="1" i="0" u="none" strike="noStrike" cap="none" dirty="0">
                <a:solidFill>
                  <a:srgbClr val="000000"/>
                </a:solidFill>
                <a:latin typeface="Calibri" panose="020F0502020204030204" pitchFamily="34" charset="0"/>
                <a:ea typeface="Calibri"/>
                <a:cs typeface="Calibri" panose="020F0502020204030204" pitchFamily="34" charset="0"/>
                <a:sym typeface="Calibri"/>
              </a:rPr>
              <a:t>S </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C8782T,T28144C includes NS8-L84S</a:t>
            </a:r>
            <a:endParaRPr sz="5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700"/>
              <a:buFont typeface="Arial"/>
              <a:buNone/>
            </a:pPr>
            <a:r>
              <a:rPr lang="en-SG" sz="500" b="1" i="0" u="none" strike="noStrike" cap="none" dirty="0">
                <a:solidFill>
                  <a:srgbClr val="000000"/>
                </a:solidFill>
                <a:latin typeface="Calibri" panose="020F0502020204030204" pitchFamily="34" charset="0"/>
                <a:ea typeface="Calibri"/>
                <a:cs typeface="Calibri" panose="020F0502020204030204" pitchFamily="34" charset="0"/>
                <a:sym typeface="Calibri"/>
              </a:rPr>
              <a:t>L</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C241,C3037,A23403,C8782,G11093,G25563,G26144,T28144,G28882 (WIV04-reference)</a:t>
            </a:r>
            <a:endParaRPr sz="500" b="0" i="0" u="none" strike="noStrike" cap="none" dirty="0">
              <a:solidFill>
                <a:schemeClr val="dk1"/>
              </a:solidFill>
              <a:latin typeface="Calibri" panose="020F0502020204030204" pitchFamily="34" charset="0"/>
              <a:cs typeface="Calibri" panose="020F0502020204030204" pitchFamily="34" charset="0"/>
              <a:sym typeface="Arial"/>
            </a:endParaRPr>
          </a:p>
          <a:p>
            <a:pPr lvl="0">
              <a:buSzPts val="700"/>
            </a:pPr>
            <a:r>
              <a:rPr lang="en-SG" sz="500" b="1" i="0" u="none" strike="noStrike" cap="none" dirty="0">
                <a:solidFill>
                  <a:srgbClr val="000000"/>
                </a:solidFill>
                <a:latin typeface="Calibri" panose="020F0502020204030204" pitchFamily="34" charset="0"/>
                <a:ea typeface="Calibri"/>
                <a:cs typeface="Calibri" panose="020F0502020204030204" pitchFamily="34" charset="0"/>
                <a:sym typeface="Calibri"/>
              </a:rPr>
              <a:t>V  </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G11093T,</a:t>
            </a:r>
            <a:r>
              <a:rPr lang="en-SG" sz="500" dirty="0">
                <a:latin typeface="Calibri" panose="020F0502020204030204" pitchFamily="34" charset="0"/>
                <a:ea typeface="Calibri"/>
                <a:cs typeface="Calibri" panose="020F0502020204030204" pitchFamily="34" charset="0"/>
                <a:sym typeface="Calibri"/>
              </a:rPr>
              <a:t>G26144T includes NSP6-L37F </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NS3-G251V</a:t>
            </a:r>
            <a:endParaRPr sz="5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700"/>
              <a:buFont typeface="Arial"/>
              <a:buNone/>
            </a:pPr>
            <a:r>
              <a:rPr lang="en-SG" sz="500" b="1" i="0" u="none" strike="noStrike" cap="none" dirty="0">
                <a:solidFill>
                  <a:srgbClr val="000000"/>
                </a:solidFill>
                <a:latin typeface="Calibri" panose="020F0502020204030204" pitchFamily="34" charset="0"/>
                <a:ea typeface="Calibri"/>
                <a:cs typeface="Calibri" panose="020F0502020204030204" pitchFamily="34" charset="0"/>
                <a:sym typeface="Calibri"/>
              </a:rPr>
              <a:t>G </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C241T,C3037T,A23403G S-D614G</a:t>
            </a:r>
          </a:p>
          <a:p>
            <a:pPr lvl="0">
              <a:buSzPts val="700"/>
            </a:pPr>
            <a:r>
              <a:rPr lang="en-US" sz="500" b="1" dirty="0">
                <a:latin typeface="Calibri" panose="020F0502020204030204" pitchFamily="34" charset="0"/>
                <a:cs typeface="Calibri" panose="020F0502020204030204" pitchFamily="34" charset="0"/>
                <a:sym typeface="Calibri"/>
              </a:rPr>
              <a:t>GK </a:t>
            </a:r>
            <a:r>
              <a:rPr lang="en-SG" sz="500" dirty="0">
                <a:latin typeface="Calibri" panose="020F0502020204030204" pitchFamily="34" charset="0"/>
                <a:ea typeface="Calibri"/>
                <a:cs typeface="Calibri" panose="020F0502020204030204" pitchFamily="34" charset="0"/>
                <a:sym typeface="Calibri"/>
              </a:rPr>
              <a:t>C241T,C3037T,A23403G,C22995A includes S-D614G + S-T478K</a:t>
            </a:r>
            <a:endParaRPr sz="500" b="0" i="0" u="none" strike="noStrike" cap="none" dirty="0">
              <a:solidFill>
                <a:schemeClr val="dk1"/>
              </a:solidFill>
              <a:latin typeface="Calibri" panose="020F0502020204030204" pitchFamily="34" charset="0"/>
              <a:cs typeface="Calibri" panose="020F0502020204030204" pitchFamily="34" charset="0"/>
              <a:sym typeface="Arial"/>
            </a:endParaRPr>
          </a:p>
          <a:p>
            <a:pPr lvl="0">
              <a:buSzPts val="700"/>
            </a:pPr>
            <a:r>
              <a:rPr lang="en-SG" sz="500" b="1" i="0" u="none" strike="noStrike" cap="none" dirty="0">
                <a:solidFill>
                  <a:srgbClr val="000000"/>
                </a:solidFill>
                <a:latin typeface="Calibri" panose="020F0502020204030204" pitchFamily="34" charset="0"/>
                <a:ea typeface="Calibri"/>
                <a:cs typeface="Calibri" panose="020F0502020204030204" pitchFamily="34" charset="0"/>
                <a:sym typeface="Calibri"/>
              </a:rPr>
              <a:t>GH</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C241T,C3037T,A23403G,G25563T </a:t>
            </a:r>
            <a:r>
              <a:rPr lang="en-SG" sz="500" dirty="0">
                <a:latin typeface="Calibri" panose="020F0502020204030204" pitchFamily="34" charset="0"/>
                <a:ea typeface="Calibri"/>
                <a:cs typeface="Calibri" panose="020F0502020204030204" pitchFamily="34" charset="0"/>
                <a:sym typeface="Calibri"/>
              </a:rPr>
              <a:t>includes S-D614G </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NS3-Q57H</a:t>
            </a:r>
            <a:endParaRPr sz="500" b="0" i="0" u="none" strike="noStrike" cap="none" dirty="0">
              <a:solidFill>
                <a:schemeClr val="dk1"/>
              </a:solidFill>
              <a:latin typeface="Calibri" panose="020F0502020204030204" pitchFamily="34" charset="0"/>
              <a:cs typeface="Calibri" panose="020F0502020204030204" pitchFamily="34" charset="0"/>
              <a:sym typeface="Arial"/>
            </a:endParaRPr>
          </a:p>
          <a:p>
            <a:pPr lvl="0"/>
            <a:r>
              <a:rPr lang="en-SG" sz="500" b="1" i="0" u="none" strike="noStrike" cap="none" dirty="0">
                <a:solidFill>
                  <a:srgbClr val="000000"/>
                </a:solidFill>
                <a:latin typeface="Calibri" panose="020F0502020204030204" pitchFamily="34" charset="0"/>
                <a:ea typeface="Calibri"/>
                <a:cs typeface="Calibri" panose="020F0502020204030204" pitchFamily="34" charset="0"/>
                <a:sym typeface="Calibri"/>
              </a:rPr>
              <a:t>GV</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C241T,C3037T,A23403G,C22227T </a:t>
            </a:r>
            <a:r>
              <a:rPr lang="en-SG" sz="500" dirty="0">
                <a:latin typeface="Calibri" panose="020F0502020204030204" pitchFamily="34" charset="0"/>
                <a:ea typeface="Calibri"/>
                <a:cs typeface="Calibri" panose="020F0502020204030204" pitchFamily="34" charset="0"/>
                <a:sym typeface="Calibri"/>
              </a:rPr>
              <a:t>includes </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S-D614G + S-A222V</a:t>
            </a:r>
            <a:endParaRPr sz="500" dirty="0">
              <a:latin typeface="Calibri" panose="020F0502020204030204" pitchFamily="34" charset="0"/>
              <a:cs typeface="Calibri" panose="020F0502020204030204" pitchFamily="34" charset="0"/>
            </a:endParaRPr>
          </a:p>
          <a:p>
            <a:pPr lvl="0">
              <a:buSzPts val="700"/>
            </a:pPr>
            <a:r>
              <a:rPr lang="en-SG" sz="500" b="1" i="0" u="none" strike="noStrike" cap="none" dirty="0">
                <a:solidFill>
                  <a:srgbClr val="000000"/>
                </a:solidFill>
                <a:latin typeface="Calibri" panose="020F0502020204030204" pitchFamily="34" charset="0"/>
                <a:ea typeface="Calibri"/>
                <a:cs typeface="Calibri" panose="020F0502020204030204" pitchFamily="34" charset="0"/>
                <a:sym typeface="Calibri"/>
              </a:rPr>
              <a:t>GR</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C241T,C3037T,A23403G,G28882A </a:t>
            </a:r>
            <a:r>
              <a:rPr lang="en-SG" sz="500" dirty="0">
                <a:latin typeface="Calibri" panose="020F0502020204030204" pitchFamily="34" charset="0"/>
                <a:ea typeface="Calibri"/>
                <a:cs typeface="Calibri" panose="020F0502020204030204" pitchFamily="34" charset="0"/>
                <a:sym typeface="Calibri"/>
              </a:rPr>
              <a:t>includes S-D614G </a:t>
            </a:r>
            <a:r>
              <a:rPr lang="en-SG" sz="500" b="0" i="0" u="none" strike="noStrike" cap="none" dirty="0">
                <a:solidFill>
                  <a:srgbClr val="000000"/>
                </a:solidFill>
                <a:latin typeface="Calibri" panose="020F0502020204030204" pitchFamily="34" charset="0"/>
                <a:ea typeface="Calibri"/>
                <a:cs typeface="Calibri" panose="020F0502020204030204" pitchFamily="34" charset="0"/>
                <a:sym typeface="Calibri"/>
              </a:rPr>
              <a:t>+ N-G204R</a:t>
            </a:r>
            <a:endParaRPr sz="5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r>
              <a:rPr lang="en-SG" sz="500" b="1" i="0" u="none" strike="noStrike" cap="none" dirty="0">
                <a:solidFill>
                  <a:schemeClr val="dk1"/>
                </a:solidFill>
                <a:latin typeface="Calibri" panose="020F0502020204030204" pitchFamily="34" charset="0"/>
                <a:ea typeface="Calibri"/>
                <a:cs typeface="Calibri" panose="020F0502020204030204" pitchFamily="34" charset="0"/>
                <a:sym typeface="Calibri"/>
              </a:rPr>
              <a:t>GRY</a:t>
            </a:r>
            <a:r>
              <a:rPr lang="en-SG" sz="500" b="0" i="0" u="none" strike="noStrike" cap="none" dirty="0">
                <a:solidFill>
                  <a:schemeClr val="dk1"/>
                </a:solidFill>
                <a:latin typeface="Calibri" panose="020F0502020204030204" pitchFamily="34" charset="0"/>
                <a:ea typeface="Calibri"/>
                <a:cs typeface="Calibri" panose="020F0502020204030204" pitchFamily="34" charset="0"/>
                <a:sym typeface="Calibri"/>
              </a:rPr>
              <a:t> C241T,C3037T,21765-21770del,21991-21993del,A23063T,A23403G,G28882A includes S-H69del, S-V70del, S-Y144del, S-N501Y + S-D614G + N-G204R</a:t>
            </a:r>
          </a:p>
          <a:p>
            <a:pPr lvl="0"/>
            <a:r>
              <a:rPr lang="en-SG" sz="500" b="1" dirty="0">
                <a:latin typeface="Calibri" panose="020F0502020204030204" pitchFamily="34" charset="0"/>
                <a:cs typeface="Calibri" panose="020F0502020204030204" pitchFamily="34" charset="0"/>
              </a:rPr>
              <a:t>GRA:  </a:t>
            </a:r>
            <a:r>
              <a:rPr lang="en-SG" sz="500" dirty="0">
                <a:latin typeface="Calibri" panose="020F0502020204030204" pitchFamily="34" charset="0"/>
                <a:cs typeface="Calibri" panose="020F0502020204030204" pitchFamily="34" charset="0"/>
              </a:rPr>
              <a:t>C241T,C3037T,A23403G,G28882A includes S-D614G + N-G204R + (at least 6 of the following amino acid changes S-V143del,S-Y145del,S-N211del,S-ins214EPE,S-G339D,S-S371L,S-S477N,S-T478K,S-E484A,S-Q493R,S-Q498R,S-T547K,S-N679K,S-P681H,S-P681R,S-N764K,S-D796Y,S-N856K,S-Q954H,S-N969K,S-L981F)</a:t>
            </a:r>
          </a:p>
          <a:p>
            <a:pPr marL="0" marR="0" lvl="0" indent="0" algn="l" rtl="0">
              <a:lnSpc>
                <a:spcPct val="100000"/>
              </a:lnSpc>
              <a:spcBef>
                <a:spcPts val="0"/>
              </a:spcBef>
              <a:spcAft>
                <a:spcPts val="0"/>
              </a:spcAft>
              <a:buNone/>
            </a:pPr>
            <a:endParaRPr sz="700" dirty="0">
              <a:latin typeface="Calibri" panose="020F0502020204030204" pitchFamily="34" charset="0"/>
              <a:cs typeface="Calibri" panose="020F0502020204030204" pitchFamily="34" charset="0"/>
            </a:endParaRPr>
          </a:p>
        </p:txBody>
      </p:sp>
      <p:grpSp>
        <p:nvGrpSpPr>
          <p:cNvPr id="3" name="Google Shape;138;p19">
            <a:extLst>
              <a:ext uri="{FF2B5EF4-FFF2-40B4-BE49-F238E27FC236}">
                <a16:creationId xmlns:a16="http://schemas.microsoft.com/office/drawing/2014/main" id="{328A665B-7C93-BC07-7708-50CA8C774C11}"/>
              </a:ext>
            </a:extLst>
          </p:cNvPr>
          <p:cNvGrpSpPr/>
          <p:nvPr/>
        </p:nvGrpSpPr>
        <p:grpSpPr>
          <a:xfrm>
            <a:off x="7417800" y="5929315"/>
            <a:ext cx="1726200" cy="928685"/>
            <a:chOff x="7224800" y="5673990"/>
            <a:chExt cx="1726200" cy="928685"/>
          </a:xfrm>
        </p:grpSpPr>
        <p:sp>
          <p:nvSpPr>
            <p:cNvPr id="4" name="Google Shape;139;p19">
              <a:extLst>
                <a:ext uri="{FF2B5EF4-FFF2-40B4-BE49-F238E27FC236}">
                  <a16:creationId xmlns:a16="http://schemas.microsoft.com/office/drawing/2014/main" id="{94DA5189-F0E4-ED5A-FB2B-C5B06E0AF9B7}"/>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 name="Google Shape;140;p19">
              <a:extLst>
                <a:ext uri="{FF2B5EF4-FFF2-40B4-BE49-F238E27FC236}">
                  <a16:creationId xmlns:a16="http://schemas.microsoft.com/office/drawing/2014/main" id="{A84B7E64-1ACE-3FAF-EFB9-5F640F0A2137}"/>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grpSp>
        <p:nvGrpSpPr>
          <p:cNvPr id="7" name="Group 6">
            <a:extLst>
              <a:ext uri="{FF2B5EF4-FFF2-40B4-BE49-F238E27FC236}">
                <a16:creationId xmlns:a16="http://schemas.microsoft.com/office/drawing/2014/main" id="{FE088333-2E5F-F609-8E8F-2D04286D2B32}"/>
              </a:ext>
            </a:extLst>
          </p:cNvPr>
          <p:cNvGrpSpPr/>
          <p:nvPr/>
        </p:nvGrpSpPr>
        <p:grpSpPr>
          <a:xfrm>
            <a:off x="76250" y="11856"/>
            <a:ext cx="3480333" cy="1296629"/>
            <a:chOff x="46043" y="96396"/>
            <a:chExt cx="3480333" cy="1296629"/>
          </a:xfrm>
        </p:grpSpPr>
        <p:sp>
          <p:nvSpPr>
            <p:cNvPr id="9" name="Google Shape;91;p16">
              <a:extLst>
                <a:ext uri="{FF2B5EF4-FFF2-40B4-BE49-F238E27FC236}">
                  <a16:creationId xmlns:a16="http://schemas.microsoft.com/office/drawing/2014/main" id="{1C051666-1165-32CF-9113-883EE559C4CB}"/>
                </a:ext>
              </a:extLst>
            </p:cNvPr>
            <p:cNvSpPr/>
            <p:nvPr/>
          </p:nvSpPr>
          <p:spPr>
            <a:xfrm>
              <a:off x="160750" y="96396"/>
              <a:ext cx="2060400" cy="235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SG" sz="900" b="1" i="0" u="none" strike="noStrike" cap="none" dirty="0">
                  <a:solidFill>
                    <a:srgbClr val="000000"/>
                  </a:solidFill>
                  <a:latin typeface="Calibri"/>
                  <a:ea typeface="Calibri"/>
                  <a:cs typeface="Calibri"/>
                  <a:sym typeface="Calibri"/>
                </a:rPr>
                <a:t>Clade references and </a:t>
              </a:r>
              <a:r>
                <a:rPr lang="en-SG" sz="900" b="1" i="0" u="none" strike="noStrike" cap="none" dirty="0" err="1">
                  <a:solidFill>
                    <a:srgbClr val="000000"/>
                  </a:solidFill>
                  <a:latin typeface="Calibri"/>
                  <a:ea typeface="Calibri"/>
                  <a:cs typeface="Calibri"/>
                  <a:sym typeface="Calibri"/>
                </a:rPr>
                <a:t>Pango</a:t>
              </a:r>
              <a:r>
                <a:rPr lang="en-SG" sz="900" b="1" i="0" u="none" strike="noStrike" cap="none" dirty="0">
                  <a:solidFill>
                    <a:srgbClr val="000000"/>
                  </a:solidFill>
                  <a:latin typeface="Calibri"/>
                  <a:ea typeface="Calibri"/>
                  <a:cs typeface="Calibri"/>
                  <a:sym typeface="Calibri"/>
                </a:rPr>
                <a:t> lineages</a:t>
              </a:r>
              <a:endParaRPr sz="900" b="1" i="0" u="none" strike="noStrike" cap="none" dirty="0">
                <a:solidFill>
                  <a:schemeClr val="dk1"/>
                </a:solidFill>
                <a:latin typeface="Arial"/>
                <a:ea typeface="Arial"/>
                <a:cs typeface="Arial"/>
                <a:sym typeface="Arial"/>
              </a:endParaRPr>
            </a:p>
          </p:txBody>
        </p:sp>
        <p:pic>
          <p:nvPicPr>
            <p:cNvPr id="10" name="Picture 9" descr="Shape&#10;&#10;Description automatically generated with medium confidence">
              <a:extLst>
                <a:ext uri="{FF2B5EF4-FFF2-40B4-BE49-F238E27FC236}">
                  <a16:creationId xmlns:a16="http://schemas.microsoft.com/office/drawing/2014/main" id="{91A485B1-B315-78A5-011C-B9CBEBB33E47}"/>
                </a:ext>
              </a:extLst>
            </p:cNvPr>
            <p:cNvPicPr>
              <a:picLocks noChangeAspect="1"/>
            </p:cNvPicPr>
            <p:nvPr/>
          </p:nvPicPr>
          <p:blipFill>
            <a:blip r:embed="rId5"/>
            <a:stretch>
              <a:fillRect/>
            </a:stretch>
          </p:blipFill>
          <p:spPr>
            <a:xfrm>
              <a:off x="46043" y="320555"/>
              <a:ext cx="3480333" cy="1072470"/>
            </a:xfrm>
            <a:prstGeom prst="rect">
              <a:avLst/>
            </a:prstGeom>
          </p:spPr>
        </p:pic>
      </p:grpSp>
      <p:sp>
        <p:nvSpPr>
          <p:cNvPr id="14" name="Rounded Rectangle 13">
            <a:extLst>
              <a:ext uri="{FF2B5EF4-FFF2-40B4-BE49-F238E27FC236}">
                <a16:creationId xmlns:a16="http://schemas.microsoft.com/office/drawing/2014/main" id="{D4F1DD89-83EC-3980-51BA-466CC27F4859}"/>
              </a:ext>
            </a:extLst>
          </p:cNvPr>
          <p:cNvSpPr/>
          <p:nvPr/>
        </p:nvSpPr>
        <p:spPr>
          <a:xfrm>
            <a:off x="5878427" y="4999728"/>
            <a:ext cx="744468" cy="218245"/>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0"/>
          <p:cNvSpPr/>
          <p:nvPr/>
        </p:nvSpPr>
        <p:spPr>
          <a:xfrm>
            <a:off x="3151800" y="56519"/>
            <a:ext cx="5880300" cy="596623"/>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700" b="1" i="0" u="none" strike="noStrike" cap="none" dirty="0">
                <a:solidFill>
                  <a:srgbClr val="000000"/>
                </a:solidFill>
                <a:latin typeface="Calibri"/>
                <a:ea typeface="Calibri"/>
                <a:cs typeface="Calibri"/>
                <a:sym typeface="Calibri"/>
              </a:rPr>
              <a:t>Regional clade distribution of </a:t>
            </a:r>
            <a:r>
              <a:rPr lang="en-SG" sz="1700" b="1" i="0" u="sng" strike="noStrike" cap="none" dirty="0">
                <a:solidFill>
                  <a:srgbClr val="000000"/>
                </a:solidFill>
                <a:latin typeface="Calibri"/>
                <a:ea typeface="Calibri"/>
                <a:cs typeface="Calibri"/>
                <a:sym typeface="Calibri"/>
              </a:rPr>
              <a:t>new</a:t>
            </a:r>
            <a:r>
              <a:rPr lang="en-SG" sz="1700" b="1" i="0" u="none" strike="noStrike" cap="none" dirty="0">
                <a:solidFill>
                  <a:srgbClr val="000000"/>
                </a:solidFill>
                <a:latin typeface="Calibri"/>
                <a:ea typeface="Calibri"/>
                <a:cs typeface="Calibri"/>
                <a:sym typeface="Calibri"/>
              </a:rPr>
              <a:t> sequences </a:t>
            </a:r>
          </a:p>
          <a:p>
            <a:pPr marL="0" marR="0" lvl="0" indent="0" algn="r" rtl="0">
              <a:lnSpc>
                <a:spcPct val="100000"/>
              </a:lnSpc>
              <a:spcBef>
                <a:spcPts val="0"/>
              </a:spcBef>
              <a:spcAft>
                <a:spcPts val="0"/>
              </a:spcAft>
              <a:buClr>
                <a:srgbClr val="000000"/>
              </a:buClr>
              <a:buSzPts val="1700"/>
              <a:buFont typeface="Arial"/>
              <a:buNone/>
            </a:pPr>
            <a:r>
              <a:rPr lang="en-SG" sz="1700" b="1" i="0" u="none" strike="noStrike" cap="none" dirty="0">
                <a:solidFill>
                  <a:srgbClr val="000000"/>
                </a:solidFill>
                <a:latin typeface="Calibri"/>
                <a:ea typeface="Calibri"/>
                <a:cs typeface="Calibri"/>
                <a:sym typeface="Calibri"/>
              </a:rPr>
              <a:t>2024-04-23</a:t>
            </a:r>
          </a:p>
          <a:p>
            <a:pPr marL="0" marR="0" lvl="0" indent="0" algn="r" rtl="0">
              <a:lnSpc>
                <a:spcPct val="100000"/>
              </a:lnSpc>
              <a:spcBef>
                <a:spcPts val="0"/>
              </a:spcBef>
              <a:spcAft>
                <a:spcPts val="0"/>
              </a:spcAft>
              <a:buClr>
                <a:srgbClr val="000000"/>
              </a:buClr>
              <a:buSzPts val="1700"/>
              <a:buFont typeface="Arial"/>
              <a:buNone/>
            </a:pPr>
            <a:r>
              <a:rPr lang="en-SG" sz="1700" b="1" i="0" u="none" strike="noStrike" cap="none" dirty="0">
                <a:solidFill>
                  <a:srgbClr val="000000"/>
                </a:solidFill>
                <a:latin typeface="Calibri"/>
                <a:ea typeface="Calibri"/>
                <a:cs typeface="Calibri"/>
                <a:sym typeface="Calibri"/>
              </a:rPr>
              <a:t>
</a:t>
            </a:r>
            <a:endParaRPr sz="1700" b="1" dirty="0">
              <a:latin typeface="Calibri"/>
              <a:ea typeface="Calibri"/>
              <a:cs typeface="Calibri"/>
              <a:sym typeface="Calibri"/>
            </a:endParaRPr>
          </a:p>
        </p:txBody>
      </p:sp>
      <p:graphicFrame>
        <p:nvGraphicFramePr>
          <p:cNvPr id="151" name="Google Shape;151;p20"/>
          <p:cNvGraphicFramePr/>
          <p:nvPr>
            <p:extLst>
              <p:ext uri="{D42A27DB-BD31-4B8C-83A1-F6EECF244321}">
                <p14:modId xmlns:p14="http://schemas.microsoft.com/office/powerpoint/2010/main" val="3864419604"/>
              </p:ext>
            </p:extLst>
          </p:nvPr>
        </p:nvGraphicFramePr>
        <p:xfrm>
          <a:off x="321867" y="3776327"/>
          <a:ext cx="8500265" cy="1138246"/>
        </p:xfrm>
        <a:graphic>
          <a:graphicData uri="http://schemas.openxmlformats.org/drawingml/2006/table">
            <a:tbl>
              <a:tblPr>
                <a:noFill/>
                <a:tableStyleId>{1358E200-9AAB-4658-8F07-A9DCE61C4BA0}</a:tableStyleId>
              </a:tblPr>
              <a:tblGrid>
                <a:gridCol w="812791">
                  <a:extLst>
                    <a:ext uri="{9D8B030D-6E8A-4147-A177-3AD203B41FA5}">
                      <a16:colId xmlns:a16="http://schemas.microsoft.com/office/drawing/2014/main" val="20000"/>
                    </a:ext>
                  </a:extLst>
                </a:gridCol>
                <a:gridCol w="1012194">
                  <a:extLst>
                    <a:ext uri="{9D8B030D-6E8A-4147-A177-3AD203B41FA5}">
                      <a16:colId xmlns:a16="http://schemas.microsoft.com/office/drawing/2014/main" val="20001"/>
                    </a:ext>
                  </a:extLst>
                </a:gridCol>
                <a:gridCol w="1283569">
                  <a:extLst>
                    <a:ext uri="{9D8B030D-6E8A-4147-A177-3AD203B41FA5}">
                      <a16:colId xmlns:a16="http://schemas.microsoft.com/office/drawing/2014/main" val="20002"/>
                    </a:ext>
                  </a:extLst>
                </a:gridCol>
                <a:gridCol w="1240651">
                  <a:extLst>
                    <a:ext uri="{9D8B030D-6E8A-4147-A177-3AD203B41FA5}">
                      <a16:colId xmlns:a16="http://schemas.microsoft.com/office/drawing/2014/main" val="20003"/>
                    </a:ext>
                  </a:extLst>
                </a:gridCol>
                <a:gridCol w="1190740">
                  <a:extLst>
                    <a:ext uri="{9D8B030D-6E8A-4147-A177-3AD203B41FA5}">
                      <a16:colId xmlns:a16="http://schemas.microsoft.com/office/drawing/2014/main" val="20004"/>
                    </a:ext>
                  </a:extLst>
                </a:gridCol>
                <a:gridCol w="1456113">
                  <a:extLst>
                    <a:ext uri="{9D8B030D-6E8A-4147-A177-3AD203B41FA5}">
                      <a16:colId xmlns:a16="http://schemas.microsoft.com/office/drawing/2014/main" val="20005"/>
                    </a:ext>
                  </a:extLst>
                </a:gridCol>
                <a:gridCol w="1504207">
                  <a:extLst>
                    <a:ext uri="{9D8B030D-6E8A-4147-A177-3AD203B41FA5}">
                      <a16:colId xmlns:a16="http://schemas.microsoft.com/office/drawing/2014/main" val="20006"/>
                    </a:ext>
                  </a:extLst>
                </a:gridCol>
              </a:tblGrid>
              <a:tr h="386073">
                <a:tc>
                  <a:txBody>
                    <a:bodyPr/>
                    <a:lstStyle/>
                    <a:p>
                      <a:pPr marL="0" marR="0" lvl="0" indent="0" algn="l" rtl="0">
                        <a:lnSpc>
                          <a:spcPct val="100000"/>
                        </a:lnSpc>
                        <a:spcBef>
                          <a:spcPts val="0"/>
                        </a:spcBef>
                        <a:spcAft>
                          <a:spcPts val="0"/>
                        </a:spcAft>
                        <a:buNone/>
                      </a:pPr>
                      <a:endParaRPr dirty="0">
                        <a:latin typeface="Calibri" panose="020F0502020204030204" pitchFamily="34" charset="0"/>
                        <a:cs typeface="Calibri" panose="020F0502020204030204" pitchFamily="34" charset="0"/>
                      </a:endParaRPr>
                    </a:p>
                  </a:txBody>
                  <a:tcPr marL="11900" marR="11900" marT="1190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None/>
                      </a:pPr>
                      <a:r>
                        <a:rPr lang="en-SG" sz="1500" i="1" u="none" strike="noStrike" cap="none" dirty="0">
                          <a:solidFill>
                            <a:srgbClr val="000000"/>
                          </a:solidFill>
                          <a:latin typeface="Calibri" panose="020F0502020204030204" pitchFamily="34" charset="0"/>
                          <a:cs typeface="Calibri" panose="020F0502020204030204" pitchFamily="34" charset="0"/>
                        </a:rPr>
                        <a:t>Africa</a:t>
                      </a:r>
                      <a:endParaRPr dirty="0">
                        <a:latin typeface="Calibri" panose="020F0502020204030204" pitchFamily="34" charset="0"/>
                        <a:cs typeface="Calibri" panose="020F0502020204030204" pitchFamily="34" charset="0"/>
                      </a:endParaRPr>
                    </a:p>
                  </a:txBody>
                  <a:tcPr marL="11900" marR="11900" marT="1190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None/>
                      </a:pPr>
                      <a:r>
                        <a:rPr lang="en-SG" sz="1500" i="1" u="none" strike="noStrike" cap="none" dirty="0">
                          <a:solidFill>
                            <a:srgbClr val="000000"/>
                          </a:solidFill>
                          <a:latin typeface="Calibri" panose="020F0502020204030204" pitchFamily="34" charset="0"/>
                          <a:cs typeface="Calibri" panose="020F0502020204030204" pitchFamily="34" charset="0"/>
                        </a:rPr>
                        <a:t>Asia</a:t>
                      </a:r>
                      <a:endParaRPr dirty="0">
                        <a:latin typeface="Calibri" panose="020F0502020204030204" pitchFamily="34" charset="0"/>
                        <a:cs typeface="Calibri" panose="020F0502020204030204" pitchFamily="34" charset="0"/>
                      </a:endParaRPr>
                    </a:p>
                  </a:txBody>
                  <a:tcPr marL="11900" marR="11900" marT="1190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None/>
                      </a:pPr>
                      <a:r>
                        <a:rPr lang="en-SG" sz="1500" i="1" u="none" strike="noStrike" cap="none" dirty="0">
                          <a:solidFill>
                            <a:srgbClr val="000000"/>
                          </a:solidFill>
                          <a:latin typeface="Calibri" panose="020F0502020204030204" pitchFamily="34" charset="0"/>
                          <a:cs typeface="Calibri" panose="020F0502020204030204" pitchFamily="34" charset="0"/>
                        </a:rPr>
                        <a:t>Europe</a:t>
                      </a:r>
                      <a:endParaRPr dirty="0">
                        <a:latin typeface="Calibri" panose="020F0502020204030204" pitchFamily="34" charset="0"/>
                        <a:cs typeface="Calibri" panose="020F0502020204030204" pitchFamily="34" charset="0"/>
                      </a:endParaRPr>
                    </a:p>
                  </a:txBody>
                  <a:tcPr marL="11900" marR="11900" marT="1190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None/>
                      </a:pPr>
                      <a:r>
                        <a:rPr lang="en-SG" sz="1500" i="1" u="none" strike="noStrike" cap="none" dirty="0">
                          <a:solidFill>
                            <a:srgbClr val="000000"/>
                          </a:solidFill>
                          <a:latin typeface="Calibri" panose="020F0502020204030204" pitchFamily="34" charset="0"/>
                          <a:cs typeface="Calibri" panose="020F0502020204030204" pitchFamily="34" charset="0"/>
                        </a:rPr>
                        <a:t>Oceania</a:t>
                      </a:r>
                      <a:endParaRPr dirty="0">
                        <a:latin typeface="Calibri" panose="020F0502020204030204" pitchFamily="34" charset="0"/>
                        <a:cs typeface="Calibri" panose="020F0502020204030204" pitchFamily="34" charset="0"/>
                      </a:endParaRPr>
                    </a:p>
                  </a:txBody>
                  <a:tcPr marL="11900" marR="11900" marT="1190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None/>
                      </a:pPr>
                      <a:r>
                        <a:rPr lang="en-SG" sz="1500" i="1" u="none" strike="noStrike" cap="none" dirty="0">
                          <a:solidFill>
                            <a:srgbClr val="000000"/>
                          </a:solidFill>
                          <a:latin typeface="Calibri" panose="020F0502020204030204" pitchFamily="34" charset="0"/>
                          <a:cs typeface="Calibri" panose="020F0502020204030204" pitchFamily="34" charset="0"/>
                        </a:rPr>
                        <a:t>North America</a:t>
                      </a:r>
                      <a:endParaRPr dirty="0">
                        <a:latin typeface="Calibri" panose="020F0502020204030204" pitchFamily="34" charset="0"/>
                        <a:cs typeface="Calibri" panose="020F0502020204030204" pitchFamily="34" charset="0"/>
                      </a:endParaRPr>
                    </a:p>
                  </a:txBody>
                  <a:tcPr marL="11900" marR="11900" marT="1190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None/>
                      </a:pPr>
                      <a:r>
                        <a:rPr lang="en-SG" sz="1500" i="1" u="none" strike="noStrike" cap="none" dirty="0">
                          <a:solidFill>
                            <a:srgbClr val="000000"/>
                          </a:solidFill>
                          <a:latin typeface="Calibri" panose="020F0502020204030204" pitchFamily="34" charset="0"/>
                          <a:cs typeface="Calibri" panose="020F0502020204030204" pitchFamily="34" charset="0"/>
                        </a:rPr>
                        <a:t>South America</a:t>
                      </a:r>
                      <a:endParaRPr dirty="0">
                        <a:latin typeface="Calibri" panose="020F0502020204030204" pitchFamily="34" charset="0"/>
                        <a:cs typeface="Calibri" panose="020F0502020204030204" pitchFamily="34" charset="0"/>
                      </a:endParaRPr>
                    </a:p>
                  </a:txBody>
                  <a:tcPr marL="11900" marR="11900" marT="1190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86073">
                <a:tc>
                  <a:txBody>
                    <a:bodyPr/>
                    <a:lstStyle/>
                    <a:p>
                      <a:pPr marL="0" marR="0" lvl="0" indent="0" algn="r" rtl="0">
                        <a:lnSpc>
                          <a:spcPct val="115000"/>
                        </a:lnSpc>
                        <a:spcBef>
                          <a:spcPts val="0"/>
                        </a:spcBef>
                        <a:spcAft>
                          <a:spcPts val="0"/>
                        </a:spcAft>
                        <a:buClr>
                          <a:srgbClr val="000000"/>
                        </a:buClr>
                        <a:buSzPts val="1600"/>
                        <a:buFont typeface="Arial"/>
                        <a:buNone/>
                      </a:pPr>
                      <a:r>
                        <a:rPr lang="en-SG" sz="1600" b="1" u="none" strike="noStrike" cap="none" dirty="0">
                          <a:latin typeface="Calibri" panose="020F0502020204030204" pitchFamily="34" charset="0"/>
                          <a:cs typeface="Calibri" panose="020F0502020204030204" pitchFamily="34" charset="0"/>
                        </a:rPr>
                        <a:t>Total</a:t>
                      </a:r>
                      <a:endParaRPr dirty="0">
                        <a:latin typeface="Calibri" panose="020F0502020204030204" pitchFamily="34" charset="0"/>
                        <a:cs typeface="Calibri" panose="020F0502020204030204" pitchFamily="34" charset="0"/>
                      </a:endParaRPr>
                    </a:p>
                  </a:txBody>
                  <a:tcPr marL="11900" marR="11900" marT="11900" marB="0" anchor="ctr">
                    <a:lnL w="9525" cap="flat" cmpd="sng">
                      <a:noFill/>
                      <a:prstDash val="solid"/>
                      <a:round/>
                      <a:headEnd type="none" w="sm" len="sm"/>
                      <a:tailEnd type="none" w="sm" len="sm"/>
                    </a:lnL>
                    <a:lnR w="12700" cmpd="sng">
                      <a:noFill/>
                      <a:prstDash val="solid"/>
                    </a:lnR>
                    <a:lnT w="1905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r" fontAlgn="ctr"/>
                      <a:r>
                        <a:rPr lang="en-SG" sz="1600" b="0" i="0" u="none" strike="noStrike">
                          <a:solidFill>
                            <a:srgbClr val="000000"/>
                          </a:solidFill>
                          <a:effectLst/>
                          <a:latin typeface="Aptos Narrow" panose="020B0004020202020204" pitchFamily="34" charset="0"/>
                        </a:rPr>
                        <a:t>121,931</a:t>
                      </a:r>
                    </a:p>
                  </a:txBody>
                  <a:tcPr marL="9525" marR="9525" marT="9525"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r" fontAlgn="ctr"/>
                      <a:r>
                        <a:rPr lang="en-SG" sz="1600" b="0" i="0" u="none" strike="noStrike">
                          <a:solidFill>
                            <a:srgbClr val="000000"/>
                          </a:solidFill>
                          <a:effectLst/>
                          <a:latin typeface="Aptos Narrow" panose="020B0004020202020204" pitchFamily="34" charset="0"/>
                        </a:rPr>
                        <a:t>1,494,291</a:t>
                      </a:r>
                    </a:p>
                  </a:txBody>
                  <a:tcPr marL="9525" marR="9525" marT="9525"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r" fontAlgn="ctr"/>
                      <a:r>
                        <a:rPr lang="en-SG" sz="1600" b="0" i="0" u="none" strike="noStrike">
                          <a:solidFill>
                            <a:srgbClr val="000000"/>
                          </a:solidFill>
                          <a:effectLst/>
                          <a:latin typeface="Aptos Narrow" panose="020B0004020202020204" pitchFamily="34" charset="0"/>
                        </a:rPr>
                        <a:t>7,337,279</a:t>
                      </a:r>
                    </a:p>
                  </a:txBody>
                  <a:tcPr marL="9525" marR="9525" marT="9525"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r" fontAlgn="ctr"/>
                      <a:r>
                        <a:rPr lang="en-SG" sz="1600" b="0" i="0" u="none" strike="noStrike">
                          <a:solidFill>
                            <a:srgbClr val="000000"/>
                          </a:solidFill>
                          <a:effectLst/>
                          <a:latin typeface="Aptos Narrow" panose="020B0004020202020204" pitchFamily="34" charset="0"/>
                        </a:rPr>
                        <a:t>237,957</a:t>
                      </a:r>
                    </a:p>
                  </a:txBody>
                  <a:tcPr marL="9525" marR="9525" marT="9525"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r" fontAlgn="ctr"/>
                      <a:r>
                        <a:rPr lang="en-SG" sz="1600" b="0" i="0" u="none" strike="noStrike">
                          <a:solidFill>
                            <a:srgbClr val="000000"/>
                          </a:solidFill>
                          <a:effectLst/>
                          <a:latin typeface="Aptos Narrow" panose="020B0004020202020204" pitchFamily="34" charset="0"/>
                        </a:rPr>
                        <a:t>5,186,313</a:t>
                      </a:r>
                    </a:p>
                  </a:txBody>
                  <a:tcPr marL="9525" marR="9525" marT="9525"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r" fontAlgn="ctr"/>
                      <a:r>
                        <a:rPr lang="en-SG" sz="1600" b="0" i="0" u="none" strike="noStrike">
                          <a:solidFill>
                            <a:srgbClr val="000000"/>
                          </a:solidFill>
                          <a:effectLst/>
                          <a:latin typeface="Aptos Narrow" panose="020B0004020202020204" pitchFamily="34" charset="0"/>
                        </a:rPr>
                        <a:t>390,966</a:t>
                      </a:r>
                    </a:p>
                  </a:txBody>
                  <a:tcPr marL="9525" marR="9525" marT="9525"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6100">
                <a:tc>
                  <a:txBody>
                    <a:bodyPr/>
                    <a:lstStyle/>
                    <a:p>
                      <a:pPr marL="0" marR="0" lvl="0" indent="0" algn="r" rtl="0">
                        <a:lnSpc>
                          <a:spcPct val="115000"/>
                        </a:lnSpc>
                        <a:spcBef>
                          <a:spcPts val="0"/>
                        </a:spcBef>
                        <a:spcAft>
                          <a:spcPts val="0"/>
                        </a:spcAft>
                        <a:buClr>
                          <a:srgbClr val="000000"/>
                        </a:buClr>
                        <a:buSzPts val="1600"/>
                        <a:buFont typeface="Arial"/>
                        <a:buNone/>
                      </a:pPr>
                      <a:r>
                        <a:rPr lang="en-SG" sz="1600" b="1" u="none" strike="noStrike" cap="none" dirty="0">
                          <a:latin typeface="Calibri" panose="020F0502020204030204" pitchFamily="34" charset="0"/>
                          <a:cs typeface="Calibri" panose="020F0502020204030204" pitchFamily="34" charset="0"/>
                        </a:rPr>
                        <a:t>New</a:t>
                      </a:r>
                      <a:endParaRPr dirty="0">
                        <a:latin typeface="Calibri" panose="020F0502020204030204" pitchFamily="34" charset="0"/>
                        <a:cs typeface="Calibri" panose="020F0502020204030204" pitchFamily="34" charset="0"/>
                      </a:endParaRPr>
                    </a:p>
                  </a:txBody>
                  <a:tcPr marL="11900" marR="11900" marT="11900" marB="0" anchor="ctr">
                    <a:lnL w="9525" cap="flat" cmpd="sng">
                      <a:noFill/>
                      <a:prstDash val="solid"/>
                      <a:round/>
                      <a:headEnd type="none" w="sm" len="sm"/>
                      <a:tailEnd type="none" w="sm" len="sm"/>
                    </a:lnL>
                    <a:lnR w="12700" cmpd="sng">
                      <a:noFill/>
                      <a:prstDash val="soli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r" fontAlgn="ctr"/>
                      <a:r>
                        <a:rPr lang="en-SG" sz="1600" b="0" i="0" u="none" strike="noStrike">
                          <a:solidFill>
                            <a:srgbClr val="000000"/>
                          </a:solidFill>
                          <a:effectLst/>
                          <a:latin typeface="Aptos Narrow" panose="020B0004020202020204" pitchFamily="34" charset="0"/>
                        </a:rPr>
                        <a:t>99</a:t>
                      </a:r>
                    </a:p>
                  </a:txBody>
                  <a:tcPr marL="9525" marR="9525" marT="95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r" fontAlgn="ctr"/>
                      <a:r>
                        <a:rPr lang="en-SG" sz="1600" b="0" i="0" u="none" strike="noStrike">
                          <a:solidFill>
                            <a:srgbClr val="000000"/>
                          </a:solidFill>
                          <a:effectLst/>
                          <a:latin typeface="Aptos Narrow" panose="020B0004020202020204" pitchFamily="34" charset="0"/>
                        </a:rPr>
                        <a:t>1,993</a:t>
                      </a:r>
                    </a:p>
                  </a:txBody>
                  <a:tcPr marL="9525" marR="9525" marT="95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r" fontAlgn="ctr"/>
                      <a:r>
                        <a:rPr lang="en-SG" sz="1600" b="0" i="0" u="none" strike="noStrike">
                          <a:solidFill>
                            <a:srgbClr val="000000"/>
                          </a:solidFill>
                          <a:effectLst/>
                          <a:latin typeface="Aptos Narrow" panose="020B0004020202020204" pitchFamily="34" charset="0"/>
                        </a:rPr>
                        <a:t>1,525</a:t>
                      </a:r>
                    </a:p>
                  </a:txBody>
                  <a:tcPr marL="9525" marR="9525" marT="95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r" fontAlgn="ctr"/>
                      <a:r>
                        <a:rPr lang="en-SG" sz="1600" b="0" i="0" u="none" strike="noStrike">
                          <a:solidFill>
                            <a:srgbClr val="000000"/>
                          </a:solidFill>
                          <a:effectLst/>
                          <a:latin typeface="Aptos Narrow" panose="020B0004020202020204" pitchFamily="34" charset="0"/>
                        </a:rPr>
                        <a:t>330</a:t>
                      </a:r>
                    </a:p>
                  </a:txBody>
                  <a:tcPr marL="9525" marR="9525" marT="95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r" fontAlgn="ctr"/>
                      <a:r>
                        <a:rPr lang="en-SG" sz="1600" b="0" i="0" u="none" strike="noStrike">
                          <a:solidFill>
                            <a:srgbClr val="000000"/>
                          </a:solidFill>
                          <a:effectLst/>
                          <a:latin typeface="Aptos Narrow" panose="020B0004020202020204" pitchFamily="34" charset="0"/>
                        </a:rPr>
                        <a:t>2,647</a:t>
                      </a:r>
                    </a:p>
                  </a:txBody>
                  <a:tcPr marL="9525" marR="9525" marT="95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r" fontAlgn="ctr"/>
                      <a:r>
                        <a:rPr lang="en-SG" sz="1600" b="0" i="0" u="none" strike="noStrike" dirty="0">
                          <a:solidFill>
                            <a:srgbClr val="000000"/>
                          </a:solidFill>
                          <a:effectLst/>
                          <a:latin typeface="Aptos Narrow" panose="020B0004020202020204" pitchFamily="34" charset="0"/>
                        </a:rPr>
                        <a:t>504</a:t>
                      </a:r>
                    </a:p>
                  </a:txBody>
                  <a:tcPr marL="9525" marR="9525" marT="95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55" name="Google Shape;155;p20"/>
          <p:cNvSpPr txBox="1"/>
          <p:nvPr/>
        </p:nvSpPr>
        <p:spPr>
          <a:xfrm>
            <a:off x="321867" y="6228899"/>
            <a:ext cx="5352091" cy="4671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SG" sz="1100" dirty="0">
                <a:solidFill>
                  <a:srgbClr val="000000"/>
                </a:solidFill>
                <a:latin typeface="Calibri" panose="020F0502020204030204" pitchFamily="34" charset="0"/>
                <a:cs typeface="Calibri" panose="020F0502020204030204" pitchFamily="34" charset="0"/>
              </a:rPr>
              <a:t>This slide shows NEW data in GISAID on </a:t>
            </a:r>
            <a:r>
              <a:rPr lang="en-SG" sz="1100" dirty="0">
                <a:latin typeface="Calibri" panose="020F0502020204030204" pitchFamily="34" charset="0"/>
                <a:cs typeface="Calibri" panose="020F0502020204030204" pitchFamily="34" charset="0"/>
              </a:rPr>
              <a:t>2024-04-23 </a:t>
            </a:r>
            <a:r>
              <a:rPr lang="en-SG" sz="1100" dirty="0">
                <a:solidFill>
                  <a:srgbClr val="000000"/>
                </a:solidFill>
                <a:latin typeface="Calibri" panose="020F0502020204030204" pitchFamily="34" charset="0"/>
                <a:cs typeface="Calibri" panose="020F0502020204030204" pitchFamily="34" charset="0"/>
              </a:rPr>
              <a:t>submitted since last report</a:t>
            </a:r>
            <a:r>
              <a:rPr lang="en-SG" sz="1100" b="1" dirty="0">
                <a:solidFill>
                  <a:srgbClr val="000000"/>
                </a:solidFill>
                <a:latin typeface="Calibri" panose="020F0502020204030204" pitchFamily="34" charset="0"/>
                <a:cs typeface="Calibri" panose="020F0502020204030204" pitchFamily="34" charset="0"/>
              </a:rPr>
              <a:t> 7 days ago</a:t>
            </a:r>
          </a:p>
          <a:p>
            <a:pPr marL="0" lvl="0" indent="0" algn="l" rtl="0">
              <a:lnSpc>
                <a:spcPct val="100000"/>
              </a:lnSpc>
              <a:spcBef>
                <a:spcPts val="0"/>
              </a:spcBef>
              <a:spcAft>
                <a:spcPts val="0"/>
              </a:spcAft>
              <a:buNone/>
            </a:pPr>
            <a:r>
              <a:rPr lang="en-SG" sz="1100" dirty="0">
                <a:solidFill>
                  <a:srgbClr val="000000"/>
                </a:solidFill>
                <a:latin typeface="Calibri" panose="020F0502020204030204" pitchFamily="34" charset="0"/>
                <a:cs typeface="Calibri" panose="020F0502020204030204" pitchFamily="34" charset="0"/>
              </a:rPr>
              <a:t>(</a:t>
            </a:r>
            <a:r>
              <a:rPr lang="en-SG" sz="1100" dirty="0">
                <a:solidFill>
                  <a:srgbClr val="FF0000"/>
                </a:solidFill>
                <a:latin typeface="Calibri" panose="020F0502020204030204" pitchFamily="34" charset="0"/>
                <a:cs typeface="Calibri" panose="020F0502020204030204" pitchFamily="34" charset="0"/>
              </a:rPr>
              <a:t>new by submission date, not collection date</a:t>
            </a:r>
            <a:r>
              <a:rPr lang="en-SG" sz="1100" dirty="0">
                <a:solidFill>
                  <a:srgbClr val="000000"/>
                </a:solidFill>
                <a:latin typeface="Calibri" panose="020F0502020204030204" pitchFamily="34" charset="0"/>
                <a:cs typeface="Calibri" panose="020F0502020204030204" pitchFamily="34" charset="0"/>
              </a:rPr>
              <a:t>).</a:t>
            </a:r>
            <a:endParaRPr sz="1100" i="1" dirty="0">
              <a:solidFill>
                <a:srgbClr val="222222"/>
              </a:solidFill>
              <a:latin typeface="Calibri" panose="020F0502020204030204" pitchFamily="34" charset="0"/>
              <a:cs typeface="Calibri" panose="020F0502020204030204" pitchFamily="34" charset="0"/>
            </a:endParaRPr>
          </a:p>
        </p:txBody>
      </p:sp>
      <p:sp>
        <p:nvSpPr>
          <p:cNvPr id="9" name="Google Shape;102;p16">
            <a:extLst>
              <a:ext uri="{FF2B5EF4-FFF2-40B4-BE49-F238E27FC236}">
                <a16:creationId xmlns:a16="http://schemas.microsoft.com/office/drawing/2014/main" id="{41CBD96C-1CE0-5F46-91CF-A9125848A5A7}"/>
              </a:ext>
            </a:extLst>
          </p:cNvPr>
          <p:cNvSpPr/>
          <p:nvPr/>
        </p:nvSpPr>
        <p:spPr>
          <a:xfrm>
            <a:off x="5977053" y="5997085"/>
            <a:ext cx="1516800" cy="79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grpSp>
        <p:nvGrpSpPr>
          <p:cNvPr id="2" name="Google Shape;75;p15">
            <a:extLst>
              <a:ext uri="{FF2B5EF4-FFF2-40B4-BE49-F238E27FC236}">
                <a16:creationId xmlns:a16="http://schemas.microsoft.com/office/drawing/2014/main" id="{EC667699-F899-0D83-73B9-18D6AA358737}"/>
              </a:ext>
            </a:extLst>
          </p:cNvPr>
          <p:cNvGrpSpPr/>
          <p:nvPr/>
        </p:nvGrpSpPr>
        <p:grpSpPr>
          <a:xfrm>
            <a:off x="7417800" y="5929315"/>
            <a:ext cx="1726200" cy="928685"/>
            <a:chOff x="7224800" y="5673990"/>
            <a:chExt cx="1726200" cy="928685"/>
          </a:xfrm>
        </p:grpSpPr>
        <p:sp>
          <p:nvSpPr>
            <p:cNvPr id="3" name="Google Shape;76;p15">
              <a:extLst>
                <a:ext uri="{FF2B5EF4-FFF2-40B4-BE49-F238E27FC236}">
                  <a16:creationId xmlns:a16="http://schemas.microsoft.com/office/drawing/2014/main" id="{62C506EE-B0DE-F134-F6E9-443AE1CE076D}"/>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 name="Google Shape;77;p15">
              <a:extLst>
                <a:ext uri="{FF2B5EF4-FFF2-40B4-BE49-F238E27FC236}">
                  <a16:creationId xmlns:a16="http://schemas.microsoft.com/office/drawing/2014/main" id="{13122623-D23D-CCB5-8AD5-D13008114AFF}"/>
                </a:ext>
              </a:extLst>
            </p:cNvPr>
            <p:cNvPicPr preferRelativeResize="0"/>
            <p:nvPr/>
          </p:nvPicPr>
          <p:blipFill rotWithShape="1">
            <a:blip r:embed="rId3">
              <a:alphaModFix/>
            </a:blip>
            <a:srcRect/>
            <a:stretch/>
          </p:blipFill>
          <p:spPr>
            <a:xfrm>
              <a:off x="7376905" y="5673990"/>
              <a:ext cx="1422000" cy="926640"/>
            </a:xfrm>
            <a:prstGeom prst="rect">
              <a:avLst/>
            </a:prstGeom>
            <a:noFill/>
            <a:ln>
              <a:noFill/>
            </a:ln>
          </p:spPr>
        </p:pic>
      </p:grpSp>
      <p:pic>
        <p:nvPicPr>
          <p:cNvPr id="7" name="Picture 6" descr="A close-up of a chart&#10;&#10;Description automatically generated">
            <a:extLst>
              <a:ext uri="{FF2B5EF4-FFF2-40B4-BE49-F238E27FC236}">
                <a16:creationId xmlns:a16="http://schemas.microsoft.com/office/drawing/2014/main" id="{272E86AE-E959-D0A8-96B0-3755F9EDE364}"/>
              </a:ext>
            </a:extLst>
          </p:cNvPr>
          <p:cNvPicPr>
            <a:picLocks noChangeAspect="1"/>
          </p:cNvPicPr>
          <p:nvPr/>
        </p:nvPicPr>
        <p:blipFill>
          <a:blip r:embed="rId4"/>
          <a:stretch>
            <a:fillRect/>
          </a:stretch>
        </p:blipFill>
        <p:spPr>
          <a:xfrm>
            <a:off x="404766" y="1119795"/>
            <a:ext cx="8417366" cy="225414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2"/>
          <p:cNvSpPr/>
          <p:nvPr/>
        </p:nvSpPr>
        <p:spPr>
          <a:xfrm>
            <a:off x="640650" y="56525"/>
            <a:ext cx="8391300" cy="349500"/>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700" b="1" dirty="0">
                <a:solidFill>
                  <a:schemeClr val="dk1"/>
                </a:solidFill>
                <a:latin typeface="Calibri"/>
                <a:ea typeface="Calibri"/>
                <a:cs typeface="Calibri"/>
                <a:sym typeface="Calibri"/>
              </a:rPr>
              <a:t>Distribution of collection dates of </a:t>
            </a:r>
            <a:r>
              <a:rPr lang="en-SG" sz="1700" b="1" u="sng" dirty="0">
                <a:solidFill>
                  <a:schemeClr val="dk1"/>
                </a:solidFill>
                <a:latin typeface="Calibri"/>
                <a:ea typeface="Calibri"/>
                <a:cs typeface="Calibri"/>
                <a:sym typeface="Calibri"/>
              </a:rPr>
              <a:t>new</a:t>
            </a:r>
            <a:r>
              <a:rPr lang="en-SG" sz="1700" b="1" dirty="0">
                <a:solidFill>
                  <a:schemeClr val="dk1"/>
                </a:solidFill>
                <a:latin typeface="Calibri"/>
                <a:ea typeface="Calibri"/>
                <a:cs typeface="Calibri"/>
                <a:sym typeface="Calibri"/>
              </a:rPr>
              <a:t> sequences</a:t>
            </a:r>
            <a:r>
              <a:rPr lang="en-SG" sz="1700" b="1" i="0" u="none" strike="noStrike" cap="none" dirty="0">
                <a:solidFill>
                  <a:srgbClr val="000000"/>
                </a:solidFill>
                <a:latin typeface="Calibri"/>
                <a:ea typeface="Calibri"/>
                <a:cs typeface="Calibri"/>
                <a:sym typeface="Calibri"/>
              </a:rPr>
              <a:t> </a:t>
            </a:r>
          </a:p>
          <a:p>
            <a:pPr marL="0" marR="0" lvl="0" indent="0" algn="r" rtl="0">
              <a:lnSpc>
                <a:spcPct val="100000"/>
              </a:lnSpc>
              <a:spcBef>
                <a:spcPts val="0"/>
              </a:spcBef>
              <a:spcAft>
                <a:spcPts val="0"/>
              </a:spcAft>
              <a:buClr>
                <a:srgbClr val="000000"/>
              </a:buClr>
              <a:buSzPts val="1700"/>
              <a:buFont typeface="Arial"/>
              <a:buNone/>
            </a:pPr>
            <a:r>
              <a:rPr lang="en-SG" sz="1700" b="1" dirty="0">
                <a:solidFill>
                  <a:schemeClr val="dk1"/>
                </a:solidFill>
                <a:latin typeface="Calibri"/>
                <a:ea typeface="Calibri"/>
                <a:cs typeface="Calibri"/>
                <a:sym typeface="Calibri"/>
              </a:rPr>
              <a:t>2024-04-23</a:t>
            </a:r>
          </a:p>
          <a:p>
            <a:pPr marL="0" marR="0" lvl="0" indent="0" algn="r" rtl="0">
              <a:lnSpc>
                <a:spcPct val="100000"/>
              </a:lnSpc>
              <a:spcBef>
                <a:spcPts val="0"/>
              </a:spcBef>
              <a:spcAft>
                <a:spcPts val="0"/>
              </a:spcAft>
              <a:buClr>
                <a:srgbClr val="000000"/>
              </a:buClr>
              <a:buSzPts val="1700"/>
              <a:buFont typeface="Arial"/>
              <a:buNone/>
            </a:pPr>
            <a:r>
              <a:rPr lang="en-SG" sz="1700" b="1" dirty="0">
                <a:solidFill>
                  <a:schemeClr val="dk1"/>
                </a:solidFill>
                <a:latin typeface="Calibri"/>
                <a:ea typeface="Calibri"/>
                <a:cs typeface="Calibri"/>
                <a:sym typeface="Calibri"/>
              </a:rPr>
              <a:t>
</a:t>
            </a:r>
          </a:p>
          <a:p>
            <a:pPr marL="0" marR="0" lvl="0" indent="0" algn="r" rtl="0">
              <a:lnSpc>
                <a:spcPct val="100000"/>
              </a:lnSpc>
              <a:spcBef>
                <a:spcPts val="0"/>
              </a:spcBef>
              <a:spcAft>
                <a:spcPts val="0"/>
              </a:spcAft>
              <a:buClr>
                <a:srgbClr val="000000"/>
              </a:buClr>
              <a:buSzPts val="1700"/>
              <a:buFont typeface="Arial"/>
              <a:buNone/>
            </a:pPr>
            <a:r>
              <a:rPr lang="en-SG" sz="1700" b="1" dirty="0">
                <a:solidFill>
                  <a:schemeClr val="dk1"/>
                </a:solidFill>
                <a:latin typeface="Calibri"/>
                <a:ea typeface="Calibri"/>
                <a:cs typeface="Calibri"/>
                <a:sym typeface="Calibri"/>
              </a:rPr>
              <a:t>
</a:t>
            </a:r>
            <a:endParaRPr sz="1700" b="1" dirty="0">
              <a:latin typeface="Calibri"/>
              <a:ea typeface="Calibri"/>
              <a:cs typeface="Calibri"/>
              <a:sym typeface="Calibri"/>
            </a:endParaRPr>
          </a:p>
        </p:txBody>
      </p:sp>
      <p:sp>
        <p:nvSpPr>
          <p:cNvPr id="4" name="Google Shape;155;p20">
            <a:extLst>
              <a:ext uri="{FF2B5EF4-FFF2-40B4-BE49-F238E27FC236}">
                <a16:creationId xmlns:a16="http://schemas.microsoft.com/office/drawing/2014/main" id="{EFE5AC67-EDA7-6B5C-DF11-3FB130D16653}"/>
              </a:ext>
            </a:extLst>
          </p:cNvPr>
          <p:cNvSpPr txBox="1"/>
          <p:nvPr/>
        </p:nvSpPr>
        <p:spPr>
          <a:xfrm>
            <a:off x="321867" y="6228899"/>
            <a:ext cx="5352091" cy="4671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SG" sz="1100" dirty="0">
                <a:solidFill>
                  <a:srgbClr val="000000"/>
                </a:solidFill>
                <a:latin typeface="Calibri" panose="020F0502020204030204" pitchFamily="34" charset="0"/>
                <a:cs typeface="Calibri" panose="020F0502020204030204" pitchFamily="34" charset="0"/>
              </a:rPr>
              <a:t>This slide shows NEW data in GISAID on </a:t>
            </a:r>
            <a:r>
              <a:rPr lang="en-SG" sz="1100" dirty="0">
                <a:latin typeface="Calibri" panose="020F0502020204030204" pitchFamily="34" charset="0"/>
                <a:cs typeface="Calibri" panose="020F0502020204030204" pitchFamily="34" charset="0"/>
              </a:rPr>
              <a:t>2024-04-23 </a:t>
            </a:r>
            <a:r>
              <a:rPr lang="en-SG" sz="1100" dirty="0">
                <a:solidFill>
                  <a:srgbClr val="000000"/>
                </a:solidFill>
                <a:latin typeface="Calibri" panose="020F0502020204030204" pitchFamily="34" charset="0"/>
                <a:cs typeface="Calibri" panose="020F0502020204030204" pitchFamily="34" charset="0"/>
              </a:rPr>
              <a:t>submitted since last report</a:t>
            </a:r>
            <a:r>
              <a:rPr lang="en-SG" sz="1100" b="1" dirty="0">
                <a:solidFill>
                  <a:srgbClr val="000000"/>
                </a:solidFill>
                <a:latin typeface="Calibri" panose="020F0502020204030204" pitchFamily="34" charset="0"/>
                <a:cs typeface="Calibri" panose="020F0502020204030204" pitchFamily="34" charset="0"/>
              </a:rPr>
              <a:t> 7 days ago</a:t>
            </a:r>
          </a:p>
          <a:p>
            <a:pPr marL="0" lvl="0" indent="0" algn="l" rtl="0">
              <a:lnSpc>
                <a:spcPct val="100000"/>
              </a:lnSpc>
              <a:spcBef>
                <a:spcPts val="0"/>
              </a:spcBef>
              <a:spcAft>
                <a:spcPts val="0"/>
              </a:spcAft>
              <a:buNone/>
            </a:pPr>
            <a:r>
              <a:rPr lang="en-SG" sz="1100" dirty="0">
                <a:solidFill>
                  <a:srgbClr val="000000"/>
                </a:solidFill>
                <a:latin typeface="Calibri" panose="020F0502020204030204" pitchFamily="34" charset="0"/>
                <a:cs typeface="Calibri" panose="020F0502020204030204" pitchFamily="34" charset="0"/>
              </a:rPr>
              <a:t>(</a:t>
            </a:r>
            <a:r>
              <a:rPr lang="en-SG" sz="1100" dirty="0">
                <a:solidFill>
                  <a:srgbClr val="FF0000"/>
                </a:solidFill>
                <a:latin typeface="Calibri" panose="020F0502020204030204" pitchFamily="34" charset="0"/>
                <a:cs typeface="Calibri" panose="020F0502020204030204" pitchFamily="34" charset="0"/>
              </a:rPr>
              <a:t>new by submission date, not collection date</a:t>
            </a:r>
            <a:r>
              <a:rPr lang="en-SG" sz="1100" dirty="0">
                <a:solidFill>
                  <a:srgbClr val="000000"/>
                </a:solidFill>
                <a:latin typeface="Calibri" panose="020F0502020204030204" pitchFamily="34" charset="0"/>
                <a:cs typeface="Calibri" panose="020F0502020204030204" pitchFamily="34" charset="0"/>
              </a:rPr>
              <a:t>).</a:t>
            </a:r>
            <a:endParaRPr sz="1100" i="1" dirty="0">
              <a:solidFill>
                <a:srgbClr val="222222"/>
              </a:solidFill>
              <a:latin typeface="Calibri" panose="020F0502020204030204" pitchFamily="34" charset="0"/>
              <a:cs typeface="Calibri" panose="020F0502020204030204" pitchFamily="34" charset="0"/>
            </a:endParaRPr>
          </a:p>
        </p:txBody>
      </p:sp>
      <p:sp>
        <p:nvSpPr>
          <p:cNvPr id="5" name="Google Shape;102;p16">
            <a:extLst>
              <a:ext uri="{FF2B5EF4-FFF2-40B4-BE49-F238E27FC236}">
                <a16:creationId xmlns:a16="http://schemas.microsoft.com/office/drawing/2014/main" id="{1EC0EABC-E8BF-228D-6250-04BB9917DA1D}"/>
              </a:ext>
            </a:extLst>
          </p:cNvPr>
          <p:cNvSpPr/>
          <p:nvPr/>
        </p:nvSpPr>
        <p:spPr>
          <a:xfrm>
            <a:off x="5977053" y="5997085"/>
            <a:ext cx="1516800" cy="79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grpSp>
        <p:nvGrpSpPr>
          <p:cNvPr id="2" name="Google Shape;75;p15">
            <a:extLst>
              <a:ext uri="{FF2B5EF4-FFF2-40B4-BE49-F238E27FC236}">
                <a16:creationId xmlns:a16="http://schemas.microsoft.com/office/drawing/2014/main" id="{83466DE4-ECF9-2749-4239-A8D579A95675}"/>
              </a:ext>
            </a:extLst>
          </p:cNvPr>
          <p:cNvGrpSpPr/>
          <p:nvPr/>
        </p:nvGrpSpPr>
        <p:grpSpPr>
          <a:xfrm>
            <a:off x="7417800" y="5929315"/>
            <a:ext cx="1726200" cy="928685"/>
            <a:chOff x="7224800" y="5673990"/>
            <a:chExt cx="1726200" cy="928685"/>
          </a:xfrm>
        </p:grpSpPr>
        <p:sp>
          <p:nvSpPr>
            <p:cNvPr id="3" name="Google Shape;76;p15">
              <a:extLst>
                <a:ext uri="{FF2B5EF4-FFF2-40B4-BE49-F238E27FC236}">
                  <a16:creationId xmlns:a16="http://schemas.microsoft.com/office/drawing/2014/main" id="{B0582517-CDC1-910F-BD66-251431E814D4}"/>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7" name="Google Shape;77;p15">
              <a:extLst>
                <a:ext uri="{FF2B5EF4-FFF2-40B4-BE49-F238E27FC236}">
                  <a16:creationId xmlns:a16="http://schemas.microsoft.com/office/drawing/2014/main" id="{8D8C6D89-2DFD-4A14-8A35-1AFDA87EEE3B}"/>
                </a:ext>
              </a:extLst>
            </p:cNvPr>
            <p:cNvPicPr preferRelativeResize="0"/>
            <p:nvPr/>
          </p:nvPicPr>
          <p:blipFill rotWithShape="1">
            <a:blip r:embed="rId3">
              <a:alphaModFix/>
            </a:blip>
            <a:srcRect/>
            <a:stretch/>
          </p:blipFill>
          <p:spPr>
            <a:xfrm>
              <a:off x="7376905" y="5673990"/>
              <a:ext cx="1422000" cy="926640"/>
            </a:xfrm>
            <a:prstGeom prst="rect">
              <a:avLst/>
            </a:prstGeom>
            <a:noFill/>
            <a:ln>
              <a:noFill/>
            </a:ln>
          </p:spPr>
        </p:pic>
      </p:grpSp>
      <p:pic>
        <p:nvPicPr>
          <p:cNvPr id="9" name="Picture 8" descr="A graph of lines and colors&#10;&#10;Description automatically generated with medium confidence">
            <a:extLst>
              <a:ext uri="{FF2B5EF4-FFF2-40B4-BE49-F238E27FC236}">
                <a16:creationId xmlns:a16="http://schemas.microsoft.com/office/drawing/2014/main" id="{D16866F5-BBDB-89E0-4CD5-DC4493A3CDF2}"/>
              </a:ext>
            </a:extLst>
          </p:cNvPr>
          <p:cNvPicPr>
            <a:picLocks noChangeAspect="1"/>
          </p:cNvPicPr>
          <p:nvPr/>
        </p:nvPicPr>
        <p:blipFill>
          <a:blip r:embed="rId4"/>
          <a:stretch>
            <a:fillRect/>
          </a:stretch>
        </p:blipFill>
        <p:spPr>
          <a:xfrm>
            <a:off x="321866" y="732681"/>
            <a:ext cx="8716559" cy="469224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2"/>
          <p:cNvSpPr/>
          <p:nvPr/>
        </p:nvSpPr>
        <p:spPr>
          <a:xfrm>
            <a:off x="640650" y="56525"/>
            <a:ext cx="8391300" cy="349500"/>
          </a:xfrm>
          <a:prstGeom prst="rect">
            <a:avLst/>
          </a:prstGeom>
          <a:noFill/>
          <a:ln>
            <a:noFill/>
          </a:ln>
        </p:spPr>
        <p:txBody>
          <a:bodyPr spcFirstLastPara="1" wrap="square" lIns="90000" tIns="45000" rIns="90000" bIns="45000" anchor="t" anchorCtr="0">
            <a:noAutofit/>
          </a:bodyPr>
          <a:lstStyle/>
          <a:p>
            <a:pPr lvl="0" algn="r">
              <a:buSzPts val="1700"/>
            </a:pPr>
            <a:r>
              <a:rPr lang="en-SG" sz="1700" b="1" dirty="0">
                <a:solidFill>
                  <a:schemeClr val="dk1"/>
                </a:solidFill>
                <a:latin typeface="Calibri"/>
                <a:ea typeface="Calibri"/>
                <a:cs typeface="Calibri"/>
                <a:sym typeface="Calibri"/>
              </a:rPr>
              <a:t>Breakdown of </a:t>
            </a:r>
            <a:r>
              <a:rPr lang="en-SG" sz="1700" b="1" u="sng" dirty="0">
                <a:solidFill>
                  <a:schemeClr val="dk1"/>
                </a:solidFill>
                <a:latin typeface="Calibri"/>
                <a:ea typeface="Calibri"/>
                <a:cs typeface="Calibri"/>
                <a:sym typeface="Calibri"/>
              </a:rPr>
              <a:t>new</a:t>
            </a:r>
            <a:r>
              <a:rPr lang="en-SG" sz="1700" b="1" dirty="0">
                <a:solidFill>
                  <a:schemeClr val="dk1"/>
                </a:solidFill>
                <a:latin typeface="Calibri"/>
                <a:ea typeface="Calibri"/>
                <a:cs typeface="Calibri"/>
                <a:sym typeface="Calibri"/>
              </a:rPr>
              <a:t> sequences by clade, then by territory </a:t>
            </a:r>
          </a:p>
          <a:p>
            <a:pPr lvl="0" algn="r">
              <a:buSzPts val="1700"/>
            </a:pPr>
            <a:r>
              <a:rPr lang="en-SG" sz="1700" b="1" dirty="0">
                <a:solidFill>
                  <a:schemeClr val="dk1"/>
                </a:solidFill>
                <a:latin typeface="Calibri"/>
                <a:ea typeface="Calibri"/>
                <a:cs typeface="Calibri"/>
                <a:sym typeface="Calibri"/>
              </a:rPr>
              <a:t>2024-04-23</a:t>
            </a:r>
          </a:p>
          <a:p>
            <a:pPr lvl="0" algn="r">
              <a:buSzPts val="1700"/>
            </a:pPr>
            <a:r>
              <a:rPr lang="en-SG" sz="1700" b="1" dirty="0">
                <a:solidFill>
                  <a:schemeClr val="dk1"/>
                </a:solidFill>
                <a:latin typeface="Calibri"/>
                <a:ea typeface="Calibri"/>
                <a:cs typeface="Calibri"/>
                <a:sym typeface="Calibri"/>
              </a:rPr>
              <a:t>
</a:t>
            </a:r>
          </a:p>
          <a:p>
            <a:pPr lvl="0" algn="r">
              <a:buSzPts val="1700"/>
            </a:pPr>
            <a:r>
              <a:rPr lang="en-SG" sz="1700" b="1" dirty="0">
                <a:solidFill>
                  <a:schemeClr val="dk1"/>
                </a:solidFill>
                <a:latin typeface="Calibri"/>
                <a:ea typeface="Calibri"/>
                <a:cs typeface="Calibri"/>
                <a:sym typeface="Calibri"/>
              </a:rPr>
              <a:t>
</a:t>
            </a:r>
            <a:endParaRPr sz="1700" b="1" dirty="0">
              <a:latin typeface="Calibri"/>
              <a:ea typeface="Calibri"/>
              <a:cs typeface="Calibri"/>
              <a:sym typeface="Calibri"/>
            </a:endParaRPr>
          </a:p>
        </p:txBody>
      </p:sp>
      <p:sp>
        <p:nvSpPr>
          <p:cNvPr id="7" name="Google Shape;155;p20">
            <a:extLst>
              <a:ext uri="{FF2B5EF4-FFF2-40B4-BE49-F238E27FC236}">
                <a16:creationId xmlns:a16="http://schemas.microsoft.com/office/drawing/2014/main" id="{29511C8F-D25C-1A45-842E-DEF8EB1C2E85}"/>
              </a:ext>
            </a:extLst>
          </p:cNvPr>
          <p:cNvSpPr txBox="1"/>
          <p:nvPr/>
        </p:nvSpPr>
        <p:spPr>
          <a:xfrm>
            <a:off x="207600" y="6384225"/>
            <a:ext cx="7210200" cy="462150"/>
          </a:xfrm>
          <a:prstGeom prst="rect">
            <a:avLst/>
          </a:prstGeom>
          <a:noFill/>
          <a:ln>
            <a:noFill/>
          </a:ln>
        </p:spPr>
        <p:txBody>
          <a:bodyPr spcFirstLastPara="1" wrap="square" lIns="91425" tIns="91425" rIns="91425" bIns="91425" anchor="t" anchorCtr="0">
            <a:noAutofit/>
          </a:bodyPr>
          <a:lstStyle/>
          <a:p>
            <a:pPr lvl="0">
              <a:lnSpc>
                <a:spcPct val="120000"/>
              </a:lnSpc>
            </a:pPr>
            <a:r>
              <a:rPr lang="en-SG" sz="1000" dirty="0">
                <a:solidFill>
                  <a:srgbClr val="000000"/>
                </a:solidFill>
                <a:latin typeface="Calibri" panose="020F0502020204030204" pitchFamily="34" charset="0"/>
                <a:cs typeface="Calibri" panose="020F0502020204030204" pitchFamily="34" charset="0"/>
              </a:rPr>
              <a:t>This slide shows NEW data in GISAID on </a:t>
            </a:r>
            <a:r>
              <a:rPr lang="en-SG" sz="1000" dirty="0">
                <a:latin typeface="Calibri" panose="020F0502020204030204" pitchFamily="34" charset="0"/>
                <a:cs typeface="Calibri" panose="020F0502020204030204" pitchFamily="34" charset="0"/>
              </a:rPr>
              <a:t>2024-04-23 </a:t>
            </a:r>
            <a:r>
              <a:rPr lang="en-SG" sz="1000" dirty="0">
                <a:solidFill>
                  <a:srgbClr val="000000"/>
                </a:solidFill>
                <a:latin typeface="Calibri" panose="020F0502020204030204" pitchFamily="34" charset="0"/>
                <a:cs typeface="Calibri" panose="020F0502020204030204" pitchFamily="34" charset="0"/>
              </a:rPr>
              <a:t>submitted since last report </a:t>
            </a:r>
            <a:r>
              <a:rPr lang="en-SG" sz="1000" dirty="0">
                <a:latin typeface="Calibri" panose="020F0502020204030204" pitchFamily="34" charset="0"/>
                <a:cs typeface="Calibri" panose="020F0502020204030204" pitchFamily="34" charset="0"/>
              </a:rPr>
              <a:t>7 days </a:t>
            </a:r>
            <a:r>
              <a:rPr lang="en-SG" sz="1000" dirty="0">
                <a:solidFill>
                  <a:srgbClr val="000000"/>
                </a:solidFill>
                <a:latin typeface="Calibri" panose="020F0502020204030204" pitchFamily="34" charset="0"/>
                <a:cs typeface="Calibri" panose="020F0502020204030204" pitchFamily="34" charset="0"/>
              </a:rPr>
              <a:t>ago (new by submission date, not collection date)</a:t>
            </a:r>
            <a:endParaRPr sz="1000" dirty="0">
              <a:solidFill>
                <a:srgbClr val="000000"/>
              </a:solidFill>
              <a:latin typeface="Calibri" panose="020F0502020204030204" pitchFamily="34" charset="0"/>
              <a:cs typeface="Calibri" panose="020F0502020204030204" pitchFamily="34" charset="0"/>
            </a:endParaRPr>
          </a:p>
          <a:p>
            <a:pPr>
              <a:lnSpc>
                <a:spcPct val="120000"/>
              </a:lnSpc>
            </a:pPr>
            <a:r>
              <a:rPr lang="en-SG" sz="1000" b="1" i="1" dirty="0" err="1">
                <a:latin typeface="Calibri" panose="020F0502020204030204" pitchFamily="34" charset="0"/>
                <a:cs typeface="Calibri" panose="020F0502020204030204" pitchFamily="34" charset="0"/>
              </a:rPr>
              <a:t>RBDx</a:t>
            </a:r>
            <a:r>
              <a:rPr lang="en-SG" sz="1000" b="1" i="1" dirty="0">
                <a:latin typeface="Calibri" panose="020F0502020204030204" pitchFamily="34" charset="0"/>
                <a:cs typeface="Calibri" panose="020F0502020204030204" pitchFamily="34" charset="0"/>
              </a:rPr>
              <a:t>: </a:t>
            </a:r>
            <a:r>
              <a:rPr lang="en-SG" sz="1000" i="1" dirty="0">
                <a:latin typeface="Calibri" panose="020F0502020204030204" pitchFamily="34" charset="0"/>
                <a:cs typeface="Calibri" panose="020F0502020204030204" pitchFamily="34" charset="0"/>
              </a:rPr>
              <a:t>Relevant changes near receptor and antibody binding sites (relative to clade reference)</a:t>
            </a:r>
            <a:endParaRPr lang="en-SG" sz="1000" dirty="0">
              <a:latin typeface="Calibri" panose="020F0502020204030204" pitchFamily="34" charset="0"/>
              <a:cs typeface="Calibri" panose="020F0502020204030204" pitchFamily="34" charset="0"/>
            </a:endParaRPr>
          </a:p>
          <a:p>
            <a:pPr marL="0" lvl="0" indent="0" algn="l" rtl="0">
              <a:lnSpc>
                <a:spcPct val="120000"/>
              </a:lnSpc>
              <a:spcBef>
                <a:spcPts val="0"/>
              </a:spcBef>
              <a:spcAft>
                <a:spcPts val="0"/>
              </a:spcAft>
              <a:buNone/>
            </a:pPr>
            <a:endParaRPr sz="900" i="1" dirty="0">
              <a:solidFill>
                <a:srgbClr val="222222"/>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98D965CF-5370-B098-2CF2-9F7C1668B409}"/>
              </a:ext>
            </a:extLst>
          </p:cNvPr>
          <p:cNvSpPr txBox="1"/>
          <p:nvPr/>
        </p:nvSpPr>
        <p:spPr>
          <a:xfrm>
            <a:off x="207600" y="663511"/>
            <a:ext cx="8584240" cy="5463227"/>
          </a:xfrm>
          <a:prstGeom prst="rect">
            <a:avLst/>
          </a:prstGeom>
          <a:noFill/>
        </p:spPr>
        <p:txBody>
          <a:bodyPr wrap="square">
            <a:spAutoFit/>
          </a:bodyPr>
          <a:lstStyle/>
          <a:p>
            <a:pPr>
              <a:lnSpc>
                <a:spcPct val="120000"/>
              </a:lnSpc>
            </a:pPr>
            <a:r>
              <a:rPr lang="en-US" sz="1080" b="1" dirty="0">
                <a:latin typeface="Calibri" panose="020F0502020204030204" pitchFamily="34" charset="0"/>
                <a:cs typeface="Calibri" panose="020F0502020204030204" pitchFamily="34" charset="0"/>
              </a:rPr>
              <a:t>S clade </a:t>
            </a:r>
            <a:r>
              <a:rPr lang="en-US" sz="1080" dirty="0">
                <a:latin typeface="Calibri" panose="020F0502020204030204" pitchFamily="34" charset="0"/>
                <a:cs typeface="Calibri" panose="020F0502020204030204" pitchFamily="34" charset="0"/>
              </a:rPr>
              <a:t>[#</a:t>
            </a:r>
            <a:r>
              <a:rPr lang="en-US" sz="1080" dirty="0" err="1">
                <a:latin typeface="Calibri" panose="020F0502020204030204" pitchFamily="34" charset="0"/>
                <a:cs typeface="Calibri" panose="020F0502020204030204" pitchFamily="34" charset="0"/>
              </a:rPr>
              <a:t>RBDx</a:t>
            </a:r>
            <a:r>
              <a:rPr lang="en-US" sz="1080" dirty="0">
                <a:latin typeface="Calibri" panose="020F0502020204030204" pitchFamily="34" charset="0"/>
                <a:cs typeface="Calibri" panose="020F0502020204030204" pitchFamily="34" charset="0"/>
              </a:rPr>
              <a:t>] 17,168 [6,453] (+0 [+0])</a:t>
            </a:r>
          </a:p>
          <a:p>
            <a:pPr>
              <a:lnSpc>
                <a:spcPct val="120000"/>
              </a:lnSpc>
            </a:pPr>
            <a:endParaRPr lang="en-US" sz="1080" dirty="0">
              <a:latin typeface="Calibri" panose="020F0502020204030204" pitchFamily="34" charset="0"/>
              <a:cs typeface="Calibri" panose="020F0502020204030204" pitchFamily="34" charset="0"/>
            </a:endParaRPr>
          </a:p>
          <a:p>
            <a:pPr>
              <a:lnSpc>
                <a:spcPct val="120000"/>
              </a:lnSpc>
            </a:pPr>
            <a:r>
              <a:rPr lang="en-US" sz="1080" b="1" dirty="0">
                <a:latin typeface="Calibri" panose="020F0502020204030204" pitchFamily="34" charset="0"/>
                <a:cs typeface="Calibri" panose="020F0502020204030204" pitchFamily="34" charset="0"/>
              </a:rPr>
              <a:t>L clade </a:t>
            </a:r>
            <a:r>
              <a:rPr lang="en-US" sz="1080" dirty="0">
                <a:latin typeface="Calibri" panose="020F0502020204030204" pitchFamily="34" charset="0"/>
                <a:cs typeface="Calibri" panose="020F0502020204030204" pitchFamily="34" charset="0"/>
              </a:rPr>
              <a:t>[#</a:t>
            </a:r>
            <a:r>
              <a:rPr lang="en-US" sz="1080" dirty="0" err="1">
                <a:latin typeface="Calibri" panose="020F0502020204030204" pitchFamily="34" charset="0"/>
                <a:cs typeface="Calibri" panose="020F0502020204030204" pitchFamily="34" charset="0"/>
              </a:rPr>
              <a:t>RBDx</a:t>
            </a:r>
            <a:r>
              <a:rPr lang="en-US" sz="1080" dirty="0">
                <a:latin typeface="Calibri" panose="020F0502020204030204" pitchFamily="34" charset="0"/>
                <a:cs typeface="Calibri" panose="020F0502020204030204" pitchFamily="34" charset="0"/>
              </a:rPr>
              <a:t>] 6,430 [163] (+1 [+0]): 1 USA/TX</a:t>
            </a:r>
          </a:p>
          <a:p>
            <a:pPr>
              <a:lnSpc>
                <a:spcPct val="120000"/>
              </a:lnSpc>
            </a:pPr>
            <a:endParaRPr lang="en-US" sz="1080" dirty="0">
              <a:latin typeface="Calibri" panose="020F0502020204030204" pitchFamily="34" charset="0"/>
              <a:cs typeface="Calibri" panose="020F0502020204030204" pitchFamily="34" charset="0"/>
            </a:endParaRPr>
          </a:p>
          <a:p>
            <a:pPr>
              <a:lnSpc>
                <a:spcPct val="120000"/>
              </a:lnSpc>
            </a:pPr>
            <a:r>
              <a:rPr lang="en-US" sz="1080" b="1" dirty="0">
                <a:latin typeface="Calibri" panose="020F0502020204030204" pitchFamily="34" charset="0"/>
                <a:cs typeface="Calibri" panose="020F0502020204030204" pitchFamily="34" charset="0"/>
              </a:rPr>
              <a:t>V clade </a:t>
            </a:r>
            <a:r>
              <a:rPr lang="en-US" sz="1080" dirty="0">
                <a:latin typeface="Calibri" panose="020F0502020204030204" pitchFamily="34" charset="0"/>
                <a:cs typeface="Calibri" panose="020F0502020204030204" pitchFamily="34" charset="0"/>
              </a:rPr>
              <a:t>[#</a:t>
            </a:r>
            <a:r>
              <a:rPr lang="en-US" sz="1080" dirty="0" err="1">
                <a:latin typeface="Calibri" panose="020F0502020204030204" pitchFamily="34" charset="0"/>
                <a:cs typeface="Calibri" panose="020F0502020204030204" pitchFamily="34" charset="0"/>
              </a:rPr>
              <a:t>RBDx</a:t>
            </a:r>
            <a:r>
              <a:rPr lang="en-US" sz="1080" dirty="0">
                <a:latin typeface="Calibri" panose="020F0502020204030204" pitchFamily="34" charset="0"/>
                <a:cs typeface="Calibri" panose="020F0502020204030204" pitchFamily="34" charset="0"/>
              </a:rPr>
              <a:t>] 6,708 [42] (+0 [+0])</a:t>
            </a:r>
          </a:p>
          <a:p>
            <a:pPr>
              <a:lnSpc>
                <a:spcPct val="120000"/>
              </a:lnSpc>
            </a:pPr>
            <a:endParaRPr lang="en-US" sz="1080" dirty="0">
              <a:latin typeface="Calibri" panose="020F0502020204030204" pitchFamily="34" charset="0"/>
              <a:cs typeface="Calibri" panose="020F0502020204030204" pitchFamily="34" charset="0"/>
            </a:endParaRPr>
          </a:p>
          <a:p>
            <a:pPr>
              <a:lnSpc>
                <a:spcPct val="120000"/>
              </a:lnSpc>
            </a:pPr>
            <a:r>
              <a:rPr lang="en-US" sz="1080" b="1" dirty="0">
                <a:latin typeface="Calibri" panose="020F0502020204030204" pitchFamily="34" charset="0"/>
                <a:cs typeface="Calibri" panose="020F0502020204030204" pitchFamily="34" charset="0"/>
              </a:rPr>
              <a:t>G clade </a:t>
            </a:r>
            <a:r>
              <a:rPr lang="en-US" sz="1080" dirty="0">
                <a:latin typeface="Calibri" panose="020F0502020204030204" pitchFamily="34" charset="0"/>
                <a:cs typeface="Calibri" panose="020F0502020204030204" pitchFamily="34" charset="0"/>
              </a:rPr>
              <a:t>[#</a:t>
            </a:r>
            <a:r>
              <a:rPr lang="en-US" sz="1080" dirty="0" err="1">
                <a:latin typeface="Calibri" panose="020F0502020204030204" pitchFamily="34" charset="0"/>
                <a:cs typeface="Calibri" panose="020F0502020204030204" pitchFamily="34" charset="0"/>
              </a:rPr>
              <a:t>RBDx</a:t>
            </a:r>
            <a:r>
              <a:rPr lang="en-US" sz="1080" dirty="0">
                <a:latin typeface="Calibri" panose="020F0502020204030204" pitchFamily="34" charset="0"/>
                <a:cs typeface="Calibri" panose="020F0502020204030204" pitchFamily="34" charset="0"/>
              </a:rPr>
              <a:t>] 301,690 [124,972] (+12 [+12]): 8 [8] USA/TN, 3 [3] Nigeria, 1 [1] USA/CA</a:t>
            </a:r>
          </a:p>
          <a:p>
            <a:pPr>
              <a:lnSpc>
                <a:spcPct val="120000"/>
              </a:lnSpc>
            </a:pPr>
            <a:endParaRPr lang="en-US" sz="1080" dirty="0">
              <a:latin typeface="Calibri" panose="020F0502020204030204" pitchFamily="34" charset="0"/>
              <a:cs typeface="Calibri" panose="020F0502020204030204" pitchFamily="34" charset="0"/>
            </a:endParaRPr>
          </a:p>
          <a:p>
            <a:pPr>
              <a:lnSpc>
                <a:spcPct val="120000"/>
              </a:lnSpc>
            </a:pPr>
            <a:r>
              <a:rPr lang="en-US" sz="1080" b="1" dirty="0">
                <a:latin typeface="Calibri" panose="020F0502020204030204" pitchFamily="34" charset="0"/>
                <a:cs typeface="Calibri" panose="020F0502020204030204" pitchFamily="34" charset="0"/>
              </a:rPr>
              <a:t>GR clade </a:t>
            </a:r>
            <a:r>
              <a:rPr lang="en-US" sz="1080" dirty="0">
                <a:latin typeface="Calibri" panose="020F0502020204030204" pitchFamily="34" charset="0"/>
                <a:cs typeface="Calibri" panose="020F0502020204030204" pitchFamily="34" charset="0"/>
              </a:rPr>
              <a:t>[#</a:t>
            </a:r>
            <a:r>
              <a:rPr lang="en-US" sz="1080" dirty="0" err="1">
                <a:latin typeface="Calibri" panose="020F0502020204030204" pitchFamily="34" charset="0"/>
                <a:cs typeface="Calibri" panose="020F0502020204030204" pitchFamily="34" charset="0"/>
              </a:rPr>
              <a:t>RBDx</a:t>
            </a:r>
            <a:r>
              <a:rPr lang="en-US" sz="1080" dirty="0">
                <a:latin typeface="Calibri" panose="020F0502020204030204" pitchFamily="34" charset="0"/>
                <a:cs typeface="Calibri" panose="020F0502020204030204" pitchFamily="34" charset="0"/>
              </a:rPr>
              <a:t>] 504,269 [267,017] (+69 [+67]): 31 [30] USA/CA, 13 [12] env, 6 [6] USA/TN, 4 [4] Kenya, 3 [3] Australia/NSW, 3 [3] Trinidad and Tobago, 2 [2] France, 1 [1] USA/MN, 1 [1] Pakistan, 1 [1] Russia, 1 [1] USA/TX, 1 [1] USA/VA, 1 [1] Malaysia, 1 [1] USA/LA</a:t>
            </a:r>
          </a:p>
          <a:p>
            <a:pPr>
              <a:lnSpc>
                <a:spcPct val="120000"/>
              </a:lnSpc>
            </a:pPr>
            <a:endParaRPr lang="en-US" sz="1080" dirty="0">
              <a:latin typeface="Calibri" panose="020F0502020204030204" pitchFamily="34" charset="0"/>
              <a:cs typeface="Calibri" panose="020F0502020204030204" pitchFamily="34" charset="0"/>
            </a:endParaRPr>
          </a:p>
          <a:p>
            <a:pPr>
              <a:lnSpc>
                <a:spcPct val="120000"/>
              </a:lnSpc>
            </a:pPr>
            <a:r>
              <a:rPr lang="en-US" sz="1080" b="1" dirty="0">
                <a:latin typeface="Calibri" panose="020F0502020204030204" pitchFamily="34" charset="0"/>
                <a:cs typeface="Calibri" panose="020F0502020204030204" pitchFamily="34" charset="0"/>
              </a:rPr>
              <a:t>GRY clade </a:t>
            </a:r>
            <a:r>
              <a:rPr lang="en-US" sz="1080" dirty="0">
                <a:latin typeface="Calibri" panose="020F0502020204030204" pitchFamily="34" charset="0"/>
                <a:cs typeface="Calibri" panose="020F0502020204030204" pitchFamily="34" charset="0"/>
              </a:rPr>
              <a:t>[#</a:t>
            </a:r>
            <a:r>
              <a:rPr lang="en-US" sz="1080" dirty="0" err="1">
                <a:latin typeface="Calibri" panose="020F0502020204030204" pitchFamily="34" charset="0"/>
                <a:cs typeface="Calibri" panose="020F0502020204030204" pitchFamily="34" charset="0"/>
              </a:rPr>
              <a:t>RBDx</a:t>
            </a:r>
            <a:r>
              <a:rPr lang="en-US" sz="1080" dirty="0">
                <a:latin typeface="Calibri" panose="020F0502020204030204" pitchFamily="34" charset="0"/>
                <a:cs typeface="Calibri" panose="020F0502020204030204" pitchFamily="34" charset="0"/>
              </a:rPr>
              <a:t>] 1,046,555 [115,818] (+0 [+0])</a:t>
            </a:r>
          </a:p>
          <a:p>
            <a:pPr>
              <a:lnSpc>
                <a:spcPct val="120000"/>
              </a:lnSpc>
            </a:pPr>
            <a:endParaRPr lang="en-US" sz="1080" dirty="0">
              <a:latin typeface="Calibri" panose="020F0502020204030204" pitchFamily="34" charset="0"/>
              <a:cs typeface="Calibri" panose="020F0502020204030204" pitchFamily="34" charset="0"/>
            </a:endParaRPr>
          </a:p>
          <a:p>
            <a:pPr>
              <a:lnSpc>
                <a:spcPct val="120000"/>
              </a:lnSpc>
            </a:pPr>
            <a:r>
              <a:rPr lang="en-US" sz="1080" b="1" dirty="0">
                <a:latin typeface="Calibri" panose="020F0502020204030204" pitchFamily="34" charset="0"/>
                <a:cs typeface="Calibri" panose="020F0502020204030204" pitchFamily="34" charset="0"/>
              </a:rPr>
              <a:t>GH clade </a:t>
            </a:r>
            <a:r>
              <a:rPr lang="en-US" sz="1080" dirty="0">
                <a:latin typeface="Calibri" panose="020F0502020204030204" pitchFamily="34" charset="0"/>
                <a:cs typeface="Calibri" panose="020F0502020204030204" pitchFamily="34" charset="0"/>
              </a:rPr>
              <a:t>[#</a:t>
            </a:r>
            <a:r>
              <a:rPr lang="en-US" sz="1080" dirty="0" err="1">
                <a:latin typeface="Calibri" panose="020F0502020204030204" pitchFamily="34" charset="0"/>
                <a:cs typeface="Calibri" panose="020F0502020204030204" pitchFamily="34" charset="0"/>
              </a:rPr>
              <a:t>RBDx</a:t>
            </a:r>
            <a:r>
              <a:rPr lang="en-US" sz="1080" dirty="0">
                <a:latin typeface="Calibri" panose="020F0502020204030204" pitchFamily="34" charset="0"/>
                <a:cs typeface="Calibri" panose="020F0502020204030204" pitchFamily="34" charset="0"/>
              </a:rPr>
              <a:t>] 535,088 [237,727] (+27 [+2]): 27 [2] USA/CA</a:t>
            </a:r>
          </a:p>
          <a:p>
            <a:pPr>
              <a:lnSpc>
                <a:spcPct val="120000"/>
              </a:lnSpc>
            </a:pPr>
            <a:endParaRPr lang="en-US" sz="1080" dirty="0">
              <a:latin typeface="Calibri" panose="020F0502020204030204" pitchFamily="34" charset="0"/>
              <a:cs typeface="Calibri" panose="020F0502020204030204" pitchFamily="34" charset="0"/>
            </a:endParaRPr>
          </a:p>
          <a:p>
            <a:pPr>
              <a:lnSpc>
                <a:spcPct val="120000"/>
              </a:lnSpc>
            </a:pPr>
            <a:r>
              <a:rPr lang="en-US" sz="1080" b="1" dirty="0">
                <a:latin typeface="Calibri" panose="020F0502020204030204" pitchFamily="34" charset="0"/>
                <a:cs typeface="Calibri" panose="020F0502020204030204" pitchFamily="34" charset="0"/>
              </a:rPr>
              <a:t>GV clade </a:t>
            </a:r>
            <a:r>
              <a:rPr lang="en-US" sz="1080" dirty="0">
                <a:latin typeface="Calibri" panose="020F0502020204030204" pitchFamily="34" charset="0"/>
                <a:cs typeface="Calibri" panose="020F0502020204030204" pitchFamily="34" charset="0"/>
              </a:rPr>
              <a:t>[#</a:t>
            </a:r>
            <a:r>
              <a:rPr lang="en-US" sz="1080" dirty="0" err="1">
                <a:latin typeface="Calibri" panose="020F0502020204030204" pitchFamily="34" charset="0"/>
                <a:cs typeface="Calibri" panose="020F0502020204030204" pitchFamily="34" charset="0"/>
              </a:rPr>
              <a:t>RBDx</a:t>
            </a:r>
            <a:r>
              <a:rPr lang="en-US" sz="1080" dirty="0">
                <a:latin typeface="Calibri" panose="020F0502020204030204" pitchFamily="34" charset="0"/>
                <a:cs typeface="Calibri" panose="020F0502020204030204" pitchFamily="34" charset="0"/>
              </a:rPr>
              <a:t>] 174,836 [9,929] (+0 [+0])</a:t>
            </a:r>
          </a:p>
          <a:p>
            <a:pPr>
              <a:lnSpc>
                <a:spcPct val="120000"/>
              </a:lnSpc>
            </a:pPr>
            <a:endParaRPr lang="en-US" sz="1080" dirty="0">
              <a:latin typeface="Calibri" panose="020F0502020204030204" pitchFamily="34" charset="0"/>
              <a:cs typeface="Calibri" panose="020F0502020204030204" pitchFamily="34" charset="0"/>
            </a:endParaRPr>
          </a:p>
          <a:p>
            <a:pPr>
              <a:lnSpc>
                <a:spcPct val="120000"/>
              </a:lnSpc>
            </a:pPr>
            <a:r>
              <a:rPr lang="en-US" sz="1080" b="1" dirty="0">
                <a:latin typeface="Calibri" panose="020F0502020204030204" pitchFamily="34" charset="0"/>
                <a:cs typeface="Calibri" panose="020F0502020204030204" pitchFamily="34" charset="0"/>
              </a:rPr>
              <a:t>GK clade </a:t>
            </a:r>
            <a:r>
              <a:rPr lang="en-US" sz="1080" dirty="0">
                <a:latin typeface="Calibri" panose="020F0502020204030204" pitchFamily="34" charset="0"/>
                <a:cs typeface="Calibri" panose="020F0502020204030204" pitchFamily="34" charset="0"/>
              </a:rPr>
              <a:t>[#</a:t>
            </a:r>
            <a:r>
              <a:rPr lang="en-US" sz="1080" dirty="0" err="1">
                <a:latin typeface="Calibri" panose="020F0502020204030204" pitchFamily="34" charset="0"/>
                <a:cs typeface="Calibri" panose="020F0502020204030204" pitchFamily="34" charset="0"/>
              </a:rPr>
              <a:t>RBDx</a:t>
            </a:r>
            <a:r>
              <a:rPr lang="en-US" sz="1080" dirty="0">
                <a:latin typeface="Calibri" panose="020F0502020204030204" pitchFamily="34" charset="0"/>
                <a:cs typeface="Calibri" panose="020F0502020204030204" pitchFamily="34" charset="0"/>
              </a:rPr>
              <a:t>] 4,174,020 [663,540] (+0 [+0])</a:t>
            </a:r>
          </a:p>
          <a:p>
            <a:pPr>
              <a:lnSpc>
                <a:spcPct val="120000"/>
              </a:lnSpc>
            </a:pPr>
            <a:endParaRPr lang="en-US" sz="1080" dirty="0">
              <a:latin typeface="Calibri" panose="020F0502020204030204" pitchFamily="34" charset="0"/>
              <a:cs typeface="Calibri" panose="020F0502020204030204" pitchFamily="34" charset="0"/>
            </a:endParaRPr>
          </a:p>
          <a:p>
            <a:pPr>
              <a:lnSpc>
                <a:spcPct val="120000"/>
              </a:lnSpc>
            </a:pPr>
            <a:r>
              <a:rPr lang="en-US" sz="1080" b="1" dirty="0">
                <a:latin typeface="Calibri" panose="020F0502020204030204" pitchFamily="34" charset="0"/>
                <a:cs typeface="Calibri" panose="020F0502020204030204" pitchFamily="34" charset="0"/>
              </a:rPr>
              <a:t>GRA clade </a:t>
            </a:r>
            <a:r>
              <a:rPr lang="en-US" sz="1080" dirty="0">
                <a:latin typeface="Calibri" panose="020F0502020204030204" pitchFamily="34" charset="0"/>
                <a:cs typeface="Calibri" panose="020F0502020204030204" pitchFamily="34" charset="0"/>
              </a:rPr>
              <a:t>7,955,624 (+6,985): 1,158 Japan, 982 USA/CA, 438 USA/TN, 401 Russia, 393 Canada, 392 England, 389 Brazil, 290 Sichuan, 166 Australia/NSW, 156 Spain, 135 USA/MN, 114 USA/IL, 108 USA/NY, 102 env, 100 Taiwan, 95 Hubei, 90 Australia/QLD, 88 Italy, 84 France, 82 Liaoning, 75 Puerto Rico, 74 Chile, 71 Australia/SA, 65 Ukraine, 63 Scotland, 63 Sweden, 59 Henan, 51 Gansu, 50 Kenya, 50 Wales, 45 Anhui, 44 USA/HI, 42 USA/VA, 40 Mauritius, 39 Germany, 38 USA/NJ, 32 Malaysia, 31 Peru, 29 USA/OH, 28 Ireland, 24 USA/MI, 19 USA/IA, 19 USA/MS, 18 Pakistan, 18 USA/TX, 17 Switzerland, 14 USA/MD, 14 USA/WA, 12 USA/NC, 12 Poland, 12 USA/FL, 10 USA/PA, 8 Qatar, 5 USA/MA, 5 USA/LA, 4 Trinidad and Tobago, 3 USA/DE, 3 USA/AZ, 3 USA/NV, 2 Canary Islands, 2 USA/WI, 2 Nigeria, 2 USA/DC, 1 USA/KY, 1 USA/GA, 1 USA/SC, 1 USA/CO, 1 USA/WV</a:t>
            </a:r>
          </a:p>
          <a:p>
            <a:pPr>
              <a:lnSpc>
                <a:spcPct val="120000"/>
              </a:lnSpc>
            </a:pPr>
            <a:endParaRPr lang="en-US" sz="1080" dirty="0">
              <a:latin typeface="Calibri" panose="020F0502020204030204" pitchFamily="34" charset="0"/>
              <a:cs typeface="Calibri" panose="020F0502020204030204" pitchFamily="34" charset="0"/>
            </a:endParaRPr>
          </a:p>
          <a:p>
            <a:pPr>
              <a:lnSpc>
                <a:spcPct val="120000"/>
              </a:lnSpc>
            </a:pPr>
            <a:r>
              <a:rPr lang="en-US" sz="1080" b="1" dirty="0">
                <a:latin typeface="Calibri" panose="020F0502020204030204" pitchFamily="34" charset="0"/>
                <a:cs typeface="Calibri" panose="020F0502020204030204" pitchFamily="34" charset="0"/>
              </a:rPr>
              <a:t>Other clade </a:t>
            </a:r>
            <a:r>
              <a:rPr lang="en-US" sz="1080" dirty="0">
                <a:latin typeface="Calibri" panose="020F0502020204030204" pitchFamily="34" charset="0"/>
                <a:cs typeface="Calibri" panose="020F0502020204030204" pitchFamily="34" charset="0"/>
              </a:rPr>
              <a:t>[#</a:t>
            </a:r>
            <a:r>
              <a:rPr lang="en-US" sz="1080" dirty="0" err="1">
                <a:latin typeface="Calibri" panose="020F0502020204030204" pitchFamily="34" charset="0"/>
                <a:cs typeface="Calibri" panose="020F0502020204030204" pitchFamily="34" charset="0"/>
              </a:rPr>
              <a:t>RBDx</a:t>
            </a:r>
            <a:r>
              <a:rPr lang="en-US" sz="1080" dirty="0">
                <a:latin typeface="Calibri" panose="020F0502020204030204" pitchFamily="34" charset="0"/>
                <a:cs typeface="Calibri" panose="020F0502020204030204" pitchFamily="34" charset="0"/>
              </a:rPr>
              <a:t>] 46,345 [31,930] (+0 [+0])</a:t>
            </a:r>
          </a:p>
        </p:txBody>
      </p:sp>
      <p:grpSp>
        <p:nvGrpSpPr>
          <p:cNvPr id="3" name="Google Shape;75;p15">
            <a:extLst>
              <a:ext uri="{FF2B5EF4-FFF2-40B4-BE49-F238E27FC236}">
                <a16:creationId xmlns:a16="http://schemas.microsoft.com/office/drawing/2014/main" id="{3F1D280B-E480-009F-F590-2013863A4460}"/>
              </a:ext>
            </a:extLst>
          </p:cNvPr>
          <p:cNvGrpSpPr/>
          <p:nvPr/>
        </p:nvGrpSpPr>
        <p:grpSpPr>
          <a:xfrm>
            <a:off x="7417800" y="5929315"/>
            <a:ext cx="1726200" cy="928685"/>
            <a:chOff x="7224800" y="5673990"/>
            <a:chExt cx="1726200" cy="928685"/>
          </a:xfrm>
        </p:grpSpPr>
        <p:sp>
          <p:nvSpPr>
            <p:cNvPr id="4" name="Google Shape;76;p15">
              <a:extLst>
                <a:ext uri="{FF2B5EF4-FFF2-40B4-BE49-F238E27FC236}">
                  <a16:creationId xmlns:a16="http://schemas.microsoft.com/office/drawing/2014/main" id="{82AA2589-DBB8-884B-7B5A-2CE057D99480}"/>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 name="Google Shape;77;p15">
              <a:extLst>
                <a:ext uri="{FF2B5EF4-FFF2-40B4-BE49-F238E27FC236}">
                  <a16:creationId xmlns:a16="http://schemas.microsoft.com/office/drawing/2014/main" id="{A4290D79-2C1C-A3B0-3E97-B0CAEABCAAB8}"/>
                </a:ext>
              </a:extLst>
            </p:cNvPr>
            <p:cNvPicPr preferRelativeResize="0"/>
            <p:nvPr/>
          </p:nvPicPr>
          <p:blipFill rotWithShape="1">
            <a:blip r:embed="rId3">
              <a:alphaModFix/>
            </a:blip>
            <a:srcRect/>
            <a:stretch/>
          </p:blipFill>
          <p:spPr>
            <a:xfrm>
              <a:off x="7376905" y="5673990"/>
              <a:ext cx="1422000" cy="926640"/>
            </a:xfrm>
            <a:prstGeom prst="rect">
              <a:avLst/>
            </a:prstGeom>
            <a:noFill/>
            <a:ln>
              <a:noFill/>
            </a:ln>
          </p:spPr>
        </p:pic>
      </p:grpSp>
    </p:spTree>
    <p:extLst>
      <p:ext uri="{BB962C8B-B14F-4D97-AF65-F5344CB8AC3E}">
        <p14:creationId xmlns:p14="http://schemas.microsoft.com/office/powerpoint/2010/main" val="1015823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8" name="Picture 7" descr="A collage of images of plants&#10;&#10;Description automatically generated">
            <a:extLst>
              <a:ext uri="{FF2B5EF4-FFF2-40B4-BE49-F238E27FC236}">
                <a16:creationId xmlns:a16="http://schemas.microsoft.com/office/drawing/2014/main" id="{92F39A19-3E13-6FA1-7FD3-561EB4C6E9D5}"/>
              </a:ext>
            </a:extLst>
          </p:cNvPr>
          <p:cNvPicPr>
            <a:picLocks noChangeAspect="1"/>
          </p:cNvPicPr>
          <p:nvPr/>
        </p:nvPicPr>
        <p:blipFill>
          <a:blip r:embed="rId3"/>
          <a:stretch>
            <a:fillRect/>
          </a:stretch>
        </p:blipFill>
        <p:spPr>
          <a:xfrm>
            <a:off x="603773" y="887095"/>
            <a:ext cx="6814027" cy="4355016"/>
          </a:xfrm>
          <a:prstGeom prst="rect">
            <a:avLst/>
          </a:prstGeom>
        </p:spPr>
      </p:pic>
      <p:sp>
        <p:nvSpPr>
          <p:cNvPr id="184" name="Google Shape;184;p23"/>
          <p:cNvSpPr/>
          <p:nvPr/>
        </p:nvSpPr>
        <p:spPr>
          <a:xfrm>
            <a:off x="2799750" y="56525"/>
            <a:ext cx="6232200" cy="349500"/>
          </a:xfrm>
          <a:prstGeom prst="rect">
            <a:avLst/>
          </a:prstGeom>
          <a:noFill/>
          <a:ln>
            <a:noFill/>
          </a:ln>
        </p:spPr>
        <p:txBody>
          <a:bodyPr spcFirstLastPara="1" wrap="square" lIns="90000" tIns="45000" rIns="90000" bIns="45000" anchor="t" anchorCtr="0">
            <a:noAutofit/>
          </a:bodyPr>
          <a:lstStyle/>
          <a:p>
            <a:pPr marL="0" lvl="0" indent="0" algn="r" rtl="0">
              <a:lnSpc>
                <a:spcPct val="115000"/>
              </a:lnSpc>
              <a:spcBef>
                <a:spcPts val="0"/>
              </a:spcBef>
              <a:spcAft>
                <a:spcPts val="0"/>
              </a:spcAft>
              <a:buClr>
                <a:schemeClr val="dk1"/>
              </a:buClr>
              <a:buSzPts val="1100"/>
              <a:buFont typeface="Arial"/>
              <a:buNone/>
            </a:pPr>
            <a:r>
              <a:rPr lang="en-SG" sz="1700" b="1" dirty="0">
                <a:solidFill>
                  <a:schemeClr val="dk1"/>
                </a:solidFill>
                <a:latin typeface="Calibri"/>
                <a:ea typeface="Calibri"/>
                <a:cs typeface="Calibri"/>
                <a:sym typeface="Calibri"/>
              </a:rPr>
              <a:t>Spike glycoprotein mutation surveillance 2024-04-23</a:t>
            </a:r>
          </a:p>
          <a:p>
            <a:pPr marL="0" lvl="0" indent="0" algn="r" rtl="0">
              <a:lnSpc>
                <a:spcPct val="115000"/>
              </a:lnSpc>
              <a:spcBef>
                <a:spcPts val="0"/>
              </a:spcBef>
              <a:spcAft>
                <a:spcPts val="0"/>
              </a:spcAft>
              <a:buClr>
                <a:schemeClr val="dk1"/>
              </a:buClr>
              <a:buSzPts val="1100"/>
              <a:buFont typeface="Arial"/>
              <a:buNone/>
            </a:pPr>
            <a:r>
              <a:rPr lang="en-SG" sz="1700" b="1" dirty="0">
                <a:solidFill>
                  <a:schemeClr val="dk1"/>
                </a:solidFill>
                <a:latin typeface="Calibri"/>
                <a:ea typeface="Calibri"/>
                <a:cs typeface="Calibri"/>
                <a:sym typeface="Calibri"/>
              </a:rPr>
              <a:t>
</a:t>
            </a:r>
          </a:p>
          <a:p>
            <a:pPr marL="0" lvl="0" indent="0" algn="r" rtl="0">
              <a:lnSpc>
                <a:spcPct val="115000"/>
              </a:lnSpc>
              <a:spcBef>
                <a:spcPts val="0"/>
              </a:spcBef>
              <a:spcAft>
                <a:spcPts val="0"/>
              </a:spcAft>
              <a:buClr>
                <a:schemeClr val="dk1"/>
              </a:buClr>
              <a:buSzPts val="1100"/>
              <a:buFont typeface="Arial"/>
              <a:buNone/>
            </a:pPr>
            <a:endParaRPr sz="1700" b="1" dirty="0">
              <a:latin typeface="Calibri"/>
              <a:ea typeface="Calibri"/>
              <a:cs typeface="Calibri"/>
              <a:sym typeface="Calibri"/>
            </a:endParaRPr>
          </a:p>
        </p:txBody>
      </p:sp>
      <p:sp>
        <p:nvSpPr>
          <p:cNvPr id="193" name="Google Shape;193;p23"/>
          <p:cNvSpPr/>
          <p:nvPr/>
        </p:nvSpPr>
        <p:spPr>
          <a:xfrm>
            <a:off x="7602184" y="5242111"/>
            <a:ext cx="1429766" cy="850736"/>
          </a:xfrm>
          <a:prstGeom prst="rect">
            <a:avLst/>
          </a:prstGeom>
          <a:noFill/>
          <a:ln>
            <a:noFill/>
          </a:ln>
        </p:spPr>
        <p:txBody>
          <a:bodyPr spcFirstLastPara="1" wrap="square" lIns="90000" tIns="45000" rIns="90000" bIns="45000" anchor="t" anchorCtr="0">
            <a:noAutofit/>
          </a:bodyPr>
          <a:lstStyle/>
          <a:p>
            <a:pPr marL="0" marR="0" lvl="0" indent="0" rtl="0">
              <a:lnSpc>
                <a:spcPct val="100000"/>
              </a:lnSpc>
              <a:spcBef>
                <a:spcPts val="0"/>
              </a:spcBef>
              <a:spcAft>
                <a:spcPts val="0"/>
              </a:spcAft>
              <a:buClr>
                <a:srgbClr val="000000"/>
              </a:buClr>
              <a:buSzPts val="1000"/>
              <a:buFont typeface="Arial"/>
              <a:buNone/>
            </a:pPr>
            <a:r>
              <a:rPr lang="en-SG" sz="80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00" b="0" i="1" u="none" strike="noStrike" cap="none" dirty="0">
              <a:solidFill>
                <a:srgbClr val="000000"/>
              </a:solidFill>
              <a:sym typeface="Arial"/>
            </a:endParaRPr>
          </a:p>
          <a:p>
            <a:pPr marL="0" marR="0" lvl="0" indent="0" rtl="0">
              <a:lnSpc>
                <a:spcPct val="100000"/>
              </a:lnSpc>
              <a:spcBef>
                <a:spcPts val="0"/>
              </a:spcBef>
              <a:spcAft>
                <a:spcPts val="0"/>
              </a:spcAft>
              <a:buClr>
                <a:srgbClr val="000000"/>
              </a:buClr>
              <a:buSzPts val="1000"/>
              <a:buFont typeface="Arial"/>
              <a:buNone/>
            </a:pPr>
            <a:endParaRPr sz="800" b="0" i="1" u="none" strike="noStrike" cap="none" dirty="0">
              <a:solidFill>
                <a:srgbClr val="000000"/>
              </a:solidFill>
              <a:latin typeface="Arial"/>
              <a:ea typeface="Arial"/>
              <a:cs typeface="Arial"/>
              <a:sym typeface="Arial"/>
            </a:endParaRPr>
          </a:p>
        </p:txBody>
      </p:sp>
      <p:grpSp>
        <p:nvGrpSpPr>
          <p:cNvPr id="7" name="Group 6">
            <a:extLst>
              <a:ext uri="{FF2B5EF4-FFF2-40B4-BE49-F238E27FC236}">
                <a16:creationId xmlns:a16="http://schemas.microsoft.com/office/drawing/2014/main" id="{C47A5C22-0F7A-8D46-9DD2-45C41A179209}"/>
              </a:ext>
            </a:extLst>
          </p:cNvPr>
          <p:cNvGrpSpPr/>
          <p:nvPr/>
        </p:nvGrpSpPr>
        <p:grpSpPr>
          <a:xfrm>
            <a:off x="508499" y="5345834"/>
            <a:ext cx="7106645" cy="1295203"/>
            <a:chOff x="180267" y="5646603"/>
            <a:chExt cx="5193495" cy="1295203"/>
          </a:xfrm>
        </p:grpSpPr>
        <p:sp>
          <p:nvSpPr>
            <p:cNvPr id="5" name="Rectangle 4">
              <a:extLst>
                <a:ext uri="{FF2B5EF4-FFF2-40B4-BE49-F238E27FC236}">
                  <a16:creationId xmlns:a16="http://schemas.microsoft.com/office/drawing/2014/main" id="{D3078155-496D-19F7-751D-18C0DD0F3A5A}"/>
                </a:ext>
              </a:extLst>
            </p:cNvPr>
            <p:cNvSpPr/>
            <p:nvPr/>
          </p:nvSpPr>
          <p:spPr>
            <a:xfrm>
              <a:off x="180267" y="5646603"/>
              <a:ext cx="2290296" cy="1015663"/>
            </a:xfrm>
            <a:prstGeom prst="rect">
              <a:avLst/>
            </a:prstGeom>
          </p:spPr>
          <p:txBody>
            <a:bodyPr wrap="square">
              <a:spAutoFit/>
            </a:bodyPr>
            <a:lstStyle/>
            <a:p>
              <a:r>
                <a:rPr lang="en-SG" sz="900" dirty="0">
                  <a:solidFill>
                    <a:srgbClr val="212529"/>
                  </a:solidFill>
                  <a:latin typeface="Calibri" panose="020F0502020204030204" pitchFamily="34" charset="0"/>
                  <a:ea typeface="Times New Roman" panose="02020603050405020304" pitchFamily="18" charset="0"/>
                </a:rPr>
                <a:t>● Spike glycoprotein variation found in ≤ 100 sequences</a:t>
              </a:r>
            </a:p>
            <a:p>
              <a:r>
                <a:rPr lang="en-SG" sz="900" dirty="0">
                  <a:solidFill>
                    <a:srgbClr val="001EFF"/>
                  </a:solidFill>
                  <a:latin typeface="Calibri" panose="020F0502020204030204" pitchFamily="34" charset="0"/>
                  <a:ea typeface="Times New Roman" panose="02020603050405020304" pitchFamily="18" charset="0"/>
                </a:rPr>
                <a:t>●</a:t>
              </a:r>
              <a:r>
                <a:rPr lang="en-SG" sz="900" dirty="0">
                  <a:solidFill>
                    <a:srgbClr val="212529"/>
                  </a:solidFill>
                  <a:latin typeface="Calibri" panose="020F0502020204030204" pitchFamily="34" charset="0"/>
                  <a:ea typeface="Times New Roman" panose="02020603050405020304" pitchFamily="18" charset="0"/>
                </a:rPr>
                <a:t> Spike glycoprotein variation found in &gt;100 sequences</a:t>
              </a:r>
              <a:endParaRPr lang="en-SG" sz="900" dirty="0">
                <a:latin typeface="Times New Roman" panose="02020603050405020304" pitchFamily="18" charset="0"/>
                <a:ea typeface="Times New Roman" panose="02020603050405020304" pitchFamily="18" charset="0"/>
              </a:endParaRPr>
            </a:p>
            <a:p>
              <a:r>
                <a:rPr lang="en-SG" sz="900" dirty="0">
                  <a:solidFill>
                    <a:srgbClr val="008F00"/>
                  </a:solidFill>
                  <a:latin typeface="Calibri" panose="020F0502020204030204" pitchFamily="34" charset="0"/>
                  <a:ea typeface="Times New Roman" panose="02020603050405020304" pitchFamily="18" charset="0"/>
                </a:rPr>
                <a:t>●</a:t>
              </a:r>
              <a:r>
                <a:rPr lang="en-SG" sz="900" dirty="0">
                  <a:solidFill>
                    <a:srgbClr val="212529"/>
                  </a:solidFill>
                  <a:latin typeface="Calibri" panose="020F0502020204030204" pitchFamily="34" charset="0"/>
                  <a:ea typeface="Times New Roman" panose="02020603050405020304" pitchFamily="18" charset="0"/>
                </a:rPr>
                <a:t> </a:t>
              </a:r>
              <a:r>
                <a:rPr lang="en-SG" sz="900" dirty="0">
                  <a:latin typeface="Calibri" panose="020F0502020204030204" pitchFamily="34" charset="0"/>
                  <a:ea typeface="Times New Roman" panose="02020603050405020304" pitchFamily="18" charset="0"/>
                </a:rPr>
                <a:t>Spike glycoprotein variation found in ≥ 10% of sequences from the lineage</a:t>
              </a:r>
            </a:p>
            <a:p>
              <a:r>
                <a:rPr lang="en-SG" sz="600" dirty="0">
                  <a:latin typeface="Calibri" panose="020F0502020204030204" pitchFamily="34" charset="0"/>
                  <a:ea typeface="Times New Roman" panose="02020603050405020304" pitchFamily="18" charset="0"/>
                </a:rPr>
                <a:t>  </a:t>
              </a:r>
            </a:p>
            <a:p>
              <a:r>
                <a:rPr lang="en-US" sz="900" b="1" dirty="0">
                  <a:latin typeface="Calibri" panose="020F0502020204030204" pitchFamily="34" charset="0"/>
                  <a:ea typeface="Times New Roman" panose="02020603050405020304" pitchFamily="18" charset="0"/>
                </a:rPr>
                <a:t>lineage defining mutations</a:t>
              </a:r>
              <a:r>
                <a:rPr lang="en-US" sz="900" dirty="0">
                  <a:latin typeface="Calibri" panose="020F0502020204030204" pitchFamily="34" charset="0"/>
                  <a:ea typeface="Times New Roman" panose="02020603050405020304" pitchFamily="18" charset="0"/>
                </a:rPr>
                <a:t>: amino acid changes found </a:t>
              </a:r>
            </a:p>
            <a:p>
              <a:r>
                <a:rPr lang="en-US" sz="900" dirty="0">
                  <a:latin typeface="Calibri" panose="020F0502020204030204" pitchFamily="34" charset="0"/>
                  <a:ea typeface="Times New Roman" panose="02020603050405020304" pitchFamily="18" charset="0"/>
                </a:rPr>
                <a:t>in ≥ 10% of sequences in the lineage</a:t>
              </a:r>
              <a:endParaRPr lang="en-SG" sz="900" dirty="0">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C005B7E9-7729-BD42-42CD-0E58BCDF8A18}"/>
                </a:ext>
              </a:extLst>
            </p:cNvPr>
            <p:cNvSpPr/>
            <p:nvPr/>
          </p:nvSpPr>
          <p:spPr>
            <a:xfrm>
              <a:off x="2423824" y="5664533"/>
              <a:ext cx="2949938" cy="1277273"/>
            </a:xfrm>
            <a:prstGeom prst="rect">
              <a:avLst/>
            </a:prstGeom>
          </p:spPr>
          <p:txBody>
            <a:bodyPr wrap="square">
              <a:spAutoFit/>
            </a:bodyPr>
            <a:lstStyle/>
            <a:p>
              <a:r>
                <a:rPr lang="en-SG" sz="900" dirty="0">
                  <a:solidFill>
                    <a:srgbClr val="FFC000"/>
                  </a:solidFill>
                  <a:latin typeface="Calibri" panose="020F0502020204030204" pitchFamily="34" charset="0"/>
                  <a:ea typeface="Times New Roman" panose="02020603050405020304" pitchFamily="18" charset="0"/>
                </a:rPr>
                <a:t>● </a:t>
              </a:r>
              <a:r>
                <a:rPr lang="en-SG" sz="900" dirty="0">
                  <a:latin typeface="Calibri" panose="020F0502020204030204" pitchFamily="34" charset="0"/>
                  <a:ea typeface="Times New Roman" panose="02020603050405020304" pitchFamily="18" charset="0"/>
                </a:rPr>
                <a:t>Spike glycoprotein variation near host receptor, or other functional annotation</a:t>
              </a:r>
              <a:endParaRPr lang="en-SG" sz="900" dirty="0">
                <a:latin typeface="Times New Roman" panose="02020603050405020304" pitchFamily="18" charset="0"/>
                <a:ea typeface="Times New Roman" panose="02020603050405020304" pitchFamily="18" charset="0"/>
              </a:endParaRPr>
            </a:p>
            <a:p>
              <a:r>
                <a:rPr lang="en-SG" sz="900" dirty="0">
                  <a:solidFill>
                    <a:srgbClr val="00FDFF"/>
                  </a:solidFill>
                  <a:latin typeface="Calibri" panose="020F0502020204030204" pitchFamily="34" charset="0"/>
                  <a:ea typeface="Times New Roman" panose="02020603050405020304" pitchFamily="18" charset="0"/>
                </a:rPr>
                <a:t>●</a:t>
              </a:r>
              <a:r>
                <a:rPr lang="en-SG" sz="900" dirty="0">
                  <a:solidFill>
                    <a:srgbClr val="212529"/>
                  </a:solidFill>
                  <a:latin typeface="Calibri" panose="020F0502020204030204" pitchFamily="34" charset="0"/>
                  <a:ea typeface="Times New Roman" panose="02020603050405020304" pitchFamily="18" charset="0"/>
                </a:rPr>
                <a:t> </a:t>
              </a:r>
              <a:r>
                <a:rPr lang="en-SG" sz="900" dirty="0">
                  <a:latin typeface="Calibri" panose="020F0502020204030204" pitchFamily="34" charset="0"/>
                  <a:ea typeface="Times New Roman" panose="02020603050405020304" pitchFamily="18" charset="0"/>
                </a:rPr>
                <a:t>Insertion/deletion</a:t>
              </a:r>
              <a:endParaRPr lang="en-SG" sz="900" dirty="0">
                <a:latin typeface="Times New Roman" panose="02020603050405020304" pitchFamily="18" charset="0"/>
                <a:ea typeface="Times New Roman" panose="02020603050405020304" pitchFamily="18" charset="0"/>
              </a:endParaRPr>
            </a:p>
            <a:p>
              <a:r>
                <a:rPr lang="en-SG" sz="900" dirty="0">
                  <a:solidFill>
                    <a:srgbClr val="FF40FF"/>
                  </a:solidFill>
                  <a:latin typeface="Calibri" panose="020F0502020204030204" pitchFamily="34" charset="0"/>
                  <a:ea typeface="Times New Roman" panose="02020603050405020304" pitchFamily="18" charset="0"/>
                </a:rPr>
                <a:t>●</a:t>
              </a:r>
              <a:r>
                <a:rPr lang="en-SG" sz="900" dirty="0">
                  <a:solidFill>
                    <a:srgbClr val="212529"/>
                  </a:solidFill>
                  <a:latin typeface="Calibri" panose="020F0502020204030204" pitchFamily="34" charset="0"/>
                  <a:ea typeface="Times New Roman" panose="02020603050405020304" pitchFamily="18" charset="0"/>
                </a:rPr>
                <a:t> </a:t>
              </a:r>
              <a:r>
                <a:rPr lang="en-SG" sz="900" dirty="0">
                  <a:latin typeface="Calibri" panose="020F0502020204030204" pitchFamily="34" charset="0"/>
                  <a:ea typeface="Times New Roman" panose="02020603050405020304" pitchFamily="18" charset="0"/>
                </a:rPr>
                <a:t>Spike glycoprotein variation altering potential N-glycosylation sites</a:t>
              </a:r>
            </a:p>
            <a:p>
              <a:r>
                <a:rPr lang="en-SG" sz="500" dirty="0">
                  <a:latin typeface="Calibri" panose="020F0502020204030204" pitchFamily="34" charset="0"/>
                  <a:ea typeface="Times New Roman" panose="02020603050405020304" pitchFamily="18" charset="0"/>
                </a:rPr>
                <a:t>  </a:t>
              </a:r>
            </a:p>
            <a:p>
              <a:endParaRPr lang="en-SG" sz="500" dirty="0">
                <a:latin typeface="Calibri" panose="020F0502020204030204" pitchFamily="34" charset="0"/>
                <a:ea typeface="Times New Roman" panose="02020603050405020304" pitchFamily="18" charset="0"/>
              </a:endParaRPr>
            </a:p>
            <a:p>
              <a:endParaRPr lang="en-SG" sz="400" dirty="0">
                <a:latin typeface="Calibri" panose="020F0502020204030204" pitchFamily="34" charset="0"/>
                <a:ea typeface="Times New Roman" panose="02020603050405020304" pitchFamily="18" charset="0"/>
              </a:endParaRPr>
            </a:p>
            <a:p>
              <a:r>
                <a:rPr lang="en-US" sz="900" dirty="0">
                  <a:latin typeface="Calibri" panose="020F0502020204030204" pitchFamily="34" charset="0"/>
                  <a:ea typeface="Times New Roman" panose="02020603050405020304" pitchFamily="18" charset="0"/>
                </a:rPr>
                <a:t>l</a:t>
              </a:r>
              <a:r>
                <a:rPr lang="en-US" sz="900" b="1" dirty="0">
                  <a:latin typeface="Calibri" panose="020F0502020204030204" pitchFamily="34" charset="0"/>
                  <a:ea typeface="Times New Roman" panose="02020603050405020304" pitchFamily="18" charset="0"/>
                </a:rPr>
                <a:t>ineage emerging mutations</a:t>
              </a:r>
              <a:r>
                <a:rPr lang="en-US" sz="900" dirty="0">
                  <a:latin typeface="Calibri" panose="020F0502020204030204" pitchFamily="34" charset="0"/>
                  <a:ea typeface="Times New Roman" panose="02020603050405020304" pitchFamily="18" charset="0"/>
                </a:rPr>
                <a:t>: amino acid changes found in &lt;10% of sequences in the lineage that are also found in top 50 emerging constellations by Spread and top 20 emerging constellations by Acceleration (See emerging variant analysis for details)</a:t>
              </a:r>
              <a:endParaRPr lang="en-SG" sz="900" dirty="0">
                <a:latin typeface="Times New Roman" panose="02020603050405020304" pitchFamily="18" charset="0"/>
                <a:ea typeface="Times New Roman" panose="02020603050405020304" pitchFamily="18" charset="0"/>
              </a:endParaRPr>
            </a:p>
          </p:txBody>
        </p:sp>
      </p:grpSp>
      <p:sp>
        <p:nvSpPr>
          <p:cNvPr id="4" name="Google Shape;189;p23">
            <a:extLst>
              <a:ext uri="{FF2B5EF4-FFF2-40B4-BE49-F238E27FC236}">
                <a16:creationId xmlns:a16="http://schemas.microsoft.com/office/drawing/2014/main" id="{1C48882B-E929-3EB2-A742-F7F757AEC89E}"/>
              </a:ext>
            </a:extLst>
          </p:cNvPr>
          <p:cNvSpPr txBox="1"/>
          <p:nvPr/>
        </p:nvSpPr>
        <p:spPr>
          <a:xfrm>
            <a:off x="7615144" y="4590525"/>
            <a:ext cx="1184258" cy="556276"/>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SG" sz="700" i="1" dirty="0">
                <a:solidFill>
                  <a:schemeClr val="dk1"/>
                </a:solidFill>
                <a:latin typeface="Calibri"/>
                <a:ea typeface="Calibri"/>
                <a:cs typeface="Calibri"/>
                <a:sym typeface="Calibri"/>
              </a:rPr>
              <a:t>Numbering relative to start codon 21,563 in hCoV-19/Wuhan/WIV04/2019</a:t>
            </a:r>
            <a:endParaRPr sz="700" i="1" dirty="0">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F1234424-6755-D3E1-C6B5-686CD61E2AE0}"/>
              </a:ext>
            </a:extLst>
          </p:cNvPr>
          <p:cNvSpPr/>
          <p:nvPr/>
        </p:nvSpPr>
        <p:spPr>
          <a:xfrm>
            <a:off x="625621" y="479106"/>
            <a:ext cx="8079475" cy="646331"/>
          </a:xfrm>
          <a:prstGeom prst="rect">
            <a:avLst/>
          </a:prstGeom>
        </p:spPr>
        <p:txBody>
          <a:bodyPr wrap="square">
            <a:spAutoFit/>
          </a:bodyPr>
          <a:lstStyle/>
          <a:p>
            <a:r>
              <a:rPr lang="en-SG" sz="1200" dirty="0">
                <a:solidFill>
                  <a:srgbClr val="212529"/>
                </a:solidFill>
                <a:latin typeface="Calibri"/>
                <a:ea typeface="Calibri"/>
                <a:cs typeface="Calibri"/>
                <a:sym typeface="Calibri"/>
              </a:rPr>
              <a:t>Changes in the spike glycoprotein for the </a:t>
            </a:r>
            <a:r>
              <a:rPr lang="en-SG" sz="1200" dirty="0">
                <a:solidFill>
                  <a:srgbClr val="222222"/>
                </a:solidFill>
                <a:latin typeface="Calibri" panose="020F0502020204030204" pitchFamily="34" charset="0"/>
                <a:cs typeface="Calibri" panose="020F0502020204030204" pitchFamily="34" charset="0"/>
              </a:rPr>
              <a:t>top 4 spreading lineages based on 9,185 sequences collected in the past 60 days</a:t>
            </a:r>
            <a:r>
              <a:rPr lang="en-SG" sz="1200" dirty="0">
                <a:solidFill>
                  <a:srgbClr val="212529"/>
                </a:solidFill>
                <a:latin typeface="Calibri"/>
                <a:ea typeface="Calibri"/>
                <a:cs typeface="Calibri"/>
                <a:sym typeface="Calibri"/>
              </a:rPr>
              <a:t>.</a:t>
            </a:r>
            <a:endParaRPr lang="en-US" sz="1200" b="1" dirty="0">
              <a:solidFill>
                <a:srgbClr val="212529"/>
              </a:solidFill>
              <a:latin typeface="Calibri" panose="020F0502020204030204" pitchFamily="34" charset="0"/>
              <a:cs typeface="Calibri" panose="020F0502020204030204" pitchFamily="34" charset="0"/>
            </a:endParaRPr>
          </a:p>
          <a:p>
            <a:pPr>
              <a:buClr>
                <a:schemeClr val="dk1"/>
              </a:buClr>
              <a:buSzPts val="1100"/>
            </a:pPr>
            <a:r>
              <a:rPr lang="en-US" sz="1000" b="1" dirty="0">
                <a:solidFill>
                  <a:srgbClr val="212529"/>
                </a:solidFill>
                <a:latin typeface="Calibri" panose="020F0502020204030204" pitchFamily="34" charset="0"/>
                <a:cs typeface="Calibri" panose="020F0502020204030204" pitchFamily="34" charset="0"/>
              </a:rPr>
              <a:t>Full list at </a:t>
            </a:r>
            <a:r>
              <a:rPr lang="en-US" sz="1000" b="1" dirty="0">
                <a:solidFill>
                  <a:srgbClr val="212529"/>
                </a:solidFill>
                <a:latin typeface="Calibri" panose="020F0502020204030204" pitchFamily="34" charset="0"/>
                <a:cs typeface="Calibri" panose="020F0502020204030204" pitchFamily="34" charset="0"/>
                <a:hlinkClick r:id="rId4"/>
              </a:rPr>
              <a:t>www.gisaid.org/spike</a:t>
            </a:r>
            <a:endParaRPr lang="en-US" sz="1000" b="1" dirty="0">
              <a:solidFill>
                <a:srgbClr val="212529"/>
              </a:solidFill>
              <a:latin typeface="Calibri" panose="020F0502020204030204" pitchFamily="34" charset="0"/>
              <a:cs typeface="Calibri" panose="020F0502020204030204" pitchFamily="34" charset="0"/>
            </a:endParaRPr>
          </a:p>
          <a:p>
            <a:endParaRPr lang="en-SG" dirty="0">
              <a:solidFill>
                <a:srgbClr val="212529"/>
              </a:solidFill>
              <a:latin typeface="Calibri"/>
              <a:ea typeface="Calibri"/>
              <a:cs typeface="Calibri"/>
              <a:sym typeface="Calibri"/>
            </a:endParaRPr>
          </a:p>
        </p:txBody>
      </p:sp>
      <p:grpSp>
        <p:nvGrpSpPr>
          <p:cNvPr id="3" name="Google Shape;75;p15">
            <a:extLst>
              <a:ext uri="{FF2B5EF4-FFF2-40B4-BE49-F238E27FC236}">
                <a16:creationId xmlns:a16="http://schemas.microsoft.com/office/drawing/2014/main" id="{C3B1788A-341E-8FD4-4620-1E91405F72D1}"/>
              </a:ext>
            </a:extLst>
          </p:cNvPr>
          <p:cNvGrpSpPr/>
          <p:nvPr/>
        </p:nvGrpSpPr>
        <p:grpSpPr>
          <a:xfrm>
            <a:off x="7417800" y="5929315"/>
            <a:ext cx="1726200" cy="928685"/>
            <a:chOff x="7224800" y="5673990"/>
            <a:chExt cx="1726200" cy="928685"/>
          </a:xfrm>
        </p:grpSpPr>
        <p:sp>
          <p:nvSpPr>
            <p:cNvPr id="9" name="Google Shape;76;p15">
              <a:extLst>
                <a:ext uri="{FF2B5EF4-FFF2-40B4-BE49-F238E27FC236}">
                  <a16:creationId xmlns:a16="http://schemas.microsoft.com/office/drawing/2014/main" id="{8ABFAF46-A376-C025-E167-08F8A71F36AB}"/>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10" name="Google Shape;77;p15">
              <a:extLst>
                <a:ext uri="{FF2B5EF4-FFF2-40B4-BE49-F238E27FC236}">
                  <a16:creationId xmlns:a16="http://schemas.microsoft.com/office/drawing/2014/main" id="{EE96A4DA-3F54-3FFB-7DAB-77A3E5CCA737}"/>
                </a:ext>
              </a:extLst>
            </p:cNvPr>
            <p:cNvPicPr preferRelativeResize="0"/>
            <p:nvPr/>
          </p:nvPicPr>
          <p:blipFill rotWithShape="1">
            <a:blip r:embed="rId5">
              <a:alphaModFix/>
            </a:blip>
            <a:srcRect/>
            <a:stretch/>
          </p:blipFill>
          <p:spPr>
            <a:xfrm>
              <a:off x="7376905" y="5673990"/>
              <a:ext cx="1422000" cy="926640"/>
            </a:xfrm>
            <a:prstGeom prst="rect">
              <a:avLst/>
            </a:prstGeom>
            <a:noFill/>
            <a:ln>
              <a:noFill/>
            </a:ln>
          </p:spPr>
        </p:pic>
      </p:grpSp>
    </p:spTree>
    <p:extLst>
      <p:ext uri="{BB962C8B-B14F-4D97-AF65-F5344CB8AC3E}">
        <p14:creationId xmlns:p14="http://schemas.microsoft.com/office/powerpoint/2010/main" val="760066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 name="Rectangle 1">
            <a:extLst>
              <a:ext uri="{FF2B5EF4-FFF2-40B4-BE49-F238E27FC236}">
                <a16:creationId xmlns:a16="http://schemas.microsoft.com/office/drawing/2014/main" id="{285E69F0-5EB5-789F-817D-67DC3ED859F6}"/>
              </a:ext>
            </a:extLst>
          </p:cNvPr>
          <p:cNvSpPr/>
          <p:nvPr/>
        </p:nvSpPr>
        <p:spPr>
          <a:xfrm>
            <a:off x="371348" y="406025"/>
            <a:ext cx="8380255" cy="646331"/>
          </a:xfrm>
          <a:prstGeom prst="rect">
            <a:avLst/>
          </a:prstGeom>
        </p:spPr>
        <p:txBody>
          <a:bodyPr wrap="square">
            <a:spAutoFit/>
          </a:bodyPr>
          <a:lstStyle/>
          <a:p>
            <a:r>
              <a:rPr lang="en-SG" sz="1200" dirty="0">
                <a:solidFill>
                  <a:srgbClr val="212529"/>
                </a:solidFill>
                <a:latin typeface="Calibri"/>
                <a:ea typeface="Calibri"/>
                <a:cs typeface="Calibri"/>
                <a:sym typeface="Calibri"/>
              </a:rPr>
              <a:t>New occurrence in the spike glycoprotein for the </a:t>
            </a:r>
            <a:r>
              <a:rPr lang="en-SG" sz="1200" dirty="0">
                <a:solidFill>
                  <a:srgbClr val="222222"/>
                </a:solidFill>
                <a:latin typeface="Calibri" panose="020F0502020204030204" pitchFamily="34" charset="0"/>
                <a:cs typeface="Calibri" panose="020F0502020204030204" pitchFamily="34" charset="0"/>
              </a:rPr>
              <a:t>top 4 spreading lineages based on 9.185 sequences collected in the past 60 days</a:t>
            </a:r>
            <a:r>
              <a:rPr lang="en-SG" sz="1200" dirty="0">
                <a:solidFill>
                  <a:srgbClr val="212529"/>
                </a:solidFill>
                <a:latin typeface="Calibri"/>
                <a:ea typeface="Calibri"/>
                <a:cs typeface="Calibri"/>
                <a:sym typeface="Calibri"/>
              </a:rPr>
              <a:t>.</a:t>
            </a:r>
            <a:endParaRPr lang="en-US" sz="1200" b="1" dirty="0">
              <a:solidFill>
                <a:srgbClr val="212529"/>
              </a:solidFill>
              <a:latin typeface="Calibri" panose="020F0502020204030204" pitchFamily="34" charset="0"/>
              <a:cs typeface="Calibri" panose="020F0502020204030204" pitchFamily="34" charset="0"/>
            </a:endParaRPr>
          </a:p>
          <a:p>
            <a:pPr>
              <a:buClr>
                <a:schemeClr val="dk1"/>
              </a:buClr>
              <a:buSzPts val="1100"/>
            </a:pPr>
            <a:r>
              <a:rPr lang="en-US" sz="1000" b="1" dirty="0">
                <a:solidFill>
                  <a:srgbClr val="212529"/>
                </a:solidFill>
                <a:latin typeface="Calibri" panose="020F0502020204030204" pitchFamily="34" charset="0"/>
                <a:cs typeface="Calibri" panose="020F0502020204030204" pitchFamily="34" charset="0"/>
              </a:rPr>
              <a:t>Full list at </a:t>
            </a:r>
            <a:r>
              <a:rPr lang="en-US" sz="1000" b="1" dirty="0">
                <a:solidFill>
                  <a:srgbClr val="212529"/>
                </a:solidFill>
                <a:latin typeface="Calibri" panose="020F0502020204030204" pitchFamily="34" charset="0"/>
                <a:cs typeface="Calibri" panose="020F0502020204030204" pitchFamily="34" charset="0"/>
                <a:hlinkClick r:id="rId3"/>
              </a:rPr>
              <a:t>www.gisaid.org/spike</a:t>
            </a:r>
            <a:endParaRPr lang="en-US" sz="1000" b="1" dirty="0">
              <a:solidFill>
                <a:srgbClr val="212529"/>
              </a:solidFill>
              <a:latin typeface="Calibri" panose="020F0502020204030204" pitchFamily="34" charset="0"/>
              <a:cs typeface="Calibri" panose="020F0502020204030204" pitchFamily="34" charset="0"/>
            </a:endParaRPr>
          </a:p>
          <a:p>
            <a:endParaRPr lang="en-SG" dirty="0">
              <a:solidFill>
                <a:srgbClr val="212529"/>
              </a:solidFill>
              <a:latin typeface="Calibri"/>
              <a:ea typeface="Calibri"/>
              <a:cs typeface="Calibri"/>
              <a:sym typeface="Calibri"/>
            </a:endParaRPr>
          </a:p>
        </p:txBody>
      </p:sp>
      <p:sp>
        <p:nvSpPr>
          <p:cNvPr id="202" name="Google Shape;202;p24"/>
          <p:cNvSpPr/>
          <p:nvPr/>
        </p:nvSpPr>
        <p:spPr>
          <a:xfrm>
            <a:off x="2799750" y="56525"/>
            <a:ext cx="6232200" cy="349500"/>
          </a:xfrm>
          <a:prstGeom prst="rect">
            <a:avLst/>
          </a:prstGeom>
          <a:noFill/>
          <a:ln>
            <a:noFill/>
          </a:ln>
        </p:spPr>
        <p:txBody>
          <a:bodyPr spcFirstLastPara="1" wrap="square" lIns="90000" tIns="45000" rIns="90000" bIns="45000" anchor="t" anchorCtr="0">
            <a:noAutofit/>
          </a:bodyPr>
          <a:lstStyle/>
          <a:p>
            <a:pPr marL="0" lvl="0" indent="0" algn="r" rtl="0">
              <a:lnSpc>
                <a:spcPct val="115000"/>
              </a:lnSpc>
              <a:spcBef>
                <a:spcPts val="0"/>
              </a:spcBef>
              <a:spcAft>
                <a:spcPts val="0"/>
              </a:spcAft>
              <a:buClr>
                <a:schemeClr val="dk1"/>
              </a:buClr>
              <a:buSzPts val="1100"/>
              <a:buFont typeface="Arial"/>
              <a:buNone/>
            </a:pPr>
            <a:r>
              <a:rPr lang="en-SG" sz="1700" b="1" dirty="0">
                <a:solidFill>
                  <a:schemeClr val="dk1"/>
                </a:solidFill>
                <a:latin typeface="Calibri"/>
                <a:ea typeface="Calibri"/>
                <a:cs typeface="Calibri"/>
                <a:sym typeface="Calibri"/>
              </a:rPr>
              <a:t>Receptor binding surveillance for complete genomes 2024-04-23</a:t>
            </a:r>
            <a:endParaRPr sz="1700" b="1" dirty="0">
              <a:latin typeface="Calibri"/>
              <a:ea typeface="Calibri"/>
              <a:cs typeface="Calibri"/>
              <a:sym typeface="Calibri"/>
            </a:endParaRPr>
          </a:p>
        </p:txBody>
      </p:sp>
      <p:sp>
        <p:nvSpPr>
          <p:cNvPr id="8" name="Google Shape;213;p25">
            <a:extLst>
              <a:ext uri="{FF2B5EF4-FFF2-40B4-BE49-F238E27FC236}">
                <a16:creationId xmlns:a16="http://schemas.microsoft.com/office/drawing/2014/main" id="{3442AF3E-5ADF-2E47-BC16-D759FF991CB1}"/>
              </a:ext>
            </a:extLst>
          </p:cNvPr>
          <p:cNvSpPr txBox="1"/>
          <p:nvPr/>
        </p:nvSpPr>
        <p:spPr>
          <a:xfrm>
            <a:off x="558005" y="6494348"/>
            <a:ext cx="5879202" cy="36160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SG" sz="1000" i="1" dirty="0">
                <a:solidFill>
                  <a:schemeClr val="dk1"/>
                </a:solidFill>
                <a:latin typeface="Calibri" panose="020F0502020204030204" pitchFamily="34" charset="0"/>
                <a:cs typeface="Calibri" panose="020F0502020204030204" pitchFamily="34" charset="0"/>
              </a:rPr>
              <a:t>Numbering relative to start codon 21,563 in hCoV-19/Wuhan/WIV04/2019</a:t>
            </a:r>
            <a:endParaRPr sz="1000" i="1" dirty="0">
              <a:solidFill>
                <a:schemeClr val="dk1"/>
              </a:solidFill>
              <a:latin typeface="Calibri" panose="020F0502020204030204" pitchFamily="34" charset="0"/>
              <a:cs typeface="Calibri" panose="020F0502020204030204" pitchFamily="34" charset="0"/>
            </a:endParaRPr>
          </a:p>
        </p:txBody>
      </p:sp>
      <p:sp>
        <p:nvSpPr>
          <p:cNvPr id="10" name="Google Shape;102;p16">
            <a:extLst>
              <a:ext uri="{FF2B5EF4-FFF2-40B4-BE49-F238E27FC236}">
                <a16:creationId xmlns:a16="http://schemas.microsoft.com/office/drawing/2014/main" id="{73E96402-087D-AB0C-C1F4-F320F0796A9A}"/>
              </a:ext>
            </a:extLst>
          </p:cNvPr>
          <p:cNvSpPr/>
          <p:nvPr/>
        </p:nvSpPr>
        <p:spPr>
          <a:xfrm>
            <a:off x="7475105" y="5132674"/>
            <a:ext cx="1516800" cy="79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grpSp>
        <p:nvGrpSpPr>
          <p:cNvPr id="4" name="Google Shape;75;p15">
            <a:extLst>
              <a:ext uri="{FF2B5EF4-FFF2-40B4-BE49-F238E27FC236}">
                <a16:creationId xmlns:a16="http://schemas.microsoft.com/office/drawing/2014/main" id="{113BFF4B-AB45-EB08-9EC1-8B1A4B5E5204}"/>
              </a:ext>
            </a:extLst>
          </p:cNvPr>
          <p:cNvGrpSpPr/>
          <p:nvPr/>
        </p:nvGrpSpPr>
        <p:grpSpPr>
          <a:xfrm>
            <a:off x="7417800" y="5929315"/>
            <a:ext cx="1726200" cy="928685"/>
            <a:chOff x="7224800" y="5673990"/>
            <a:chExt cx="1726200" cy="928685"/>
          </a:xfrm>
        </p:grpSpPr>
        <p:sp>
          <p:nvSpPr>
            <p:cNvPr id="5" name="Google Shape;76;p15">
              <a:extLst>
                <a:ext uri="{FF2B5EF4-FFF2-40B4-BE49-F238E27FC236}">
                  <a16:creationId xmlns:a16="http://schemas.microsoft.com/office/drawing/2014/main" id="{2ADFE790-FBEC-E2CF-BA38-6B9436E48781}"/>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6" name="Google Shape;77;p15">
              <a:extLst>
                <a:ext uri="{FF2B5EF4-FFF2-40B4-BE49-F238E27FC236}">
                  <a16:creationId xmlns:a16="http://schemas.microsoft.com/office/drawing/2014/main" id="{381E58F9-AF39-2F8F-2297-F44ED359B808}"/>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7" name="TextBox 6">
            <a:extLst>
              <a:ext uri="{FF2B5EF4-FFF2-40B4-BE49-F238E27FC236}">
                <a16:creationId xmlns:a16="http://schemas.microsoft.com/office/drawing/2014/main" id="{E5FF611A-4624-731C-0394-5AD49070C904}"/>
              </a:ext>
            </a:extLst>
          </p:cNvPr>
          <p:cNvSpPr txBox="1"/>
          <p:nvPr/>
        </p:nvSpPr>
        <p:spPr>
          <a:xfrm>
            <a:off x="392397" y="1203185"/>
            <a:ext cx="3421424" cy="2800767"/>
          </a:xfrm>
          <a:prstGeom prst="rect">
            <a:avLst/>
          </a:prstGeom>
          <a:noFill/>
        </p:spPr>
        <p:txBody>
          <a:bodyPr wrap="square" rtlCol="0">
            <a:spAutoFit/>
          </a:bodyPr>
          <a:lstStyle/>
          <a:p>
            <a:r>
              <a:rPr lang="en-SG" sz="1600" b="1" i="0" u="sng" strike="noStrike" dirty="0">
                <a:solidFill>
                  <a:srgbClr val="212529"/>
                </a:solidFill>
                <a:effectLst/>
                <a:latin typeface="Aptos" panose="020B0004020202020204" pitchFamily="34" charset="0"/>
              </a:rPr>
              <a:t>KP.2</a:t>
            </a:r>
          </a:p>
          <a:p>
            <a:r>
              <a:rPr lang="en-SG" sz="1600" i="0" strike="noStrike" dirty="0">
                <a:solidFill>
                  <a:srgbClr val="212529"/>
                </a:solidFill>
                <a:effectLst/>
                <a:latin typeface="Aptos" panose="020B0004020202020204" pitchFamily="34" charset="0"/>
              </a:rPr>
              <a:t>H146Q (29x)</a:t>
            </a:r>
          </a:p>
          <a:p>
            <a:r>
              <a:rPr lang="en-SG" sz="1600" i="0" strike="noStrike" dirty="0">
                <a:solidFill>
                  <a:srgbClr val="212529"/>
                </a:solidFill>
                <a:effectLst/>
                <a:latin typeface="Aptos" panose="020B0004020202020204" pitchFamily="34" charset="0"/>
              </a:rPr>
              <a:t>H146del (5x)</a:t>
            </a:r>
          </a:p>
          <a:p>
            <a:r>
              <a:rPr lang="en-SG" sz="1600" i="0" strike="noStrike" dirty="0">
                <a:solidFill>
                  <a:srgbClr val="212529"/>
                </a:solidFill>
                <a:effectLst/>
                <a:latin typeface="Aptos" panose="020B0004020202020204" pitchFamily="34" charset="0"/>
              </a:rPr>
              <a:t>S256del (2x)</a:t>
            </a:r>
          </a:p>
          <a:p>
            <a:r>
              <a:rPr lang="en-SG" sz="1600" i="0" strike="noStrike" dirty="0">
                <a:solidFill>
                  <a:srgbClr val="212529"/>
                </a:solidFill>
                <a:effectLst/>
                <a:latin typeface="Aptos" panose="020B0004020202020204" pitchFamily="34" charset="0"/>
              </a:rPr>
              <a:t>S255del (2x)</a:t>
            </a:r>
          </a:p>
          <a:p>
            <a:r>
              <a:rPr lang="en-SG" sz="1600" i="0" strike="noStrike" dirty="0">
                <a:solidFill>
                  <a:srgbClr val="212529"/>
                </a:solidFill>
                <a:effectLst/>
                <a:latin typeface="Aptos" panose="020B0004020202020204" pitchFamily="34" charset="0"/>
              </a:rPr>
              <a:t>T250N (2x)</a:t>
            </a:r>
          </a:p>
          <a:p>
            <a:r>
              <a:rPr lang="en-SG" sz="1600" i="0" strike="noStrike" dirty="0">
                <a:solidFill>
                  <a:srgbClr val="212529"/>
                </a:solidFill>
                <a:effectLst/>
                <a:latin typeface="Aptos" panose="020B0004020202020204" pitchFamily="34" charset="0"/>
              </a:rPr>
              <a:t>G257del (2x)</a:t>
            </a:r>
          </a:p>
          <a:p>
            <a:r>
              <a:rPr lang="en-SG" sz="1600" i="0" strike="noStrike" dirty="0">
                <a:solidFill>
                  <a:srgbClr val="212529"/>
                </a:solidFill>
                <a:effectLst/>
                <a:latin typeface="Aptos" panose="020B0004020202020204" pitchFamily="34" charset="0"/>
              </a:rPr>
              <a:t>R683L (2x)</a:t>
            </a:r>
          </a:p>
          <a:p>
            <a:endParaRPr lang="en-SG" sz="1600" i="0" strike="noStrike" dirty="0">
              <a:solidFill>
                <a:srgbClr val="212529"/>
              </a:solidFill>
              <a:effectLst/>
              <a:latin typeface="Aptos" panose="020B0004020202020204" pitchFamily="34" charset="0"/>
            </a:endParaRPr>
          </a:p>
          <a:p>
            <a:endParaRPr lang="en-SG" sz="1600" i="0" strike="noStrike" dirty="0">
              <a:solidFill>
                <a:srgbClr val="212529"/>
              </a:solidFill>
              <a:effectLst/>
              <a:latin typeface="Aptos" panose="020B0004020202020204" pitchFamily="34" charset="0"/>
            </a:endParaRPr>
          </a:p>
          <a:p>
            <a:endParaRPr lang="en-US" sz="1600" dirty="0">
              <a:latin typeface="Aptos" panose="020B0004020202020204" pitchFamily="34" charset="0"/>
            </a:endParaRPr>
          </a:p>
        </p:txBody>
      </p:sp>
      <p:sp>
        <p:nvSpPr>
          <p:cNvPr id="9" name="TextBox 8">
            <a:extLst>
              <a:ext uri="{FF2B5EF4-FFF2-40B4-BE49-F238E27FC236}">
                <a16:creationId xmlns:a16="http://schemas.microsoft.com/office/drawing/2014/main" id="{C717F7D9-02B3-A5E8-3EB8-8362FA36AD47}"/>
              </a:ext>
            </a:extLst>
          </p:cNvPr>
          <p:cNvSpPr txBox="1"/>
          <p:nvPr/>
        </p:nvSpPr>
        <p:spPr>
          <a:xfrm>
            <a:off x="3018954" y="934226"/>
            <a:ext cx="4572000" cy="4770537"/>
          </a:xfrm>
          <a:prstGeom prst="rect">
            <a:avLst/>
          </a:prstGeom>
          <a:noFill/>
        </p:spPr>
        <p:txBody>
          <a:bodyPr wrap="square">
            <a:spAutoFit/>
          </a:bodyPr>
          <a:lstStyle/>
          <a:p>
            <a:endParaRPr lang="en-SG" sz="1600" i="0" strike="noStrike" dirty="0">
              <a:solidFill>
                <a:srgbClr val="212529"/>
              </a:solidFill>
              <a:effectLst/>
              <a:latin typeface="Aptos" panose="020B0004020202020204" pitchFamily="34" charset="0"/>
            </a:endParaRPr>
          </a:p>
          <a:p>
            <a:r>
              <a:rPr lang="en-SG" sz="1600" b="1" i="0" u="sng" strike="noStrike" dirty="0">
                <a:solidFill>
                  <a:srgbClr val="212529"/>
                </a:solidFill>
                <a:effectLst/>
                <a:latin typeface="Aptos" panose="020B0004020202020204" pitchFamily="34" charset="0"/>
              </a:rPr>
              <a:t>JN.1</a:t>
            </a:r>
          </a:p>
          <a:p>
            <a:r>
              <a:rPr lang="en-SG" sz="1600" i="0" strike="noStrike" dirty="0">
                <a:solidFill>
                  <a:srgbClr val="212529"/>
                </a:solidFill>
                <a:effectLst/>
                <a:latin typeface="Aptos" panose="020B0004020202020204" pitchFamily="34" charset="0"/>
              </a:rPr>
              <a:t>L5F (66x): 17x in Canada</a:t>
            </a:r>
          </a:p>
          <a:p>
            <a:r>
              <a:rPr lang="en-SG" sz="1600" i="0" strike="noStrike" dirty="0">
                <a:solidFill>
                  <a:srgbClr val="212529"/>
                </a:solidFill>
                <a:effectLst/>
                <a:latin typeface="Aptos" panose="020B0004020202020204" pitchFamily="34" charset="0"/>
              </a:rPr>
              <a:t>P681H (37x)</a:t>
            </a:r>
          </a:p>
          <a:p>
            <a:r>
              <a:rPr lang="en-SG" sz="1600" i="0" strike="noStrike" dirty="0">
                <a:solidFill>
                  <a:srgbClr val="212529"/>
                </a:solidFill>
                <a:effectLst/>
                <a:latin typeface="Aptos" panose="020B0004020202020204" pitchFamily="34" charset="0"/>
              </a:rPr>
              <a:t>V445P (15x)</a:t>
            </a:r>
          </a:p>
          <a:p>
            <a:r>
              <a:rPr lang="en-SG" sz="1600" i="0" strike="noStrike" dirty="0">
                <a:solidFill>
                  <a:srgbClr val="212529"/>
                </a:solidFill>
                <a:effectLst/>
                <a:latin typeface="Aptos" panose="020B0004020202020204" pitchFamily="34" charset="0"/>
              </a:rPr>
              <a:t>S256L (10x)</a:t>
            </a:r>
          </a:p>
          <a:p>
            <a:r>
              <a:rPr lang="en-SG" sz="1600" i="0" strike="noStrike" dirty="0">
                <a:solidFill>
                  <a:srgbClr val="212529"/>
                </a:solidFill>
                <a:effectLst/>
                <a:latin typeface="Aptos" panose="020B0004020202020204" pitchFamily="34" charset="0"/>
              </a:rPr>
              <a:t>R683W (9x)</a:t>
            </a:r>
          </a:p>
          <a:p>
            <a:r>
              <a:rPr lang="en-SG" sz="1600" i="0" strike="noStrike" dirty="0">
                <a:solidFill>
                  <a:srgbClr val="212529"/>
                </a:solidFill>
                <a:effectLst/>
                <a:latin typeface="Aptos" panose="020B0004020202020204" pitchFamily="34" charset="0"/>
              </a:rPr>
              <a:t>L441F (7x)</a:t>
            </a:r>
          </a:p>
          <a:p>
            <a:r>
              <a:rPr lang="en-SG" sz="1600" i="0" strike="noStrike" dirty="0">
                <a:solidFill>
                  <a:srgbClr val="212529"/>
                </a:solidFill>
                <a:effectLst/>
                <a:latin typeface="Aptos" panose="020B0004020202020204" pitchFamily="34" charset="0"/>
              </a:rPr>
              <a:t>T478I (4x)</a:t>
            </a:r>
          </a:p>
          <a:p>
            <a:r>
              <a:rPr lang="en-SG" sz="1600" i="0" strike="noStrike" dirty="0">
                <a:solidFill>
                  <a:srgbClr val="212529"/>
                </a:solidFill>
                <a:effectLst/>
                <a:latin typeface="Aptos" panose="020B0004020202020204" pitchFamily="34" charset="0"/>
              </a:rPr>
              <a:t>Q493Z (3x)</a:t>
            </a:r>
          </a:p>
          <a:p>
            <a:r>
              <a:rPr lang="en-SG" sz="1600" i="0" strike="noStrike" dirty="0">
                <a:solidFill>
                  <a:srgbClr val="212529"/>
                </a:solidFill>
                <a:effectLst/>
                <a:latin typeface="Aptos" panose="020B0004020202020204" pitchFamily="34" charset="0"/>
              </a:rPr>
              <a:t>W152R (3x)</a:t>
            </a:r>
          </a:p>
          <a:p>
            <a:r>
              <a:rPr lang="en-SG" sz="1600" i="0" strike="noStrike" dirty="0">
                <a:solidFill>
                  <a:srgbClr val="212529"/>
                </a:solidFill>
                <a:effectLst/>
                <a:latin typeface="Aptos" panose="020B0004020202020204" pitchFamily="34" charset="0"/>
              </a:rPr>
              <a:t>Y473F (2x)</a:t>
            </a:r>
          </a:p>
          <a:p>
            <a:r>
              <a:rPr lang="en-SG" sz="1600" i="0" strike="noStrike" dirty="0">
                <a:solidFill>
                  <a:srgbClr val="212529"/>
                </a:solidFill>
                <a:effectLst/>
                <a:latin typeface="Aptos" panose="020B0004020202020204" pitchFamily="34" charset="0"/>
              </a:rPr>
              <a:t>T470R (2x)</a:t>
            </a:r>
          </a:p>
          <a:p>
            <a:r>
              <a:rPr lang="en-SG" sz="1600" i="0" strike="noStrike" dirty="0">
                <a:solidFill>
                  <a:srgbClr val="212529"/>
                </a:solidFill>
                <a:effectLst/>
                <a:latin typeface="Aptos" panose="020B0004020202020204" pitchFamily="34" charset="0"/>
              </a:rPr>
              <a:t>A475L (2x)</a:t>
            </a:r>
          </a:p>
          <a:p>
            <a:r>
              <a:rPr lang="en-SG" sz="1600" i="0" strike="noStrike" dirty="0">
                <a:solidFill>
                  <a:srgbClr val="212529"/>
                </a:solidFill>
                <a:effectLst/>
                <a:latin typeface="Aptos" panose="020B0004020202020204" pitchFamily="34" charset="0"/>
              </a:rPr>
              <a:t>D467N (2x)</a:t>
            </a:r>
          </a:p>
          <a:p>
            <a:r>
              <a:rPr lang="en-SG" sz="1600" i="0" strike="noStrike" dirty="0">
                <a:solidFill>
                  <a:srgbClr val="212529"/>
                </a:solidFill>
                <a:effectLst/>
                <a:latin typeface="Aptos" panose="020B0004020202020204" pitchFamily="34" charset="0"/>
              </a:rPr>
              <a:t>S469L (2x)</a:t>
            </a:r>
          </a:p>
          <a:p>
            <a:r>
              <a:rPr lang="en-SG" sz="1600" i="0" strike="noStrike" dirty="0">
                <a:solidFill>
                  <a:srgbClr val="212529"/>
                </a:solidFill>
                <a:effectLst/>
                <a:latin typeface="Aptos" panose="020B0004020202020204" pitchFamily="34" charset="0"/>
              </a:rPr>
              <a:t>R466S (2x)</a:t>
            </a:r>
          </a:p>
          <a:p>
            <a:r>
              <a:rPr lang="en-SG" sz="1600" i="0" strike="noStrike" dirty="0">
                <a:solidFill>
                  <a:srgbClr val="212529"/>
                </a:solidFill>
                <a:effectLst/>
                <a:latin typeface="Aptos" panose="020B0004020202020204" pitchFamily="34" charset="0"/>
              </a:rPr>
              <a:t>G476K (2x)</a:t>
            </a:r>
          </a:p>
          <a:p>
            <a:r>
              <a:rPr lang="en-SG" sz="1600" i="0" strike="noStrike" dirty="0">
                <a:solidFill>
                  <a:srgbClr val="212529"/>
                </a:solidFill>
                <a:effectLst/>
                <a:latin typeface="Aptos" panose="020B0004020202020204" pitchFamily="34" charset="0"/>
              </a:rPr>
              <a:t>I468L (2x)</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7"/>
          <p:cNvSpPr txBox="1"/>
          <p:nvPr/>
        </p:nvSpPr>
        <p:spPr>
          <a:xfrm>
            <a:off x="353760" y="5929315"/>
            <a:ext cx="4742700" cy="72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SG" sz="900" i="0" u="none" strike="noStrike" cap="none" dirty="0">
                <a:solidFill>
                  <a:srgbClr val="000000"/>
                </a:solidFill>
              </a:rPr>
              <a:t>Sources of primer sequences </a:t>
            </a:r>
            <a:r>
              <a:rPr lang="en-SG" sz="800" i="0" u="none" strike="noStrike" cap="none" dirty="0">
                <a:solidFill>
                  <a:srgbClr val="A5A5A5"/>
                </a:solidFill>
              </a:rPr>
              <a:t>(may have been updated in meantime): </a:t>
            </a:r>
            <a:r>
              <a:rPr lang="en-SG" sz="800" i="0" u="none" strike="noStrike" cap="none" dirty="0">
                <a:solidFill>
                  <a:srgbClr val="000000"/>
                </a:solidFill>
                <a:hlinkClick r:id="rId3"/>
              </a:rPr>
              <a:t>https://</a:t>
            </a:r>
            <a:r>
              <a:rPr lang="en-SG" sz="800" i="0" u="none" strike="noStrike" cap="none" dirty="0" err="1">
                <a:solidFill>
                  <a:srgbClr val="000000"/>
                </a:solidFill>
                <a:hlinkClick r:id="rId3"/>
              </a:rPr>
              <a:t>www.who.int</a:t>
            </a:r>
            <a:r>
              <a:rPr lang="en-SG" sz="800" i="0" u="none" strike="noStrike" cap="none" dirty="0">
                <a:solidFill>
                  <a:srgbClr val="000000"/>
                </a:solidFill>
                <a:hlinkClick r:id="rId3"/>
              </a:rPr>
              <a:t>/docs/default-source/</a:t>
            </a:r>
            <a:r>
              <a:rPr lang="en-SG" sz="800" i="0" u="none" strike="noStrike" cap="none" dirty="0" err="1">
                <a:solidFill>
                  <a:srgbClr val="000000"/>
                </a:solidFill>
                <a:hlinkClick r:id="rId3"/>
              </a:rPr>
              <a:t>coronaviruse</a:t>
            </a:r>
            <a:r>
              <a:rPr lang="en-SG" sz="800" i="0" u="none" strike="noStrike" cap="none" dirty="0">
                <a:solidFill>
                  <a:srgbClr val="000000"/>
                </a:solidFill>
                <a:hlinkClick r:id="rId3"/>
              </a:rPr>
              <a:t>/protocol-v2-1.pdf</a:t>
            </a:r>
            <a:endParaRPr sz="800" i="0" u="none" strike="noStrike" cap="none" dirty="0">
              <a:solidFill>
                <a:srgbClr val="000000"/>
              </a:solidFill>
            </a:endParaRPr>
          </a:p>
          <a:p>
            <a:pPr marL="0" marR="0" lvl="0" indent="0" algn="l" rtl="0">
              <a:lnSpc>
                <a:spcPct val="100000"/>
              </a:lnSpc>
              <a:spcBef>
                <a:spcPts val="0"/>
              </a:spcBef>
              <a:spcAft>
                <a:spcPts val="0"/>
              </a:spcAft>
              <a:buClr>
                <a:srgbClr val="000000"/>
              </a:buClr>
              <a:buSzPts val="900"/>
              <a:buFont typeface="Arial"/>
              <a:buNone/>
            </a:pPr>
            <a:r>
              <a:rPr lang="en-SG" sz="800" i="0" u="sng" strike="noStrike" cap="none" dirty="0">
                <a:solidFill>
                  <a:schemeClr val="hlink"/>
                </a:solidFill>
                <a:hlinkClick r:id="rId4"/>
              </a:rPr>
              <a:t>https://www.who.int/docs/default-source/coronaviruse/peiris-protocol-16-1-20.pdf</a:t>
            </a:r>
            <a:endParaRPr sz="800" i="0" u="none" strike="noStrike" cap="none" dirty="0">
              <a:solidFill>
                <a:srgbClr val="000000"/>
              </a:solidFill>
            </a:endParaRPr>
          </a:p>
          <a:p>
            <a:pPr marL="0" marR="0" lvl="0" indent="0" algn="l" rtl="0">
              <a:lnSpc>
                <a:spcPct val="100000"/>
              </a:lnSpc>
              <a:spcBef>
                <a:spcPts val="0"/>
              </a:spcBef>
              <a:spcAft>
                <a:spcPts val="0"/>
              </a:spcAft>
              <a:buClr>
                <a:srgbClr val="000000"/>
              </a:buClr>
              <a:buSzPts val="900"/>
              <a:buFont typeface="Arial"/>
              <a:buNone/>
            </a:pPr>
            <a:r>
              <a:rPr lang="en-SG" sz="800" i="0" u="sng" strike="noStrike" cap="none" dirty="0">
                <a:solidFill>
                  <a:schemeClr val="hlink"/>
                </a:solidFill>
                <a:hlinkClick r:id="rId5"/>
              </a:rPr>
              <a:t>http://ivdc.chinacdc.cn/kyjz/202001/t20200121_211337.html</a:t>
            </a:r>
            <a:endParaRPr sz="800" i="0" u="none" strike="noStrike" cap="none" dirty="0">
              <a:solidFill>
                <a:srgbClr val="000000"/>
              </a:solidFill>
            </a:endParaRPr>
          </a:p>
          <a:p>
            <a:pPr marL="0" marR="0" lvl="0" indent="0" algn="l" rtl="0">
              <a:lnSpc>
                <a:spcPct val="100000"/>
              </a:lnSpc>
              <a:spcBef>
                <a:spcPts val="0"/>
              </a:spcBef>
              <a:spcAft>
                <a:spcPts val="0"/>
              </a:spcAft>
              <a:buClr>
                <a:srgbClr val="000000"/>
              </a:buClr>
              <a:buSzPts val="900"/>
              <a:buFont typeface="Arial"/>
              <a:buNone/>
            </a:pPr>
            <a:r>
              <a:rPr lang="en-SG" sz="800" i="0" u="sng" strike="noStrike" cap="none" dirty="0">
                <a:solidFill>
                  <a:schemeClr val="hlink"/>
                </a:solidFill>
                <a:hlinkClick r:id="rId6"/>
              </a:rPr>
              <a:t>https://www.who.int/docs/default-source/coronaviruse/uscdcrt-pcr-panel-primer-probes.pdf</a:t>
            </a:r>
            <a:endParaRPr sz="800" i="0" u="none" strike="noStrike" cap="none" dirty="0">
              <a:solidFill>
                <a:srgbClr val="000000"/>
              </a:solidFill>
            </a:endParaRPr>
          </a:p>
          <a:p>
            <a:pPr marL="0" marR="0" lvl="0" indent="0" algn="l" rtl="0">
              <a:lnSpc>
                <a:spcPct val="100000"/>
              </a:lnSpc>
              <a:spcBef>
                <a:spcPts val="0"/>
              </a:spcBef>
              <a:spcAft>
                <a:spcPts val="0"/>
              </a:spcAft>
              <a:buClr>
                <a:schemeClr val="dk1"/>
              </a:buClr>
              <a:buSzPts val="900"/>
              <a:buFont typeface="Arial"/>
              <a:buNone/>
            </a:pPr>
            <a:endParaRPr sz="800" i="0" u="none" strike="noStrike" cap="none" dirty="0">
              <a:solidFill>
                <a:srgbClr val="000000"/>
              </a:solidFill>
            </a:endParaRPr>
          </a:p>
          <a:p>
            <a:pPr marL="0" marR="0" lvl="0" indent="0" algn="l" rtl="0">
              <a:lnSpc>
                <a:spcPct val="100000"/>
              </a:lnSpc>
              <a:spcBef>
                <a:spcPts val="0"/>
              </a:spcBef>
              <a:spcAft>
                <a:spcPts val="0"/>
              </a:spcAft>
              <a:buClr>
                <a:schemeClr val="dk1"/>
              </a:buClr>
              <a:buSzPts val="900"/>
              <a:buFont typeface="Arial"/>
              <a:buNone/>
            </a:pPr>
            <a:endParaRPr sz="800" i="0" u="none" strike="noStrike" cap="none" dirty="0">
              <a:solidFill>
                <a:srgbClr val="000000"/>
              </a:solidFill>
            </a:endParaRPr>
          </a:p>
          <a:p>
            <a:pPr marL="0" marR="0" lvl="0" indent="0" algn="l" rtl="0">
              <a:lnSpc>
                <a:spcPct val="100000"/>
              </a:lnSpc>
              <a:spcBef>
                <a:spcPts val="0"/>
              </a:spcBef>
              <a:spcAft>
                <a:spcPts val="0"/>
              </a:spcAft>
              <a:buClr>
                <a:schemeClr val="dk1"/>
              </a:buClr>
              <a:buSzPts val="900"/>
              <a:buFont typeface="Arial"/>
              <a:buNone/>
            </a:pPr>
            <a:endParaRPr sz="800" i="0" u="none" strike="noStrike" cap="none" dirty="0">
              <a:solidFill>
                <a:srgbClr val="000000"/>
              </a:solidFill>
            </a:endParaRPr>
          </a:p>
        </p:txBody>
      </p:sp>
      <p:sp>
        <p:nvSpPr>
          <p:cNvPr id="229" name="Google Shape;229;p27"/>
          <p:cNvSpPr txBox="1"/>
          <p:nvPr/>
        </p:nvSpPr>
        <p:spPr>
          <a:xfrm>
            <a:off x="506160" y="4267385"/>
            <a:ext cx="8235572" cy="1157700"/>
          </a:xfrm>
          <a:prstGeom prst="rect">
            <a:avLst/>
          </a:prstGeom>
          <a:noFill/>
          <a:ln>
            <a:noFill/>
          </a:ln>
        </p:spPr>
        <p:txBody>
          <a:bodyPr spcFirstLastPara="1" wrap="square" lIns="91425" tIns="45700" rIns="91425" bIns="45700" anchor="t" anchorCtr="0">
            <a:noAutofit/>
          </a:bodyPr>
          <a:lstStyle/>
          <a:p>
            <a:r>
              <a:rPr lang="en-SG" sz="1050" u="none" strike="noStrike" cap="none" dirty="0">
                <a:solidFill>
                  <a:schemeClr val="dk1"/>
                </a:solidFill>
                <a:latin typeface="Calibri" panose="020F0502020204030204" pitchFamily="34" charset="0"/>
                <a:cs typeface="Calibri" panose="020F0502020204030204" pitchFamily="34" charset="0"/>
              </a:rPr>
              <a:t>To reduce noise,</a:t>
            </a:r>
            <a:r>
              <a:rPr lang="en-US" sz="1050" u="none" strike="noStrike" cap="none" dirty="0">
                <a:solidFill>
                  <a:schemeClr val="dk1"/>
                </a:solidFill>
                <a:latin typeface="Calibri" panose="020F0502020204030204" pitchFamily="34" charset="0"/>
                <a:cs typeface="Calibri" panose="020F0502020204030204" pitchFamily="34" charset="0"/>
              </a:rPr>
              <a:t> 125,922 available high-quality genomes out of 128,045 entries submitted in the past 90 days </a:t>
            </a:r>
            <a:r>
              <a:rPr lang="en-SG" sz="1050" u="none" strike="noStrike" cap="none" dirty="0">
                <a:solidFill>
                  <a:schemeClr val="dk1"/>
                </a:solidFill>
                <a:latin typeface="Calibri" panose="020F0502020204030204" pitchFamily="34" charset="0"/>
                <a:cs typeface="Calibri" panose="020F0502020204030204" pitchFamily="34" charset="0"/>
              </a:rPr>
              <a:t>are considered here.</a:t>
            </a:r>
            <a:r>
              <a:rPr lang="en-SG" sz="1050" dirty="0">
                <a:latin typeface="Calibri" panose="020F0502020204030204" pitchFamily="34" charset="0"/>
                <a:cs typeface="Calibri" panose="020F0502020204030204" pitchFamily="34" charset="0"/>
              </a:rPr>
              <a:t> </a:t>
            </a:r>
          </a:p>
          <a:p>
            <a:r>
              <a:rPr lang="en-SG" sz="1050" u="none" strike="noStrike" cap="none" dirty="0">
                <a:solidFill>
                  <a:schemeClr val="dk1"/>
                </a:solidFill>
                <a:latin typeface="Calibri" panose="020F0502020204030204" pitchFamily="34" charset="0"/>
                <a:cs typeface="Calibri" panose="020F0502020204030204" pitchFamily="34" charset="0"/>
              </a:rPr>
              <a:t>Each bar is annotated with the change in percentage since the previous update.</a:t>
            </a:r>
            <a:endParaRPr sz="1000" u="none" strike="noStrike" cap="none" dirty="0">
              <a:solidFill>
                <a:schemeClr val="dk1"/>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000"/>
              <a:buFont typeface="Arial"/>
              <a:buNone/>
            </a:pPr>
            <a:endParaRPr sz="1000" i="0" u="none" strike="noStrike" cap="none" dirty="0">
              <a:solidFill>
                <a:srgbClr val="000000"/>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000"/>
              <a:buFont typeface="Arial"/>
              <a:buNone/>
            </a:pPr>
            <a:r>
              <a:rPr lang="en-SG" sz="1000" i="1" u="none" strike="noStrike" cap="none" dirty="0">
                <a:solidFill>
                  <a:srgbClr val="000000"/>
                </a:solidFill>
                <a:latin typeface="Calibri" panose="020F0502020204030204" pitchFamily="34" charset="0"/>
                <a:cs typeface="Calibri" panose="020F0502020204030204" pitchFamily="34" charset="0"/>
              </a:rPr>
              <a:t>This is a simplified summary view of the percent of high quality genomes (defined as &lt;1% Ns and &lt;0.05% unique non-synonymous mutations) with one or more mutations in either forward, probe or reverse primer region. This does not necessarily indicate a primer would not function but serves as a guide to variability of the targeted region. The second Figure shows the same but with mutations in 3’ ends for the primer regions (defined as last 5 nucleotides of the primer sequence) which can affect sensitivity partially. </a:t>
            </a:r>
            <a:endParaRPr i="0" u="none" strike="noStrike" cap="none" dirty="0">
              <a:solidFill>
                <a:srgbClr val="000000"/>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000"/>
              <a:buFont typeface="Arial"/>
              <a:buNone/>
            </a:pPr>
            <a:endParaRPr sz="1000" i="0" u="none" strike="noStrike" cap="none" dirty="0">
              <a:solidFill>
                <a:srgbClr val="A5A5A5"/>
              </a:solidFill>
              <a:latin typeface="Calibri" panose="020F0502020204030204" pitchFamily="34" charset="0"/>
              <a:cs typeface="Calibri" panose="020F0502020204030204" pitchFamily="34" charset="0"/>
            </a:endParaRPr>
          </a:p>
        </p:txBody>
      </p:sp>
      <p:sp>
        <p:nvSpPr>
          <p:cNvPr id="230" name="Google Shape;230;p27"/>
          <p:cNvSpPr/>
          <p:nvPr/>
        </p:nvSpPr>
        <p:spPr>
          <a:xfrm>
            <a:off x="3151800" y="56520"/>
            <a:ext cx="5880300" cy="349500"/>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700" b="1" i="0" u="none" strike="noStrike" cap="none" dirty="0">
                <a:solidFill>
                  <a:srgbClr val="000000"/>
                </a:solidFill>
                <a:latin typeface="Calibri"/>
                <a:ea typeface="Calibri"/>
                <a:cs typeface="Calibri"/>
                <a:sym typeface="Calibri"/>
              </a:rPr>
              <a:t>Common Primer Check for High Quality Genomes </a:t>
            </a:r>
            <a:r>
              <a:rPr lang="en-SG" sz="1700" b="1" dirty="0">
                <a:solidFill>
                  <a:schemeClr val="dk1"/>
                </a:solidFill>
                <a:latin typeface="Calibri"/>
                <a:ea typeface="Calibri"/>
                <a:cs typeface="Calibri"/>
                <a:sym typeface="Calibri"/>
              </a:rPr>
              <a:t>2024-04-23</a:t>
            </a:r>
          </a:p>
          <a:p>
            <a:pPr marL="0" marR="0" lvl="0" indent="0" algn="r" rtl="0">
              <a:lnSpc>
                <a:spcPct val="100000"/>
              </a:lnSpc>
              <a:spcBef>
                <a:spcPts val="0"/>
              </a:spcBef>
              <a:spcAft>
                <a:spcPts val="0"/>
              </a:spcAft>
              <a:buClr>
                <a:srgbClr val="000000"/>
              </a:buClr>
              <a:buSzPts val="1700"/>
              <a:buFont typeface="Arial"/>
              <a:buNone/>
            </a:pPr>
            <a:r>
              <a:rPr lang="en-SG" sz="1700" b="1" dirty="0">
                <a:solidFill>
                  <a:schemeClr val="dk1"/>
                </a:solidFill>
                <a:latin typeface="Calibri"/>
                <a:ea typeface="Calibri"/>
                <a:cs typeface="Calibri"/>
                <a:sym typeface="Calibri"/>
              </a:rPr>
              <a:t>
</a:t>
            </a:r>
          </a:p>
          <a:p>
            <a:pPr marL="0" marR="0" lvl="0" indent="0" algn="r" rtl="0">
              <a:lnSpc>
                <a:spcPct val="100000"/>
              </a:lnSpc>
              <a:spcBef>
                <a:spcPts val="0"/>
              </a:spcBef>
              <a:spcAft>
                <a:spcPts val="0"/>
              </a:spcAft>
              <a:buClr>
                <a:srgbClr val="000000"/>
              </a:buClr>
              <a:buSzPts val="1700"/>
              <a:buFont typeface="Arial"/>
              <a:buNone/>
            </a:pPr>
            <a:r>
              <a:rPr lang="en-SG" sz="1700" b="1" dirty="0">
                <a:solidFill>
                  <a:schemeClr val="dk1"/>
                </a:solidFill>
                <a:latin typeface="Calibri"/>
                <a:ea typeface="Calibri"/>
                <a:cs typeface="Calibri"/>
                <a:sym typeface="Calibri"/>
              </a:rPr>
              <a:t>
</a:t>
            </a:r>
            <a:endParaRPr sz="1700" b="0" i="0" u="none" strike="noStrike" cap="none" dirty="0">
              <a:solidFill>
                <a:schemeClr val="dk1"/>
              </a:solidFill>
              <a:latin typeface="Arial"/>
              <a:ea typeface="Arial"/>
              <a:cs typeface="Arial"/>
              <a:sym typeface="Arial"/>
            </a:endParaRPr>
          </a:p>
        </p:txBody>
      </p:sp>
      <p:sp>
        <p:nvSpPr>
          <p:cNvPr id="9" name="Google Shape;102;p16">
            <a:extLst>
              <a:ext uri="{FF2B5EF4-FFF2-40B4-BE49-F238E27FC236}">
                <a16:creationId xmlns:a16="http://schemas.microsoft.com/office/drawing/2014/main" id="{5762CC7F-A84A-7E7D-B1E6-63FB8830486E}"/>
              </a:ext>
            </a:extLst>
          </p:cNvPr>
          <p:cNvSpPr/>
          <p:nvPr/>
        </p:nvSpPr>
        <p:spPr>
          <a:xfrm>
            <a:off x="5977053" y="6004140"/>
            <a:ext cx="1516800" cy="79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grpSp>
        <p:nvGrpSpPr>
          <p:cNvPr id="2" name="Google Shape;75;p15">
            <a:extLst>
              <a:ext uri="{FF2B5EF4-FFF2-40B4-BE49-F238E27FC236}">
                <a16:creationId xmlns:a16="http://schemas.microsoft.com/office/drawing/2014/main" id="{B385350A-2B86-D3AF-A96C-602F97F6796C}"/>
              </a:ext>
            </a:extLst>
          </p:cNvPr>
          <p:cNvGrpSpPr/>
          <p:nvPr/>
        </p:nvGrpSpPr>
        <p:grpSpPr>
          <a:xfrm>
            <a:off x="7417800" y="5929315"/>
            <a:ext cx="1726200" cy="928685"/>
            <a:chOff x="7224800" y="5673990"/>
            <a:chExt cx="1726200" cy="928685"/>
          </a:xfrm>
        </p:grpSpPr>
        <p:sp>
          <p:nvSpPr>
            <p:cNvPr id="3" name="Google Shape;76;p15">
              <a:extLst>
                <a:ext uri="{FF2B5EF4-FFF2-40B4-BE49-F238E27FC236}">
                  <a16:creationId xmlns:a16="http://schemas.microsoft.com/office/drawing/2014/main" id="{C6AC4418-0E0F-051F-5FD5-91841CEA50E3}"/>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4" name="Google Shape;77;p15">
              <a:extLst>
                <a:ext uri="{FF2B5EF4-FFF2-40B4-BE49-F238E27FC236}">
                  <a16:creationId xmlns:a16="http://schemas.microsoft.com/office/drawing/2014/main" id="{9FE04E66-9BA0-9159-C671-0B06D91CEE75}"/>
                </a:ext>
              </a:extLst>
            </p:cNvPr>
            <p:cNvPicPr preferRelativeResize="0"/>
            <p:nvPr/>
          </p:nvPicPr>
          <p:blipFill rotWithShape="1">
            <a:blip r:embed="rId7">
              <a:alphaModFix/>
            </a:blip>
            <a:srcRect/>
            <a:stretch/>
          </p:blipFill>
          <p:spPr>
            <a:xfrm>
              <a:off x="7376905" y="5673990"/>
              <a:ext cx="1422000" cy="926640"/>
            </a:xfrm>
            <a:prstGeom prst="rect">
              <a:avLst/>
            </a:prstGeom>
            <a:noFill/>
            <a:ln>
              <a:noFill/>
            </a:ln>
          </p:spPr>
        </p:pic>
      </p:grpSp>
      <p:sp>
        <p:nvSpPr>
          <p:cNvPr id="5" name="AutoShape 2">
            <a:extLst>
              <a:ext uri="{FF2B5EF4-FFF2-40B4-BE49-F238E27FC236}">
                <a16:creationId xmlns:a16="http://schemas.microsoft.com/office/drawing/2014/main" id="{96D84521-995E-0E06-01F1-BEF0B7F28D7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pic>
        <p:nvPicPr>
          <p:cNvPr id="8" name="Picture 7" descr="A screenshot of a graph&#10;&#10;Description automatically generated">
            <a:extLst>
              <a:ext uri="{FF2B5EF4-FFF2-40B4-BE49-F238E27FC236}">
                <a16:creationId xmlns:a16="http://schemas.microsoft.com/office/drawing/2014/main" id="{C96EC611-5484-CDEE-91DA-DD59214E511A}"/>
              </a:ext>
            </a:extLst>
          </p:cNvPr>
          <p:cNvPicPr>
            <a:picLocks noChangeAspect="1"/>
          </p:cNvPicPr>
          <p:nvPr/>
        </p:nvPicPr>
        <p:blipFill>
          <a:blip r:embed="rId8"/>
          <a:stretch>
            <a:fillRect/>
          </a:stretch>
        </p:blipFill>
        <p:spPr>
          <a:xfrm>
            <a:off x="533400" y="1167064"/>
            <a:ext cx="7772400" cy="309827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02;p16">
            <a:extLst>
              <a:ext uri="{FF2B5EF4-FFF2-40B4-BE49-F238E27FC236}">
                <a16:creationId xmlns:a16="http://schemas.microsoft.com/office/drawing/2014/main" id="{1833FD55-5779-7A43-94AD-5BB3FFD84CEB}"/>
              </a:ext>
            </a:extLst>
          </p:cNvPr>
          <p:cNvSpPr/>
          <p:nvPr/>
        </p:nvSpPr>
        <p:spPr>
          <a:xfrm>
            <a:off x="7378067" y="4974528"/>
            <a:ext cx="1516800" cy="79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sp>
        <p:nvSpPr>
          <p:cNvPr id="14" name="Google Shape;84;p16">
            <a:extLst>
              <a:ext uri="{FF2B5EF4-FFF2-40B4-BE49-F238E27FC236}">
                <a16:creationId xmlns:a16="http://schemas.microsoft.com/office/drawing/2014/main" id="{A7E0453A-FB02-3D65-27AC-088E0A6929A2}"/>
              </a:ext>
            </a:extLst>
          </p:cNvPr>
          <p:cNvSpPr/>
          <p:nvPr/>
        </p:nvSpPr>
        <p:spPr>
          <a:xfrm>
            <a:off x="2157984" y="14825"/>
            <a:ext cx="6825268" cy="817932"/>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US" sz="1600" b="1" dirty="0">
                <a:latin typeface="Calibri"/>
                <a:ea typeface="Calibri"/>
                <a:cs typeface="Calibri"/>
                <a:sym typeface="Calibri"/>
              </a:rPr>
              <a:t>Global Occurrence and Frequencies o</a:t>
            </a:r>
            <a:r>
              <a:rPr lang="en-US" sz="1600" b="1" i="0" u="none" strike="noStrike" cap="none" dirty="0">
                <a:solidFill>
                  <a:srgbClr val="000000"/>
                </a:solidFill>
                <a:latin typeface="Calibri"/>
                <a:cs typeface="Calibri"/>
                <a:sym typeface="Calibri"/>
              </a:rPr>
              <a:t>f VOI</a:t>
            </a:r>
            <a:r>
              <a:rPr lang="en-US" sz="1600" b="1" dirty="0">
                <a:latin typeface="Calibri"/>
                <a:cs typeface="Calibri"/>
                <a:sym typeface="Calibri"/>
              </a:rPr>
              <a:t>s</a:t>
            </a:r>
          </a:p>
          <a:p>
            <a:pPr marL="0" marR="0" lvl="0" indent="0" algn="r" rtl="0">
              <a:lnSpc>
                <a:spcPct val="100000"/>
              </a:lnSpc>
              <a:spcBef>
                <a:spcPts val="0"/>
              </a:spcBef>
              <a:spcAft>
                <a:spcPts val="0"/>
              </a:spcAft>
              <a:buClr>
                <a:srgbClr val="000000"/>
              </a:buClr>
              <a:buSzPts val="1700"/>
              <a:buFont typeface="Arial"/>
              <a:buNone/>
            </a:pPr>
            <a:r>
              <a:rPr lang="en-US" sz="1600" b="1" dirty="0">
                <a:latin typeface="Calibri"/>
                <a:cs typeface="Calibri"/>
                <a:sym typeface="Calibri"/>
              </a:rPr>
              <a:t> (Omicron XBB.1.5, XBB.1.16, EG.5, BA.2.86, JN.1 and all respective sublineages)</a:t>
            </a:r>
            <a:endParaRPr sz="16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700"/>
              <a:buFont typeface="Arial"/>
              <a:buNone/>
            </a:pPr>
            <a:r>
              <a:rPr lang="en-SG" sz="1600" b="1" i="0" u="none" strike="noStrike" cap="none" dirty="0">
                <a:solidFill>
                  <a:srgbClr val="000000"/>
                </a:solidFill>
                <a:latin typeface="Calibri"/>
                <a:ea typeface="Calibri"/>
                <a:cs typeface="Calibri"/>
                <a:sym typeface="Calibri"/>
              </a:rPr>
              <a:t>2024-04-23</a:t>
            </a:r>
          </a:p>
          <a:p>
            <a:pPr marL="0" marR="0" lvl="0" indent="0" algn="r" rtl="0">
              <a:lnSpc>
                <a:spcPct val="100000"/>
              </a:lnSpc>
              <a:spcBef>
                <a:spcPts val="0"/>
              </a:spcBef>
              <a:spcAft>
                <a:spcPts val="0"/>
              </a:spcAft>
              <a:buClr>
                <a:srgbClr val="000000"/>
              </a:buClr>
              <a:buSzPts val="1700"/>
              <a:buFont typeface="Arial"/>
              <a:buNone/>
            </a:pPr>
            <a:r>
              <a:rPr lang="en-SG" sz="1600" b="1" i="0" u="none" strike="noStrike" cap="none" dirty="0">
                <a:solidFill>
                  <a:srgbClr val="000000"/>
                </a:solidFill>
                <a:latin typeface="Calibri"/>
                <a:ea typeface="Calibri"/>
                <a:cs typeface="Calibri"/>
                <a:sym typeface="Calibri"/>
              </a:rPr>
              <a:t>
</a:t>
            </a:r>
          </a:p>
          <a:p>
            <a:pPr marL="0" marR="0" lvl="0" indent="0" algn="r" rtl="0">
              <a:lnSpc>
                <a:spcPct val="100000"/>
              </a:lnSpc>
              <a:spcBef>
                <a:spcPts val="0"/>
              </a:spcBef>
              <a:spcAft>
                <a:spcPts val="0"/>
              </a:spcAft>
              <a:buClr>
                <a:srgbClr val="000000"/>
              </a:buClr>
              <a:buSzPts val="1700"/>
              <a:buFont typeface="Arial"/>
              <a:buNone/>
            </a:pPr>
            <a:r>
              <a:rPr lang="en-SG" sz="1600" b="1" i="0" u="none" strike="noStrike" cap="none" dirty="0">
                <a:solidFill>
                  <a:srgbClr val="000000"/>
                </a:solidFill>
                <a:latin typeface="Calibri"/>
                <a:ea typeface="Calibri"/>
                <a:cs typeface="Calibri"/>
                <a:sym typeface="Calibri"/>
              </a:rPr>
              <a:t>
</a:t>
            </a:r>
            <a:endParaRPr sz="1600" b="0" i="0" u="none" strike="noStrike" cap="none" dirty="0">
              <a:solidFill>
                <a:schemeClr val="dk1"/>
              </a:solidFill>
              <a:latin typeface="Arial"/>
              <a:ea typeface="Arial"/>
              <a:cs typeface="Arial"/>
              <a:sym typeface="Arial"/>
            </a:endParaRPr>
          </a:p>
        </p:txBody>
      </p:sp>
      <p:grpSp>
        <p:nvGrpSpPr>
          <p:cNvPr id="2" name="Google Shape;75;p15">
            <a:extLst>
              <a:ext uri="{FF2B5EF4-FFF2-40B4-BE49-F238E27FC236}">
                <a16:creationId xmlns:a16="http://schemas.microsoft.com/office/drawing/2014/main" id="{998032D7-2022-4201-7774-9D3401919B1A}"/>
              </a:ext>
            </a:extLst>
          </p:cNvPr>
          <p:cNvGrpSpPr/>
          <p:nvPr/>
        </p:nvGrpSpPr>
        <p:grpSpPr>
          <a:xfrm>
            <a:off x="7417800" y="5929315"/>
            <a:ext cx="1726200" cy="928685"/>
            <a:chOff x="7224800" y="5673990"/>
            <a:chExt cx="1726200" cy="928685"/>
          </a:xfrm>
        </p:grpSpPr>
        <p:sp>
          <p:nvSpPr>
            <p:cNvPr id="3" name="Google Shape;76;p15">
              <a:extLst>
                <a:ext uri="{FF2B5EF4-FFF2-40B4-BE49-F238E27FC236}">
                  <a16:creationId xmlns:a16="http://schemas.microsoft.com/office/drawing/2014/main" id="{70594BDB-B3D9-2DF8-B228-373DF7926872}"/>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 name="Google Shape;77;p15">
              <a:extLst>
                <a:ext uri="{FF2B5EF4-FFF2-40B4-BE49-F238E27FC236}">
                  <a16:creationId xmlns:a16="http://schemas.microsoft.com/office/drawing/2014/main" id="{424EE593-4100-2365-82D7-541359F19D2B}"/>
                </a:ext>
              </a:extLst>
            </p:cNvPr>
            <p:cNvPicPr preferRelativeResize="0"/>
            <p:nvPr/>
          </p:nvPicPr>
          <p:blipFill rotWithShape="1">
            <a:blip r:embed="rId2">
              <a:alphaModFix/>
            </a:blip>
            <a:srcRect/>
            <a:stretch/>
          </p:blipFill>
          <p:spPr>
            <a:xfrm>
              <a:off x="7376905" y="5673990"/>
              <a:ext cx="1422000" cy="926640"/>
            </a:xfrm>
            <a:prstGeom prst="rect">
              <a:avLst/>
            </a:prstGeom>
            <a:noFill/>
            <a:ln>
              <a:noFill/>
            </a:ln>
          </p:spPr>
        </p:pic>
      </p:grpSp>
      <p:pic>
        <p:nvPicPr>
          <p:cNvPr id="7" name="Picture 6" descr="A map of the world with red dots&#10;&#10;Description automatically generated">
            <a:extLst>
              <a:ext uri="{FF2B5EF4-FFF2-40B4-BE49-F238E27FC236}">
                <a16:creationId xmlns:a16="http://schemas.microsoft.com/office/drawing/2014/main" id="{0B193A5F-19BB-0BC0-2EED-9843422AE719}"/>
              </a:ext>
            </a:extLst>
          </p:cNvPr>
          <p:cNvPicPr>
            <a:picLocks noChangeAspect="1"/>
          </p:cNvPicPr>
          <p:nvPr/>
        </p:nvPicPr>
        <p:blipFill>
          <a:blip r:embed="rId3"/>
          <a:stretch>
            <a:fillRect/>
          </a:stretch>
        </p:blipFill>
        <p:spPr>
          <a:xfrm>
            <a:off x="685800" y="695409"/>
            <a:ext cx="7772400" cy="2590800"/>
          </a:xfrm>
          <a:prstGeom prst="rect">
            <a:avLst/>
          </a:prstGeom>
        </p:spPr>
      </p:pic>
      <p:pic>
        <p:nvPicPr>
          <p:cNvPr id="10" name="Picture 9" descr="A graph of different colored lines&#10;&#10;Description automatically generated">
            <a:extLst>
              <a:ext uri="{FF2B5EF4-FFF2-40B4-BE49-F238E27FC236}">
                <a16:creationId xmlns:a16="http://schemas.microsoft.com/office/drawing/2014/main" id="{E55DCC23-D117-5E51-6105-3BAC48D35E67}"/>
              </a:ext>
            </a:extLst>
          </p:cNvPr>
          <p:cNvPicPr>
            <a:picLocks noChangeAspect="1"/>
          </p:cNvPicPr>
          <p:nvPr/>
        </p:nvPicPr>
        <p:blipFill>
          <a:blip r:embed="rId4"/>
          <a:stretch>
            <a:fillRect/>
          </a:stretch>
        </p:blipFill>
        <p:spPr>
          <a:xfrm>
            <a:off x="914400" y="3449896"/>
            <a:ext cx="7772400" cy="3286754"/>
          </a:xfrm>
          <a:prstGeom prst="rect">
            <a:avLst/>
          </a:prstGeom>
        </p:spPr>
      </p:pic>
    </p:spTree>
    <p:extLst>
      <p:ext uri="{BB962C8B-B14F-4D97-AF65-F5344CB8AC3E}">
        <p14:creationId xmlns:p14="http://schemas.microsoft.com/office/powerpoint/2010/main" val="179643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02;p16">
            <a:extLst>
              <a:ext uri="{FF2B5EF4-FFF2-40B4-BE49-F238E27FC236}">
                <a16:creationId xmlns:a16="http://schemas.microsoft.com/office/drawing/2014/main" id="{1833FD55-5779-7A43-94AD-5BB3FFD84CEB}"/>
              </a:ext>
            </a:extLst>
          </p:cNvPr>
          <p:cNvSpPr/>
          <p:nvPr/>
        </p:nvSpPr>
        <p:spPr>
          <a:xfrm>
            <a:off x="7378067" y="4974528"/>
            <a:ext cx="1516800" cy="79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sp>
        <p:nvSpPr>
          <p:cNvPr id="14" name="Google Shape;84;p16">
            <a:extLst>
              <a:ext uri="{FF2B5EF4-FFF2-40B4-BE49-F238E27FC236}">
                <a16:creationId xmlns:a16="http://schemas.microsoft.com/office/drawing/2014/main" id="{A7E0453A-FB02-3D65-27AC-088E0A6929A2}"/>
              </a:ext>
            </a:extLst>
          </p:cNvPr>
          <p:cNvSpPr/>
          <p:nvPr/>
        </p:nvSpPr>
        <p:spPr>
          <a:xfrm>
            <a:off x="1837267" y="14825"/>
            <a:ext cx="7145984" cy="817932"/>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US" sz="1600" b="1" dirty="0">
                <a:latin typeface="Calibri"/>
                <a:ea typeface="Calibri"/>
                <a:cs typeface="Calibri"/>
                <a:sym typeface="Calibri"/>
              </a:rPr>
              <a:t>Global Occurrence and Frequencies o</a:t>
            </a:r>
            <a:r>
              <a:rPr lang="en-US" sz="1600" b="1" i="0" u="none" strike="noStrike" cap="none" dirty="0">
                <a:solidFill>
                  <a:srgbClr val="000000"/>
                </a:solidFill>
                <a:latin typeface="Calibri"/>
                <a:cs typeface="Calibri"/>
                <a:sym typeface="Calibri"/>
              </a:rPr>
              <a:t>f VUM</a:t>
            </a:r>
            <a:r>
              <a:rPr lang="en-US" sz="1600" b="1" dirty="0">
                <a:latin typeface="Calibri"/>
                <a:cs typeface="Calibri"/>
                <a:sym typeface="Calibri"/>
              </a:rPr>
              <a:t>s </a:t>
            </a:r>
          </a:p>
          <a:p>
            <a:pPr marL="0" marR="0" lvl="0" indent="0" algn="r" rtl="0">
              <a:lnSpc>
                <a:spcPct val="100000"/>
              </a:lnSpc>
              <a:spcBef>
                <a:spcPts val="0"/>
              </a:spcBef>
              <a:spcAft>
                <a:spcPts val="0"/>
              </a:spcAft>
              <a:buClr>
                <a:srgbClr val="000000"/>
              </a:buClr>
              <a:buSzPts val="1700"/>
              <a:buFont typeface="Arial"/>
              <a:buNone/>
            </a:pPr>
            <a:r>
              <a:rPr lang="en-US" sz="1600" b="1" dirty="0">
                <a:latin typeface="Calibri"/>
                <a:cs typeface="Calibri"/>
                <a:sym typeface="Calibri"/>
              </a:rPr>
              <a:t>(Omicron XBB and all respective sublineages that are not VOIs)</a:t>
            </a:r>
            <a:endParaRPr sz="16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700"/>
              <a:buFont typeface="Arial"/>
              <a:buNone/>
            </a:pPr>
            <a:r>
              <a:rPr lang="en-SG" sz="1600" b="1" i="0" u="none" strike="noStrike" cap="none" dirty="0">
                <a:solidFill>
                  <a:srgbClr val="000000"/>
                </a:solidFill>
                <a:latin typeface="Calibri"/>
                <a:ea typeface="Calibri"/>
                <a:cs typeface="Calibri"/>
                <a:sym typeface="Calibri"/>
              </a:rPr>
              <a:t>2024-04-23
</a:t>
            </a:r>
            <a:endParaRPr sz="1600" b="0" i="0" u="none" strike="noStrike" cap="none" dirty="0">
              <a:solidFill>
                <a:schemeClr val="dk1"/>
              </a:solidFill>
              <a:latin typeface="Arial"/>
              <a:ea typeface="Arial"/>
              <a:cs typeface="Arial"/>
              <a:sym typeface="Arial"/>
            </a:endParaRPr>
          </a:p>
        </p:txBody>
      </p:sp>
      <p:grpSp>
        <p:nvGrpSpPr>
          <p:cNvPr id="3" name="Google Shape;75;p15">
            <a:extLst>
              <a:ext uri="{FF2B5EF4-FFF2-40B4-BE49-F238E27FC236}">
                <a16:creationId xmlns:a16="http://schemas.microsoft.com/office/drawing/2014/main" id="{A72F931A-9A73-D4E6-6212-74EC174385B4}"/>
              </a:ext>
            </a:extLst>
          </p:cNvPr>
          <p:cNvGrpSpPr/>
          <p:nvPr/>
        </p:nvGrpSpPr>
        <p:grpSpPr>
          <a:xfrm>
            <a:off x="7417800" y="5929315"/>
            <a:ext cx="1726200" cy="928685"/>
            <a:chOff x="7224800" y="5673990"/>
            <a:chExt cx="1726200" cy="928685"/>
          </a:xfrm>
        </p:grpSpPr>
        <p:sp>
          <p:nvSpPr>
            <p:cNvPr id="5" name="Google Shape;76;p15">
              <a:extLst>
                <a:ext uri="{FF2B5EF4-FFF2-40B4-BE49-F238E27FC236}">
                  <a16:creationId xmlns:a16="http://schemas.microsoft.com/office/drawing/2014/main" id="{A621E8E4-4703-2AA2-62FA-54F748345EF2}"/>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9" name="Google Shape;77;p15">
              <a:extLst>
                <a:ext uri="{FF2B5EF4-FFF2-40B4-BE49-F238E27FC236}">
                  <a16:creationId xmlns:a16="http://schemas.microsoft.com/office/drawing/2014/main" id="{398FE4AF-965B-5F89-1B6E-F84A75AA18B8}"/>
                </a:ext>
              </a:extLst>
            </p:cNvPr>
            <p:cNvPicPr preferRelativeResize="0"/>
            <p:nvPr/>
          </p:nvPicPr>
          <p:blipFill rotWithShape="1">
            <a:blip r:embed="rId3">
              <a:alphaModFix/>
            </a:blip>
            <a:srcRect/>
            <a:stretch/>
          </p:blipFill>
          <p:spPr>
            <a:xfrm>
              <a:off x="7376905" y="5673990"/>
              <a:ext cx="1422000" cy="926640"/>
            </a:xfrm>
            <a:prstGeom prst="rect">
              <a:avLst/>
            </a:prstGeom>
            <a:noFill/>
            <a:ln>
              <a:noFill/>
            </a:ln>
          </p:spPr>
        </p:pic>
      </p:grpSp>
      <p:pic>
        <p:nvPicPr>
          <p:cNvPr id="6" name="Picture 5" descr="A map of the world with red dots&#10;&#10;Description automatically generated">
            <a:extLst>
              <a:ext uri="{FF2B5EF4-FFF2-40B4-BE49-F238E27FC236}">
                <a16:creationId xmlns:a16="http://schemas.microsoft.com/office/drawing/2014/main" id="{11B09976-8A83-4B58-570F-324F216669EA}"/>
              </a:ext>
            </a:extLst>
          </p:cNvPr>
          <p:cNvPicPr>
            <a:picLocks noChangeAspect="1"/>
          </p:cNvPicPr>
          <p:nvPr/>
        </p:nvPicPr>
        <p:blipFill>
          <a:blip r:embed="rId4"/>
          <a:stretch>
            <a:fillRect/>
          </a:stretch>
        </p:blipFill>
        <p:spPr>
          <a:xfrm>
            <a:off x="508500" y="615585"/>
            <a:ext cx="7772400" cy="2609438"/>
          </a:xfrm>
          <a:prstGeom prst="rect">
            <a:avLst/>
          </a:prstGeom>
        </p:spPr>
      </p:pic>
      <p:pic>
        <p:nvPicPr>
          <p:cNvPr id="10" name="Picture 9" descr="A graph of different colored lines&#10;&#10;Description automatically generated">
            <a:extLst>
              <a:ext uri="{FF2B5EF4-FFF2-40B4-BE49-F238E27FC236}">
                <a16:creationId xmlns:a16="http://schemas.microsoft.com/office/drawing/2014/main" id="{25B47B58-480B-58AF-6D65-64E079E40754}"/>
              </a:ext>
            </a:extLst>
          </p:cNvPr>
          <p:cNvPicPr>
            <a:picLocks noChangeAspect="1"/>
          </p:cNvPicPr>
          <p:nvPr/>
        </p:nvPicPr>
        <p:blipFill>
          <a:blip r:embed="rId5"/>
          <a:stretch>
            <a:fillRect/>
          </a:stretch>
        </p:blipFill>
        <p:spPr>
          <a:xfrm>
            <a:off x="891347" y="3227068"/>
            <a:ext cx="7772400" cy="3509582"/>
          </a:xfrm>
          <a:prstGeom prst="rect">
            <a:avLst/>
          </a:prstGeom>
        </p:spPr>
      </p:pic>
    </p:spTree>
    <p:extLst>
      <p:ext uri="{BB962C8B-B14F-4D97-AF65-F5344CB8AC3E}">
        <p14:creationId xmlns:p14="http://schemas.microsoft.com/office/powerpoint/2010/main" val="657623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map of the world with many colored circles&#10;&#10;Description automatically generated">
            <a:extLst>
              <a:ext uri="{FF2B5EF4-FFF2-40B4-BE49-F238E27FC236}">
                <a16:creationId xmlns:a16="http://schemas.microsoft.com/office/drawing/2014/main" id="{68F9CD0E-9109-1A7D-15C3-42514B1A1CA0}"/>
              </a:ext>
            </a:extLst>
          </p:cNvPr>
          <p:cNvPicPr>
            <a:picLocks noChangeAspect="1"/>
          </p:cNvPicPr>
          <p:nvPr/>
        </p:nvPicPr>
        <p:blipFill>
          <a:blip r:embed="rId3"/>
          <a:stretch>
            <a:fillRect/>
          </a:stretch>
        </p:blipFill>
        <p:spPr>
          <a:xfrm>
            <a:off x="1024307" y="4250798"/>
            <a:ext cx="4734232" cy="2478208"/>
          </a:xfrm>
          <a:prstGeom prst="rect">
            <a:avLst/>
          </a:prstGeom>
        </p:spPr>
      </p:pic>
      <p:sp>
        <p:nvSpPr>
          <p:cNvPr id="19" name="Google Shape;84;p16">
            <a:extLst>
              <a:ext uri="{FF2B5EF4-FFF2-40B4-BE49-F238E27FC236}">
                <a16:creationId xmlns:a16="http://schemas.microsoft.com/office/drawing/2014/main" id="{6DC27C4A-5E8E-8F46-850B-6D91C6EF51A9}"/>
              </a:ext>
            </a:extLst>
          </p:cNvPr>
          <p:cNvSpPr/>
          <p:nvPr/>
        </p:nvSpPr>
        <p:spPr>
          <a:xfrm>
            <a:off x="5517931" y="14825"/>
            <a:ext cx="3465319" cy="817932"/>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US" sz="1600" b="1" dirty="0" err="1">
                <a:latin typeface="Calibri"/>
                <a:ea typeface="Calibri"/>
                <a:cs typeface="Calibri"/>
                <a:sym typeface="Calibri"/>
              </a:rPr>
              <a:t>Phylodynamics</a:t>
            </a:r>
            <a:r>
              <a:rPr lang="en-US" sz="1600" b="1" dirty="0">
                <a:latin typeface="Calibri"/>
                <a:ea typeface="Calibri"/>
                <a:cs typeface="Calibri"/>
                <a:sym typeface="Calibri"/>
              </a:rPr>
              <a:t> of Variants of Interest and Variants under Monitoring</a:t>
            </a:r>
            <a:endParaRPr sz="16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700"/>
              <a:buFont typeface="Arial"/>
              <a:buNone/>
            </a:pPr>
            <a:r>
              <a:rPr lang="en-SG" sz="1600" b="1" i="0" u="none" strike="noStrike" cap="none" dirty="0">
                <a:solidFill>
                  <a:srgbClr val="000000"/>
                </a:solidFill>
                <a:latin typeface="Calibri"/>
                <a:ea typeface="Calibri"/>
                <a:cs typeface="Calibri"/>
                <a:sym typeface="Calibri"/>
              </a:rPr>
              <a:t>2024-04-23</a:t>
            </a:r>
          </a:p>
          <a:p>
            <a:pPr marL="0" marR="0" lvl="0" indent="0" algn="r" rtl="0">
              <a:lnSpc>
                <a:spcPct val="100000"/>
              </a:lnSpc>
              <a:spcBef>
                <a:spcPts val="0"/>
              </a:spcBef>
              <a:spcAft>
                <a:spcPts val="0"/>
              </a:spcAft>
              <a:buClr>
                <a:srgbClr val="000000"/>
              </a:buClr>
              <a:buSzPts val="1700"/>
              <a:buFont typeface="Arial"/>
              <a:buNone/>
            </a:pPr>
            <a:r>
              <a:rPr lang="en-SG" sz="1600" b="1" i="0" u="none" strike="noStrike" cap="none" dirty="0">
                <a:solidFill>
                  <a:srgbClr val="000000"/>
                </a:solidFill>
                <a:latin typeface="Calibri"/>
                <a:ea typeface="Calibri"/>
                <a:cs typeface="Calibri"/>
                <a:sym typeface="Calibri"/>
              </a:rPr>
              <a:t>
</a:t>
            </a:r>
          </a:p>
          <a:p>
            <a:pPr marL="0" marR="0" lvl="0" indent="0" algn="r" rtl="0">
              <a:lnSpc>
                <a:spcPct val="100000"/>
              </a:lnSpc>
              <a:spcBef>
                <a:spcPts val="0"/>
              </a:spcBef>
              <a:spcAft>
                <a:spcPts val="0"/>
              </a:spcAft>
              <a:buClr>
                <a:srgbClr val="000000"/>
              </a:buClr>
              <a:buSzPts val="1700"/>
              <a:buFont typeface="Arial"/>
              <a:buNone/>
            </a:pPr>
            <a:r>
              <a:rPr lang="en-SG" sz="1600" b="1" i="0" u="none" strike="noStrike" cap="none" dirty="0">
                <a:solidFill>
                  <a:srgbClr val="000000"/>
                </a:solidFill>
                <a:latin typeface="Calibri"/>
                <a:ea typeface="Calibri"/>
                <a:cs typeface="Calibri"/>
                <a:sym typeface="Calibri"/>
              </a:rPr>
              <a:t>
</a:t>
            </a:r>
            <a:endParaRPr sz="1600" b="0" i="0" u="none" strike="noStrike" cap="none" dirty="0">
              <a:solidFill>
                <a:schemeClr val="dk1"/>
              </a:solidFill>
              <a:latin typeface="Arial"/>
              <a:ea typeface="Arial"/>
              <a:cs typeface="Arial"/>
              <a:sym typeface="Arial"/>
            </a:endParaRPr>
          </a:p>
        </p:txBody>
      </p:sp>
      <p:pic>
        <p:nvPicPr>
          <p:cNvPr id="7" name="Picture 6">
            <a:extLst>
              <a:ext uri="{FF2B5EF4-FFF2-40B4-BE49-F238E27FC236}">
                <a16:creationId xmlns:a16="http://schemas.microsoft.com/office/drawing/2014/main" id="{20CB4124-657C-2943-838C-11D550069E7D}"/>
              </a:ext>
            </a:extLst>
          </p:cNvPr>
          <p:cNvPicPr>
            <a:picLocks noChangeAspect="1"/>
          </p:cNvPicPr>
          <p:nvPr/>
        </p:nvPicPr>
        <p:blipFill>
          <a:blip/>
          <a:stretch>
            <a:fillRect/>
          </a:stretch>
        </p:blipFill>
        <p:spPr>
          <a:xfrm>
            <a:off x="4572000" y="3422650"/>
            <a:ext cx="0" cy="12700"/>
          </a:xfrm>
          <a:prstGeom prst="rect">
            <a:avLst/>
          </a:prstGeom>
        </p:spPr>
      </p:pic>
      <p:sp>
        <p:nvSpPr>
          <p:cNvPr id="12" name="TextBox 11">
            <a:extLst>
              <a:ext uri="{FF2B5EF4-FFF2-40B4-BE49-F238E27FC236}">
                <a16:creationId xmlns:a16="http://schemas.microsoft.com/office/drawing/2014/main" id="{D6F61A23-94D1-4F1F-B75B-9AADB9A9D0F8}"/>
              </a:ext>
            </a:extLst>
          </p:cNvPr>
          <p:cNvSpPr txBox="1"/>
          <p:nvPr/>
        </p:nvSpPr>
        <p:spPr>
          <a:xfrm>
            <a:off x="160750" y="678868"/>
            <a:ext cx="1595309" cy="307777"/>
          </a:xfrm>
          <a:prstGeom prst="rect">
            <a:avLst/>
          </a:prstGeom>
          <a:noFill/>
        </p:spPr>
        <p:txBody>
          <a:bodyPr wrap="square" rtlCol="0">
            <a:spAutoFit/>
          </a:bodyPr>
          <a:lstStyle/>
          <a:p>
            <a:r>
              <a:rPr lang="en-SG" dirty="0">
                <a:latin typeface="Calibri" panose="020F0502020204030204" pitchFamily="34" charset="0"/>
                <a:cs typeface="Calibri" panose="020F0502020204030204" pitchFamily="34" charset="0"/>
              </a:rPr>
              <a:t>Time-resolved tree</a:t>
            </a:r>
          </a:p>
        </p:txBody>
      </p:sp>
      <p:sp>
        <p:nvSpPr>
          <p:cNvPr id="5" name="Rectangle 4">
            <a:extLst>
              <a:ext uri="{FF2B5EF4-FFF2-40B4-BE49-F238E27FC236}">
                <a16:creationId xmlns:a16="http://schemas.microsoft.com/office/drawing/2014/main" id="{CA01D8CC-7DD3-054E-BFC3-974EDF0B70D6}"/>
              </a:ext>
            </a:extLst>
          </p:cNvPr>
          <p:cNvSpPr/>
          <p:nvPr/>
        </p:nvSpPr>
        <p:spPr>
          <a:xfrm>
            <a:off x="160750" y="196323"/>
            <a:ext cx="6049617" cy="253916"/>
          </a:xfrm>
          <a:prstGeom prst="rect">
            <a:avLst/>
          </a:prstGeom>
        </p:spPr>
        <p:txBody>
          <a:bodyPr wrap="square">
            <a:spAutoFit/>
          </a:bodyPr>
          <a:lstStyle/>
          <a:p>
            <a:r>
              <a:rPr lang="en-SG" sz="1050" dirty="0">
                <a:solidFill>
                  <a:srgbClr val="888888"/>
                </a:solidFill>
                <a:latin typeface="Calibri" panose="020F0502020204030204" pitchFamily="34" charset="0"/>
                <a:cs typeface="Calibri" panose="020F0502020204030204" pitchFamily="34" charset="0"/>
              </a:rPr>
              <a:t>Showing 2,974 genomes collected between Nov 2023 and April 2024</a:t>
            </a:r>
            <a:endParaRPr lang="en-US" sz="1050" dirty="0">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B594B4D6-242F-3247-99C7-CA9371A7C7B5}"/>
              </a:ext>
            </a:extLst>
          </p:cNvPr>
          <p:cNvSpPr txBox="1"/>
          <p:nvPr/>
        </p:nvSpPr>
        <p:spPr>
          <a:xfrm>
            <a:off x="3053908" y="694059"/>
            <a:ext cx="2412130" cy="307777"/>
          </a:xfrm>
          <a:prstGeom prst="rect">
            <a:avLst/>
          </a:prstGeom>
          <a:noFill/>
        </p:spPr>
        <p:txBody>
          <a:bodyPr wrap="square" rtlCol="0">
            <a:spAutoFit/>
          </a:bodyPr>
          <a:lstStyle/>
          <a:p>
            <a:r>
              <a:rPr lang="en-SG" dirty="0">
                <a:latin typeface="Calibri" panose="020F0502020204030204" pitchFamily="34" charset="0"/>
                <a:cs typeface="Calibri" panose="020F0502020204030204" pitchFamily="34" charset="0"/>
              </a:rPr>
              <a:t>Genetic divergence tree</a:t>
            </a:r>
          </a:p>
        </p:txBody>
      </p:sp>
      <p:sp>
        <p:nvSpPr>
          <p:cNvPr id="30" name="TextBox 29">
            <a:extLst>
              <a:ext uri="{FF2B5EF4-FFF2-40B4-BE49-F238E27FC236}">
                <a16:creationId xmlns:a16="http://schemas.microsoft.com/office/drawing/2014/main" id="{8DB4440A-66AA-D76D-338D-B28E18387B9B}"/>
              </a:ext>
            </a:extLst>
          </p:cNvPr>
          <p:cNvSpPr txBox="1"/>
          <p:nvPr/>
        </p:nvSpPr>
        <p:spPr>
          <a:xfrm>
            <a:off x="1113960" y="6312503"/>
            <a:ext cx="1232179" cy="307777"/>
          </a:xfrm>
          <a:prstGeom prst="rect">
            <a:avLst/>
          </a:prstGeom>
          <a:noFill/>
        </p:spPr>
        <p:txBody>
          <a:bodyPr wrap="square" rtlCol="0">
            <a:spAutoFit/>
          </a:bodyPr>
          <a:lstStyle/>
          <a:p>
            <a:r>
              <a:rPr lang="en-SG" dirty="0">
                <a:latin typeface="Calibri" panose="020F0502020204030204" pitchFamily="34" charset="0"/>
                <a:cs typeface="Calibri" panose="020F0502020204030204" pitchFamily="34" charset="0"/>
              </a:rPr>
              <a:t>Geography</a:t>
            </a:r>
          </a:p>
        </p:txBody>
      </p:sp>
      <p:sp>
        <p:nvSpPr>
          <p:cNvPr id="22" name="Google Shape;102;p16">
            <a:extLst>
              <a:ext uri="{FF2B5EF4-FFF2-40B4-BE49-F238E27FC236}">
                <a16:creationId xmlns:a16="http://schemas.microsoft.com/office/drawing/2014/main" id="{EEDE17C9-F18D-4645-8D39-58ABD4C81084}"/>
              </a:ext>
            </a:extLst>
          </p:cNvPr>
          <p:cNvSpPr/>
          <p:nvPr/>
        </p:nvSpPr>
        <p:spPr>
          <a:xfrm>
            <a:off x="7442352" y="5099670"/>
            <a:ext cx="1516800" cy="79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850" b="0" i="1" u="none" strike="noStrike" cap="none" dirty="0">
                <a:solidFill>
                  <a:srgbClr val="000000"/>
                </a:solidFill>
                <a:latin typeface="Calibri"/>
                <a:ea typeface="Calibri"/>
                <a:cs typeface="Calibri"/>
                <a:sym typeface="Calibri"/>
              </a:rPr>
              <a:t>We gratefully acknowledge the Authors from Originating and Submitting laboratories of sequence data on which the analysis is based.</a:t>
            </a:r>
            <a:endParaRPr sz="85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900" b="0" i="1" u="none" strike="noStrike" cap="none" dirty="0">
              <a:solidFill>
                <a:srgbClr val="000000"/>
              </a:solidFill>
              <a:latin typeface="Arial"/>
              <a:ea typeface="Arial"/>
              <a:cs typeface="Arial"/>
              <a:sym typeface="Arial"/>
            </a:endParaRPr>
          </a:p>
        </p:txBody>
      </p:sp>
      <p:sp>
        <p:nvSpPr>
          <p:cNvPr id="28" name="TextBox 27">
            <a:extLst>
              <a:ext uri="{FF2B5EF4-FFF2-40B4-BE49-F238E27FC236}">
                <a16:creationId xmlns:a16="http://schemas.microsoft.com/office/drawing/2014/main" id="{015E3960-D55D-264F-AF62-9236A25B16CB}"/>
              </a:ext>
            </a:extLst>
          </p:cNvPr>
          <p:cNvSpPr txBox="1"/>
          <p:nvPr/>
        </p:nvSpPr>
        <p:spPr>
          <a:xfrm>
            <a:off x="7512068" y="6481980"/>
            <a:ext cx="1420679" cy="230832"/>
          </a:xfrm>
          <a:prstGeom prst="rect">
            <a:avLst/>
          </a:prstGeom>
          <a:noFill/>
        </p:spPr>
        <p:txBody>
          <a:bodyPr wrap="square">
            <a:spAutoFit/>
          </a:bodyPr>
          <a:lstStyle/>
          <a:p>
            <a:pPr algn="ctr"/>
            <a:r>
              <a:rPr lang="en-US" sz="900" dirty="0">
                <a:solidFill>
                  <a:schemeClr val="bg1">
                    <a:lumMod val="50000"/>
                  </a:schemeClr>
                </a:solidFill>
                <a:latin typeface="Lato" panose="020F0502020204030203" pitchFamily="34" charset="0"/>
              </a:rPr>
              <a:t>b</a:t>
            </a:r>
            <a:r>
              <a:rPr lang="en-US" sz="900" b="0" i="0" dirty="0">
                <a:solidFill>
                  <a:schemeClr val="bg1">
                    <a:lumMod val="50000"/>
                  </a:schemeClr>
                </a:solidFill>
                <a:effectLst/>
                <a:latin typeface="Lato" panose="020F0502020204030203" pitchFamily="34" charset="0"/>
              </a:rPr>
              <a:t>y FIOCRUZ, Brazil</a:t>
            </a:r>
            <a:endParaRPr lang="en-SG" sz="900" i="1" dirty="0">
              <a:solidFill>
                <a:schemeClr val="bg1">
                  <a:lumMod val="50000"/>
                </a:schemeClr>
              </a:solidFill>
            </a:endParaRPr>
          </a:p>
        </p:txBody>
      </p:sp>
      <p:sp>
        <p:nvSpPr>
          <p:cNvPr id="20" name="Rectangle 19">
            <a:extLst>
              <a:ext uri="{FF2B5EF4-FFF2-40B4-BE49-F238E27FC236}">
                <a16:creationId xmlns:a16="http://schemas.microsoft.com/office/drawing/2014/main" id="{7EF7CB7E-0871-2C77-7AFF-19F3FF2FE945}"/>
              </a:ext>
            </a:extLst>
          </p:cNvPr>
          <p:cNvSpPr/>
          <p:nvPr/>
        </p:nvSpPr>
        <p:spPr>
          <a:xfrm>
            <a:off x="5881242" y="4076412"/>
            <a:ext cx="489278" cy="77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BB4AB3F-C081-BC18-7EC1-EDF2DEA883E3}"/>
              </a:ext>
            </a:extLst>
          </p:cNvPr>
          <p:cNvPicPr>
            <a:picLocks noChangeAspect="1"/>
          </p:cNvPicPr>
          <p:nvPr/>
        </p:nvPicPr>
        <p:blipFill>
          <a:blip r:embed="rId4"/>
          <a:stretch>
            <a:fillRect/>
          </a:stretch>
        </p:blipFill>
        <p:spPr>
          <a:xfrm>
            <a:off x="7558407" y="5890770"/>
            <a:ext cx="1284687" cy="428230"/>
          </a:xfrm>
          <a:prstGeom prst="rect">
            <a:avLst/>
          </a:prstGeom>
          <a:effectLst>
            <a:reflection blurRad="6350" stA="33000" endPos="55000" dir="5400000" sy="-100000" algn="bl" rotWithShape="0"/>
          </a:effectLst>
        </p:spPr>
      </p:pic>
      <p:pic>
        <p:nvPicPr>
          <p:cNvPr id="13" name="Picture 12" descr="A close-up of a logo&#10;&#10;Description automatically generated">
            <a:extLst>
              <a:ext uri="{FF2B5EF4-FFF2-40B4-BE49-F238E27FC236}">
                <a16:creationId xmlns:a16="http://schemas.microsoft.com/office/drawing/2014/main" id="{9D8D187D-FB32-B252-D722-91B2C4E7FA4E}"/>
              </a:ext>
            </a:extLst>
          </p:cNvPr>
          <p:cNvPicPr>
            <a:picLocks noChangeAspect="1"/>
          </p:cNvPicPr>
          <p:nvPr/>
        </p:nvPicPr>
        <p:blipFill>
          <a:blip r:embed="rId5"/>
          <a:stretch>
            <a:fillRect/>
          </a:stretch>
        </p:blipFill>
        <p:spPr>
          <a:xfrm>
            <a:off x="5905652" y="1056098"/>
            <a:ext cx="2097485" cy="494036"/>
          </a:xfrm>
          <a:prstGeom prst="rect">
            <a:avLst/>
          </a:prstGeom>
        </p:spPr>
      </p:pic>
      <p:pic>
        <p:nvPicPr>
          <p:cNvPr id="17" name="Picture 16" descr="A screen shot of a graph&#10;&#10;Description automatically generated">
            <a:extLst>
              <a:ext uri="{FF2B5EF4-FFF2-40B4-BE49-F238E27FC236}">
                <a16:creationId xmlns:a16="http://schemas.microsoft.com/office/drawing/2014/main" id="{B46D6435-EFFE-368C-2927-7E1CA7D9AE46}"/>
              </a:ext>
            </a:extLst>
          </p:cNvPr>
          <p:cNvPicPr>
            <a:picLocks noChangeAspect="1"/>
          </p:cNvPicPr>
          <p:nvPr/>
        </p:nvPicPr>
        <p:blipFill rotWithShape="1">
          <a:blip r:embed="rId6"/>
          <a:srcRect t="1182"/>
          <a:stretch/>
        </p:blipFill>
        <p:spPr>
          <a:xfrm>
            <a:off x="255312" y="946250"/>
            <a:ext cx="2060432" cy="3130014"/>
          </a:xfrm>
          <a:prstGeom prst="rect">
            <a:avLst/>
          </a:prstGeom>
        </p:spPr>
      </p:pic>
      <p:pic>
        <p:nvPicPr>
          <p:cNvPr id="24" name="Picture 23" descr="A screen shot of a computer screen&#10;&#10;Description automatically generated">
            <a:extLst>
              <a:ext uri="{FF2B5EF4-FFF2-40B4-BE49-F238E27FC236}">
                <a16:creationId xmlns:a16="http://schemas.microsoft.com/office/drawing/2014/main" id="{336F822A-6A5C-B7E6-C84C-B03E42ECA261}"/>
              </a:ext>
            </a:extLst>
          </p:cNvPr>
          <p:cNvPicPr>
            <a:picLocks noChangeAspect="1"/>
          </p:cNvPicPr>
          <p:nvPr/>
        </p:nvPicPr>
        <p:blipFill rotWithShape="1">
          <a:blip r:embed="rId7"/>
          <a:srcRect t="1182"/>
          <a:stretch/>
        </p:blipFill>
        <p:spPr>
          <a:xfrm>
            <a:off x="3238349" y="946250"/>
            <a:ext cx="2482862" cy="3092786"/>
          </a:xfrm>
          <a:prstGeom prst="rect">
            <a:avLst/>
          </a:prstGeom>
        </p:spPr>
      </p:pic>
      <p:pic>
        <p:nvPicPr>
          <p:cNvPr id="31" name="Picture 30" descr="A table of numbers and colors&#10;&#10;Description automatically generated with medium confidence">
            <a:extLst>
              <a:ext uri="{FF2B5EF4-FFF2-40B4-BE49-F238E27FC236}">
                <a16:creationId xmlns:a16="http://schemas.microsoft.com/office/drawing/2014/main" id="{10395339-A489-A041-2F9D-AD4582399281}"/>
              </a:ext>
            </a:extLst>
          </p:cNvPr>
          <p:cNvPicPr>
            <a:picLocks noChangeAspect="1"/>
          </p:cNvPicPr>
          <p:nvPr/>
        </p:nvPicPr>
        <p:blipFill>
          <a:blip r:embed="rId8"/>
          <a:stretch>
            <a:fillRect/>
          </a:stretch>
        </p:blipFill>
        <p:spPr>
          <a:xfrm>
            <a:off x="6079142" y="3853071"/>
            <a:ext cx="916599" cy="2875935"/>
          </a:xfrm>
          <a:prstGeom prst="rect">
            <a:avLst/>
          </a:prstGeom>
        </p:spPr>
      </p:pic>
    </p:spTree>
    <p:extLst>
      <p:ext uri="{BB962C8B-B14F-4D97-AF65-F5344CB8AC3E}">
        <p14:creationId xmlns:p14="http://schemas.microsoft.com/office/powerpoint/2010/main" val="1228130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906B670-2639-E498-4BA2-EC8273717612}"/>
              </a:ext>
            </a:extLst>
          </p:cNvPr>
          <p:cNvPicPr>
            <a:picLocks/>
          </p:cNvPicPr>
          <p:nvPr/>
        </p:nvPicPr>
        <p:blipFill>
          <a:blip r:embed="rId2"/>
          <a:stretch>
            <a:fillRect/>
          </a:stretch>
        </p:blipFill>
        <p:spPr>
          <a:xfrm>
            <a:off x="2203940" y="1319577"/>
            <a:ext cx="6944400" cy="2080800"/>
          </a:xfrm>
          <a:prstGeom prst="rect">
            <a:avLst/>
          </a:prstGeom>
        </p:spPr>
      </p:pic>
      <p:pic>
        <p:nvPicPr>
          <p:cNvPr id="17" name="Picture 16">
            <a:extLst>
              <a:ext uri="{FF2B5EF4-FFF2-40B4-BE49-F238E27FC236}">
                <a16:creationId xmlns:a16="http://schemas.microsoft.com/office/drawing/2014/main" id="{E483D35B-233D-37E9-DCD1-0047550281DE}"/>
              </a:ext>
            </a:extLst>
          </p:cNvPr>
          <p:cNvPicPr>
            <a:picLocks/>
          </p:cNvPicPr>
          <p:nvPr/>
        </p:nvPicPr>
        <p:blipFill>
          <a:blip r:embed="rId3"/>
          <a:stretch>
            <a:fillRect/>
          </a:stretch>
        </p:blipFill>
        <p:spPr>
          <a:xfrm>
            <a:off x="2203940" y="3654848"/>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a:ea typeface="Calibri"/>
                <a:cs typeface="Calibri"/>
                <a:sym typeface="Calibri"/>
              </a:rPr>
              <a:t>Emerging Variants by Spread
</a:t>
            </a:r>
            <a:endParaRPr b="1" dirty="0">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1025159"/>
            <a:ext cx="1106200"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Constellation*</a:t>
            </a:r>
            <a:endParaRPr lang="en-SG" sz="12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838462"/>
            <a:ext cx="1095108"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Clade/Lineage</a:t>
            </a:r>
            <a:endParaRPr lang="en-SG" sz="1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836102"/>
            <a:ext cx="619272"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Count</a:t>
            </a:r>
            <a:r>
              <a:rPr lang="en-US" sz="1200" b="1" baseline="30000" dirty="0">
                <a:latin typeface="Calibri" panose="020F0502020204030204" pitchFamily="34" charset="0"/>
                <a:cs typeface="Calibri" panose="020F0502020204030204" pitchFamily="34" charset="0"/>
              </a:rPr>
              <a:t>^</a:t>
            </a:r>
            <a:endParaRPr lang="en-SG" sz="1200" b="1" baseline="30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85864"/>
            <a:ext cx="853119" cy="430887"/>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Cumulative</a:t>
            </a:r>
          </a:p>
          <a:p>
            <a:r>
              <a:rPr lang="en-US" sz="1100" b="1" dirty="0">
                <a:latin typeface="Calibri" panose="020F0502020204030204" pitchFamily="34" charset="0"/>
                <a:cs typeface="Calibri" panose="020F0502020204030204" pitchFamily="34" charset="0"/>
              </a:rPr>
              <a:t>locations</a:t>
            </a:r>
            <a:endParaRPr lang="en-SG" sz="1100" b="1" baseline="30000"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821603"/>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North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South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Europe</a:t>
              </a:r>
              <a:endParaRPr lang="en-SG" sz="1000" b="1" baseline="30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Africa</a:t>
              </a:r>
              <a:endParaRPr lang="en-SG" sz="1000" b="1" baseline="300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Asia</a:t>
              </a:r>
              <a:endParaRPr lang="en-SG" sz="1000" b="1" baseline="30000"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Oceania</a:t>
              </a:r>
              <a:endParaRPr lang="en-SG" sz="1000" b="1" baseline="30000" dirty="0">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45183"/>
            <a:ext cx="6700526" cy="992579"/>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^Count in past 100 days from analysis date</a:t>
            </a:r>
            <a:endParaRPr lang="en-SG" sz="1050"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*Constellation of aa changes shown in literature to have phenotypic effects such as antibody escape, ACE2 binding, changes in Spike protein expression and stability, as curated by </a:t>
            </a:r>
            <a:r>
              <a:rPr lang="en-US" sz="1050" dirty="0" err="1">
                <a:latin typeface="Calibri" panose="020F0502020204030204" pitchFamily="34" charset="0"/>
                <a:cs typeface="Calibri" panose="020F0502020204030204" pitchFamily="34" charset="0"/>
              </a:rPr>
              <a:t>CoVsurver</a:t>
            </a:r>
            <a:r>
              <a:rPr lang="en-US" sz="1050" dirty="0">
                <a:latin typeface="Calibri" panose="020F0502020204030204" pitchFamily="34" charset="0"/>
                <a:cs typeface="Calibri" panose="020F0502020204030204" pitchFamily="34" charset="0"/>
              </a:rPr>
              <a:t>. Constellations in </a:t>
            </a:r>
            <a:r>
              <a:rPr lang="en-US" sz="1050" b="1" dirty="0">
                <a:latin typeface="Calibri" panose="020F0502020204030204" pitchFamily="34" charset="0"/>
                <a:cs typeface="Calibri" panose="020F0502020204030204" pitchFamily="34" charset="0"/>
              </a:rPr>
              <a:t>Emerging Variants by Spread</a:t>
            </a:r>
            <a:r>
              <a:rPr lang="en-US" sz="1050" dirty="0">
                <a:latin typeface="Calibri" panose="020F0502020204030204" pitchFamily="34" charset="0"/>
                <a:cs typeface="Calibri" panose="020F0502020204030204" pitchFamily="34" charset="0"/>
              </a:rPr>
              <a:t> are ranked by gainInNumNewLocationsInPast30days x </a:t>
            </a:r>
            <a:r>
              <a:rPr lang="en-US" sz="1050" dirty="0" err="1">
                <a:latin typeface="Calibri" panose="020F0502020204030204" pitchFamily="34" charset="0"/>
                <a:cs typeface="Calibri" panose="020F0502020204030204" pitchFamily="34" charset="0"/>
              </a:rPr>
              <a:t>sumOfWeightedaaChanges</a:t>
            </a:r>
            <a:r>
              <a:rPr lang="en-US" sz="1050" dirty="0">
                <a:latin typeface="Calibri" panose="020F0502020204030204" pitchFamily="34" charset="0"/>
                <a:cs typeface="Calibri" panose="020F0502020204030204" pitchFamily="34" charset="0"/>
              </a:rPr>
              <a:t>. AA change in the constellation that differs from other common changes seen in the lineage are highlighted in </a:t>
            </a:r>
            <a:r>
              <a:rPr lang="en-US" sz="1050" dirty="0">
                <a:solidFill>
                  <a:schemeClr val="accent2"/>
                </a:solidFill>
                <a:latin typeface="Calibri" panose="020F0502020204030204" pitchFamily="34" charset="0"/>
                <a:cs typeface="Calibri" panose="020F0502020204030204" pitchFamily="34" charset="0"/>
              </a:rPr>
              <a:t>orange</a:t>
            </a:r>
            <a:r>
              <a:rPr lang="en-US" sz="1050" dirty="0">
                <a:latin typeface="Calibri" panose="020F0502020204030204" pitchFamily="34" charset="0"/>
                <a:cs typeface="Calibri" panose="020F0502020204030204" pitchFamily="34" charset="0"/>
              </a:rPr>
              <a:t>.</a:t>
            </a:r>
          </a:p>
        </p:txBody>
      </p:sp>
      <p:grpSp>
        <p:nvGrpSpPr>
          <p:cNvPr id="51" name="Google Shape;87;p16">
            <a:extLst>
              <a:ext uri="{FF2B5EF4-FFF2-40B4-BE49-F238E27FC236}">
                <a16:creationId xmlns:a16="http://schemas.microsoft.com/office/drawing/2014/main" id="{0B0B0D24-9DDE-B44D-A68B-1ADEE3528780}"/>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521C04AE-4106-8549-4DB5-EFC90F996848}"/>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9A0D036B-0E7B-72C5-B4CA-BA3EE52C348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37" name="TextBox 36">
            <a:extLst>
              <a:ext uri="{FF2B5EF4-FFF2-40B4-BE49-F238E27FC236}">
                <a16:creationId xmlns:a16="http://schemas.microsoft.com/office/drawing/2014/main" id="{46FBF2C0-7FED-5DAC-0A49-1611D4C32FC1}"/>
              </a:ext>
            </a:extLst>
          </p:cNvPr>
          <p:cNvSpPr txBox="1"/>
          <p:nvPr/>
        </p:nvSpPr>
        <p:spPr>
          <a:xfrm>
            <a:off x="7313032" y="877565"/>
            <a:ext cx="712054" cy="276999"/>
          </a:xfrm>
          <a:prstGeom prst="rect">
            <a:avLst/>
          </a:prstGeom>
          <a:noFill/>
        </p:spPr>
        <p:txBody>
          <a:bodyPr wrap="none" rtlCol="0">
            <a:spAutoFit/>
          </a:bodyPr>
          <a:lstStyle/>
          <a:p>
            <a:r>
              <a:rPr lang="en-US" sz="1200" b="1" dirty="0" err="1">
                <a:latin typeface="Calibri" panose="020F0502020204030204" pitchFamily="34" charset="0"/>
                <a:cs typeface="Calibri" panose="020F0502020204030204" pitchFamily="34" charset="0"/>
              </a:rPr>
              <a:t>geoMap</a:t>
            </a:r>
            <a:endParaRPr lang="en-SG" sz="1200" b="1" baseline="30000" dirty="0">
              <a:latin typeface="Calibri" panose="020F0502020204030204" pitchFamily="34" charset="0"/>
              <a:cs typeface="Calibri" panose="020F0502020204030204" pitchFamily="34" charset="0"/>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a:t>
            </a:r>
            <a:endParaRPr sz="1600" b="1" dirty="0">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121033" y="3546426"/>
            <a:ext cx="880369"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(KP.3)</a:t>
            </a:r>
            <a:endParaRPr lang="en-SG" sz="12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621409" y="3531843"/>
            <a:ext cx="420308"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147</a:t>
            </a:r>
            <a:endParaRPr lang="en-SG" sz="12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110315" y="1134820"/>
            <a:ext cx="880369"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(KP.2)</a:t>
            </a:r>
            <a:endParaRPr lang="en-SG"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627858" y="1149198"/>
            <a:ext cx="420308" cy="276999"/>
          </a:xfrm>
          <a:prstGeom prst="rect">
            <a:avLst/>
          </a:prstGeom>
          <a:noFill/>
        </p:spPr>
        <p:txBody>
          <a:bodyPr wrap="none" rtlCol="0">
            <a:spAutoFit/>
          </a:bodyPr>
          <a:lstStyle/>
          <a:p>
            <a:pPr algn="ctr"/>
            <a:r>
              <a:rPr lang="en-SG" sz="1200" b="1" dirty="0">
                <a:latin typeface="Calibri" panose="020F0502020204030204" pitchFamily="34" charset="0"/>
                <a:cs typeface="Calibri" panose="020F0502020204030204" pitchFamily="34" charset="0"/>
              </a:rPr>
              <a:t>601</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296769" y="1855590"/>
            <a:ext cx="278660" cy="3266159"/>
            <a:chOff x="3334477" y="1846163"/>
            <a:chExt cx="278660"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2984220" y="4500456"/>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80781" y="1284270"/>
            <a:ext cx="2622073"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a:t>
            </a:r>
            <a:r>
              <a:rPr lang="en-SG" dirty="0">
                <a:solidFill>
                  <a:schemeClr val="accent2"/>
                </a:solidFill>
              </a:rPr>
              <a:t>Spike_D796Y</a:t>
            </a:r>
            <a:r>
              <a:rPr lang="en-SG" dirty="0"/>
              <a:t>, Spike_E484K, </a:t>
            </a:r>
            <a:r>
              <a:rPr lang="en-SG" dirty="0">
                <a:solidFill>
                  <a:schemeClr val="accent2"/>
                </a:solidFill>
              </a:rPr>
              <a:t>Spike_F456L</a:t>
            </a:r>
            <a:r>
              <a:rPr lang="en-SG" dirty="0"/>
              <a:t>, Spike_F486P, Spike_G142D, Spike_G339H, Spike_G446S, Spike_H245N, Spike_H655Y, </a:t>
            </a:r>
            <a:r>
              <a:rPr lang="en-SG" dirty="0">
                <a:solidFill>
                  <a:schemeClr val="accent2"/>
                </a:solidFill>
              </a:rPr>
              <a:t>Spike_H69del</a:t>
            </a:r>
            <a:r>
              <a:rPr lang="en-SG" dirty="0"/>
              <a:t>, Spike_I332V, Spike_K356T, Spike_K417N, Spike_L452W, Spike_L455S, Spike_N440K, Spike_N450D, Spike_N460K, Spike_N481K, Spike_N501Y, Spike_P681R, Spike_Q498R, Spike_R158G, Spike_R346T, Spike_R403K, Spike_R408S, Spike_S371F, Spike_S373P, Spike_S375F, Spike_S477N, Spike_S939F, Spike_T376A, Spike_T478K, Spike_V445H, Spike_V483del, </a:t>
            </a:r>
            <a:r>
              <a:rPr lang="en-SG" dirty="0">
                <a:solidFill>
                  <a:schemeClr val="accent2"/>
                </a:solidFill>
              </a:rPr>
              <a:t>Spike_V70del</a:t>
            </a:r>
            <a:r>
              <a:rPr lang="en-SG" dirty="0"/>
              <a:t>, </a:t>
            </a:r>
          </a:p>
          <a:p>
            <a:r>
              <a:rPr lang="en-SG" dirty="0"/>
              <a:t>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80781" y="3684767"/>
            <a:ext cx="2450276"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Spike_D796Y, Spike_E484K, </a:t>
            </a:r>
            <a:r>
              <a:rPr lang="en-SG" dirty="0">
                <a:solidFill>
                  <a:schemeClr val="accent2"/>
                </a:solidFill>
              </a:rPr>
              <a:t>Spike_F456L</a:t>
            </a:r>
            <a:r>
              <a:rPr lang="en-SG" dirty="0"/>
              <a:t>, Spike_F486P, Spike_G142D, Spike_G339H, Spike_G446S, Spike_H245N, Spike_H655Y, Spike_H69del, Spike_I332V, Spike_K356T, Spike_K417N, Spike_L452W, Spike_L455S, Spike_N440K, Spike_N450D, Spike_N460K, Spike_N481K, Spike_N501Y, Spike_P681R, </a:t>
            </a:r>
            <a:r>
              <a:rPr lang="en-SG" dirty="0">
                <a:solidFill>
                  <a:schemeClr val="accent2"/>
                </a:solidFill>
              </a:rPr>
              <a:t>Spike_Q493E</a:t>
            </a:r>
            <a:r>
              <a:rPr lang="en-SG" dirty="0"/>
              <a:t>, Spike_Q498R, Spike_R158G, Spike_R403K, Spike_R408S, Spike_S371F, Spike_S373P, Spike_S375F, Spike_S477N, Spike_S939F, Spike_T376A, Spike_T478K, Spike_V445H, Spike_V483del, Spike_V70del, Spike_Y144del, Spike_Y505H</a:t>
            </a:r>
          </a:p>
        </p:txBody>
      </p:sp>
    </p:spTree>
    <p:extLst>
      <p:ext uri="{BB962C8B-B14F-4D97-AF65-F5344CB8AC3E}">
        <p14:creationId xmlns:p14="http://schemas.microsoft.com/office/powerpoint/2010/main" val="1513519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70AA039-7AE7-1931-BD76-4DC032FACC74}"/>
              </a:ext>
            </a:extLst>
          </p:cNvPr>
          <p:cNvPicPr>
            <a:picLocks/>
          </p:cNvPicPr>
          <p:nvPr/>
        </p:nvPicPr>
        <p:blipFill>
          <a:blip r:embed="rId2"/>
          <a:stretch>
            <a:fillRect/>
          </a:stretch>
        </p:blipFill>
        <p:spPr>
          <a:xfrm>
            <a:off x="2199600" y="1365723"/>
            <a:ext cx="6944400" cy="2080800"/>
          </a:xfrm>
          <a:prstGeom prst="rect">
            <a:avLst/>
          </a:prstGeom>
        </p:spPr>
      </p:pic>
      <p:pic>
        <p:nvPicPr>
          <p:cNvPr id="13" name="Picture 12">
            <a:extLst>
              <a:ext uri="{FF2B5EF4-FFF2-40B4-BE49-F238E27FC236}">
                <a16:creationId xmlns:a16="http://schemas.microsoft.com/office/drawing/2014/main" id="{E698905D-109A-6632-6A29-5C7AA44F31C6}"/>
              </a:ext>
            </a:extLst>
          </p:cNvPr>
          <p:cNvPicPr>
            <a:picLocks/>
          </p:cNvPicPr>
          <p:nvPr/>
        </p:nvPicPr>
        <p:blipFill>
          <a:blip r:embed="rId3"/>
          <a:stretch>
            <a:fillRect/>
          </a:stretch>
        </p:blipFill>
        <p:spPr>
          <a:xfrm>
            <a:off x="2199600" y="3711182"/>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a:ea typeface="Calibri"/>
                <a:cs typeface="Calibri"/>
                <a:sym typeface="Calibri"/>
              </a:rPr>
              <a:t>Emerging Variants by Spread
</a:t>
            </a:r>
            <a:endParaRPr b="1" dirty="0">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1025159"/>
            <a:ext cx="1106200"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Constellation*</a:t>
            </a:r>
            <a:endParaRPr lang="en-SG" sz="12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838462"/>
            <a:ext cx="1095108"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Clade/Lineage</a:t>
            </a:r>
            <a:endParaRPr lang="en-SG" sz="1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836102"/>
            <a:ext cx="619272"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Count</a:t>
            </a:r>
            <a:r>
              <a:rPr lang="en-US" sz="1200" b="1" baseline="30000" dirty="0">
                <a:latin typeface="Calibri" panose="020F0502020204030204" pitchFamily="34" charset="0"/>
                <a:cs typeface="Calibri" panose="020F0502020204030204" pitchFamily="34" charset="0"/>
              </a:rPr>
              <a:t>^</a:t>
            </a:r>
            <a:endParaRPr lang="en-SG" sz="1200" b="1" baseline="30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85864"/>
            <a:ext cx="853119" cy="430887"/>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Cumulative</a:t>
            </a:r>
          </a:p>
          <a:p>
            <a:r>
              <a:rPr lang="en-US" sz="1100" b="1" dirty="0">
                <a:latin typeface="Calibri" panose="020F0502020204030204" pitchFamily="34" charset="0"/>
                <a:cs typeface="Calibri" panose="020F0502020204030204" pitchFamily="34" charset="0"/>
              </a:rPr>
              <a:t>locations</a:t>
            </a:r>
            <a:endParaRPr lang="en-SG" sz="1100" b="1" baseline="30000"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821603"/>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North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South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Europe</a:t>
              </a:r>
              <a:endParaRPr lang="en-SG" sz="1000" b="1" baseline="30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Africa</a:t>
              </a:r>
              <a:endParaRPr lang="en-SG" sz="1000" b="1" baseline="300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Asia</a:t>
              </a:r>
              <a:endParaRPr lang="en-SG" sz="1000" b="1" baseline="30000"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Oceania</a:t>
              </a:r>
              <a:endParaRPr lang="en-SG" sz="1000" b="1" baseline="30000" dirty="0">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45183"/>
            <a:ext cx="6700526" cy="992579"/>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^Count in past 100 days from analysis date</a:t>
            </a:r>
            <a:endParaRPr lang="en-SG" sz="1050"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*Constellation of aa changes shown in literature to have phenotypic effects such as antibody escape, ACE2 binding, changes in Spike protein expression and stability, as curated by </a:t>
            </a:r>
            <a:r>
              <a:rPr lang="en-US" sz="1050" dirty="0" err="1">
                <a:latin typeface="Calibri" panose="020F0502020204030204" pitchFamily="34" charset="0"/>
                <a:cs typeface="Calibri" panose="020F0502020204030204" pitchFamily="34" charset="0"/>
              </a:rPr>
              <a:t>CoVsurver</a:t>
            </a:r>
            <a:r>
              <a:rPr lang="en-US" sz="1050" dirty="0">
                <a:latin typeface="Calibri" panose="020F0502020204030204" pitchFamily="34" charset="0"/>
                <a:cs typeface="Calibri" panose="020F0502020204030204" pitchFamily="34" charset="0"/>
              </a:rPr>
              <a:t>. Constellations in </a:t>
            </a:r>
            <a:r>
              <a:rPr lang="en-US" sz="1050" b="1" dirty="0">
                <a:latin typeface="Calibri" panose="020F0502020204030204" pitchFamily="34" charset="0"/>
                <a:cs typeface="Calibri" panose="020F0502020204030204" pitchFamily="34" charset="0"/>
              </a:rPr>
              <a:t>Emerging Variants by Spread</a:t>
            </a:r>
            <a:r>
              <a:rPr lang="en-US" sz="1050" dirty="0">
                <a:latin typeface="Calibri" panose="020F0502020204030204" pitchFamily="34" charset="0"/>
                <a:cs typeface="Calibri" panose="020F0502020204030204" pitchFamily="34" charset="0"/>
              </a:rPr>
              <a:t> are ranked by gainInNumNewLocationsInPast30days x </a:t>
            </a:r>
            <a:r>
              <a:rPr lang="en-US" sz="1050" dirty="0" err="1">
                <a:latin typeface="Calibri" panose="020F0502020204030204" pitchFamily="34" charset="0"/>
                <a:cs typeface="Calibri" panose="020F0502020204030204" pitchFamily="34" charset="0"/>
              </a:rPr>
              <a:t>sumOfWeightedaaChanges</a:t>
            </a:r>
            <a:r>
              <a:rPr lang="en-US" sz="1050" dirty="0">
                <a:latin typeface="Calibri" panose="020F0502020204030204" pitchFamily="34" charset="0"/>
                <a:cs typeface="Calibri" panose="020F0502020204030204" pitchFamily="34" charset="0"/>
              </a:rPr>
              <a:t>. AA change in the constellation that differs from other common changes seen in the lineage are highlighted in </a:t>
            </a:r>
            <a:r>
              <a:rPr lang="en-US" sz="1050" dirty="0">
                <a:solidFill>
                  <a:schemeClr val="accent2"/>
                </a:solidFill>
                <a:latin typeface="Calibri" panose="020F0502020204030204" pitchFamily="34" charset="0"/>
                <a:cs typeface="Calibri" panose="020F0502020204030204" pitchFamily="34" charset="0"/>
              </a:rPr>
              <a:t>orange</a:t>
            </a:r>
            <a:r>
              <a:rPr lang="en-US" sz="1050" dirty="0">
                <a:latin typeface="Calibri" panose="020F0502020204030204" pitchFamily="34" charset="0"/>
                <a:cs typeface="Calibri" panose="020F0502020204030204" pitchFamily="34" charset="0"/>
              </a:rPr>
              <a:t>.</a:t>
            </a:r>
          </a:p>
        </p:txBody>
      </p:sp>
      <p:grpSp>
        <p:nvGrpSpPr>
          <p:cNvPr id="51" name="Google Shape;87;p16">
            <a:extLst>
              <a:ext uri="{FF2B5EF4-FFF2-40B4-BE49-F238E27FC236}">
                <a16:creationId xmlns:a16="http://schemas.microsoft.com/office/drawing/2014/main" id="{0B0B0D24-9DDE-B44D-A68B-1ADEE3528780}"/>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521C04AE-4106-8549-4DB5-EFC90F996848}"/>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9A0D036B-0E7B-72C5-B4CA-BA3EE52C348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37" name="TextBox 36">
            <a:extLst>
              <a:ext uri="{FF2B5EF4-FFF2-40B4-BE49-F238E27FC236}">
                <a16:creationId xmlns:a16="http://schemas.microsoft.com/office/drawing/2014/main" id="{46FBF2C0-7FED-5DAC-0A49-1611D4C32FC1}"/>
              </a:ext>
            </a:extLst>
          </p:cNvPr>
          <p:cNvSpPr txBox="1"/>
          <p:nvPr/>
        </p:nvSpPr>
        <p:spPr>
          <a:xfrm>
            <a:off x="7313032" y="877565"/>
            <a:ext cx="712054" cy="276999"/>
          </a:xfrm>
          <a:prstGeom prst="rect">
            <a:avLst/>
          </a:prstGeom>
          <a:noFill/>
        </p:spPr>
        <p:txBody>
          <a:bodyPr wrap="none" rtlCol="0">
            <a:spAutoFit/>
          </a:bodyPr>
          <a:lstStyle/>
          <a:p>
            <a:r>
              <a:rPr lang="en-US" sz="1200" b="1" dirty="0" err="1">
                <a:latin typeface="Calibri" panose="020F0502020204030204" pitchFamily="34" charset="0"/>
                <a:cs typeface="Calibri" panose="020F0502020204030204" pitchFamily="34" charset="0"/>
              </a:rPr>
              <a:t>geoMap</a:t>
            </a:r>
            <a:endParaRPr lang="en-SG" sz="1200" b="1" baseline="30000" dirty="0">
              <a:latin typeface="Calibri" panose="020F0502020204030204" pitchFamily="34" charset="0"/>
              <a:cs typeface="Calibri" panose="020F0502020204030204" pitchFamily="34" charset="0"/>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a:t>
            </a:r>
            <a:endParaRPr sz="1600" b="1" dirty="0">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28860" y="3546426"/>
            <a:ext cx="1064715"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(JN.1.16)</a:t>
            </a:r>
            <a:endParaRPr lang="en-SG" sz="12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562099" y="3531843"/>
            <a:ext cx="538930"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1,065</a:t>
            </a:r>
            <a:endParaRPr lang="en-SG" sz="12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117528" y="1134820"/>
            <a:ext cx="865943"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a:t>
            </a:r>
            <a:endParaRPr lang="en-SG"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627858" y="1149198"/>
            <a:ext cx="420308" cy="276999"/>
          </a:xfrm>
          <a:prstGeom prst="rect">
            <a:avLst/>
          </a:prstGeom>
          <a:noFill/>
        </p:spPr>
        <p:txBody>
          <a:bodyPr wrap="none" rtlCol="0">
            <a:spAutoFit/>
          </a:bodyPr>
          <a:lstStyle/>
          <a:p>
            <a:pPr algn="ctr"/>
            <a:r>
              <a:rPr lang="en-SG" sz="1200" b="1" dirty="0">
                <a:latin typeface="Calibri" panose="020F0502020204030204" pitchFamily="34" charset="0"/>
                <a:cs typeface="Calibri" panose="020F0502020204030204" pitchFamily="34" charset="0"/>
              </a:rPr>
              <a:t>609</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296769" y="1855590"/>
            <a:ext cx="278660" cy="3266159"/>
            <a:chOff x="3334477" y="1846163"/>
            <a:chExt cx="278660"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2984220" y="4500456"/>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80780" y="1302376"/>
            <a:ext cx="2543324"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Spike_D796Y, Spike_E484K, Spike_F486P, Spike_G142D, Spike_G339H, Spike_G446S, Spike_H245N, Spike_H655Y, Spike_H69del, Spike_I332V, Spike_K356T, Spike_K417N, Spike_L452W, </a:t>
            </a:r>
            <a:r>
              <a:rPr lang="en-SG" dirty="0">
                <a:solidFill>
                  <a:schemeClr val="accent2"/>
                </a:solidFill>
              </a:rPr>
              <a:t>Spike_L455S</a:t>
            </a:r>
            <a:r>
              <a:rPr lang="en-SG" dirty="0"/>
              <a:t>, Spike_N440K, Spike_N450D, Spike_N460K, Spike_N481K, Spike_N501Y, Spike_P681R, Spike_Q498R, Spike_R158G, Spike_R403K, Spike_S371F, Spike_S373P, Spike_S375F, Spike_S477N, Spike_S939F, Spike_T376A, Spike_T478K, Spike_V445H, Spike_V483del, Spike_V70del, 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80781" y="3711930"/>
            <a:ext cx="2450276"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Spike_D796Y, Spike_E484K, </a:t>
            </a:r>
            <a:r>
              <a:rPr lang="en-SG" dirty="0">
                <a:solidFill>
                  <a:schemeClr val="accent2"/>
                </a:solidFill>
              </a:rPr>
              <a:t>Spike_F456L</a:t>
            </a:r>
            <a:r>
              <a:rPr lang="en-SG" dirty="0"/>
              <a:t>, Spike_F486P, Spike_G142D, Spike_G339H, Spike_G446S, Spike_H245N, Spike_H655Y, Spike_H69del, Spike_I332V, Spike_K356T, Spike_K417N, Spike_L452W, Spike_L455S, Spike_N440K, Spike_N450D, Spike_N460K, Spike_N481K, Spike_N501Y, Spike_P681R, Spike_Q498R, Spike_R158G, Spike_R403K, Spike_R408S, Spike_S371F, Spike_S373P, Spike_S375F, Spike_S477N, Spike_S939F, Spike_T376A, Spike_T478K, Spike_V445H, Spike_V483del, Spike_V70del, Spike_Y144del, Spike_Y505H</a:t>
            </a:r>
          </a:p>
        </p:txBody>
      </p:sp>
    </p:spTree>
    <p:extLst>
      <p:ext uri="{BB962C8B-B14F-4D97-AF65-F5344CB8AC3E}">
        <p14:creationId xmlns:p14="http://schemas.microsoft.com/office/powerpoint/2010/main" val="350045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265ABE5-34D9-D131-D941-8489504147F5}"/>
              </a:ext>
            </a:extLst>
          </p:cNvPr>
          <p:cNvPicPr>
            <a:picLocks/>
          </p:cNvPicPr>
          <p:nvPr/>
        </p:nvPicPr>
        <p:blipFill>
          <a:blip r:embed="rId2"/>
          <a:stretch>
            <a:fillRect/>
          </a:stretch>
        </p:blipFill>
        <p:spPr>
          <a:xfrm>
            <a:off x="2203646" y="1361754"/>
            <a:ext cx="6944400" cy="2080800"/>
          </a:xfrm>
          <a:prstGeom prst="rect">
            <a:avLst/>
          </a:prstGeom>
        </p:spPr>
      </p:pic>
      <p:pic>
        <p:nvPicPr>
          <p:cNvPr id="13" name="Picture 12">
            <a:extLst>
              <a:ext uri="{FF2B5EF4-FFF2-40B4-BE49-F238E27FC236}">
                <a16:creationId xmlns:a16="http://schemas.microsoft.com/office/drawing/2014/main" id="{4C5C95CA-096A-2713-658C-40F4512B4C36}"/>
              </a:ext>
            </a:extLst>
          </p:cNvPr>
          <p:cNvPicPr>
            <a:picLocks/>
          </p:cNvPicPr>
          <p:nvPr/>
        </p:nvPicPr>
        <p:blipFill>
          <a:blip r:embed="rId3"/>
          <a:stretch>
            <a:fillRect/>
          </a:stretch>
        </p:blipFill>
        <p:spPr>
          <a:xfrm>
            <a:off x="2203646" y="3680114"/>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SG" b="1" dirty="0">
                <a:latin typeface="Calibri"/>
                <a:ea typeface="Calibri"/>
                <a:cs typeface="Calibri"/>
                <a:sym typeface="Calibri"/>
              </a:rPr>
              <a:t>Emerging Variants by Spread
</a:t>
            </a:r>
            <a:endParaRPr b="1" dirty="0">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1025159"/>
            <a:ext cx="1106200"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Constellation*</a:t>
            </a:r>
            <a:endParaRPr lang="en-SG" sz="12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838462"/>
            <a:ext cx="1095108"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Clade/Lineage</a:t>
            </a:r>
            <a:endParaRPr lang="en-SG" sz="1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836102"/>
            <a:ext cx="619272"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Count</a:t>
            </a:r>
            <a:r>
              <a:rPr lang="en-US" sz="1200" b="1" baseline="30000" dirty="0">
                <a:latin typeface="Calibri" panose="020F0502020204030204" pitchFamily="34" charset="0"/>
                <a:cs typeface="Calibri" panose="020F0502020204030204" pitchFamily="34" charset="0"/>
              </a:rPr>
              <a:t>^</a:t>
            </a:r>
            <a:endParaRPr lang="en-SG" sz="1200" b="1" baseline="30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85864"/>
            <a:ext cx="853119" cy="430887"/>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Cumulative</a:t>
            </a:r>
          </a:p>
          <a:p>
            <a:r>
              <a:rPr lang="en-US" sz="1100" b="1" dirty="0">
                <a:latin typeface="Calibri" panose="020F0502020204030204" pitchFamily="34" charset="0"/>
                <a:cs typeface="Calibri" panose="020F0502020204030204" pitchFamily="34" charset="0"/>
              </a:rPr>
              <a:t>locations</a:t>
            </a:r>
            <a:endParaRPr lang="en-SG" sz="1100" b="1" baseline="30000"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821603"/>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North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South</a:t>
              </a:r>
            </a:p>
            <a:p>
              <a:r>
                <a:rPr lang="en-US" sz="1000" b="1" dirty="0">
                  <a:latin typeface="Calibri" panose="020F0502020204030204" pitchFamily="34" charset="0"/>
                  <a:cs typeface="Calibri" panose="020F0502020204030204" pitchFamily="34" charset="0"/>
                </a:rPr>
                <a:t>America</a:t>
              </a:r>
              <a:endParaRPr lang="en-SG" sz="1000" b="1" baseline="30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Europe</a:t>
              </a:r>
              <a:endParaRPr lang="en-SG" sz="1000" b="1" baseline="30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Africa</a:t>
              </a:r>
              <a:endParaRPr lang="en-SG" sz="1000" b="1" baseline="300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Asia</a:t>
              </a:r>
              <a:endParaRPr lang="en-SG" sz="1000" b="1" baseline="30000"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Oceania</a:t>
              </a:r>
              <a:endParaRPr lang="en-SG" sz="1000" b="1" baseline="30000" dirty="0">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45183"/>
            <a:ext cx="6700526" cy="992579"/>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^Count in past 100 days from analysis date</a:t>
            </a:r>
            <a:endParaRPr lang="en-SG" sz="1050"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*Constellation of aa changes shown in literature to have phenotypic effects such as antibody escape, ACE2 binding, changes in Spike protein expression and stability, as curated by </a:t>
            </a:r>
            <a:r>
              <a:rPr lang="en-US" sz="1050" dirty="0" err="1">
                <a:latin typeface="Calibri" panose="020F0502020204030204" pitchFamily="34" charset="0"/>
                <a:cs typeface="Calibri" panose="020F0502020204030204" pitchFamily="34" charset="0"/>
              </a:rPr>
              <a:t>CoVsurver</a:t>
            </a:r>
            <a:r>
              <a:rPr lang="en-US" sz="1050" dirty="0">
                <a:latin typeface="Calibri" panose="020F0502020204030204" pitchFamily="34" charset="0"/>
                <a:cs typeface="Calibri" panose="020F0502020204030204" pitchFamily="34" charset="0"/>
              </a:rPr>
              <a:t>. Constellations in </a:t>
            </a:r>
            <a:r>
              <a:rPr lang="en-US" sz="1050" b="1" dirty="0">
                <a:latin typeface="Calibri" panose="020F0502020204030204" pitchFamily="34" charset="0"/>
                <a:cs typeface="Calibri" panose="020F0502020204030204" pitchFamily="34" charset="0"/>
              </a:rPr>
              <a:t>Emerging Variants by Spread</a:t>
            </a:r>
            <a:r>
              <a:rPr lang="en-US" sz="1050" dirty="0">
                <a:latin typeface="Calibri" panose="020F0502020204030204" pitchFamily="34" charset="0"/>
                <a:cs typeface="Calibri" panose="020F0502020204030204" pitchFamily="34" charset="0"/>
              </a:rPr>
              <a:t> are ranked by gainInNumNewLocationsInPast30days x </a:t>
            </a:r>
            <a:r>
              <a:rPr lang="en-US" sz="1050" dirty="0" err="1">
                <a:latin typeface="Calibri" panose="020F0502020204030204" pitchFamily="34" charset="0"/>
                <a:cs typeface="Calibri" panose="020F0502020204030204" pitchFamily="34" charset="0"/>
              </a:rPr>
              <a:t>sumOfWeightedaaChanges</a:t>
            </a:r>
            <a:r>
              <a:rPr lang="en-US" sz="1050" dirty="0">
                <a:latin typeface="Calibri" panose="020F0502020204030204" pitchFamily="34" charset="0"/>
                <a:cs typeface="Calibri" panose="020F0502020204030204" pitchFamily="34" charset="0"/>
              </a:rPr>
              <a:t>. AA change in the constellation that differs from other common changes seen in the lineage are highlighted in </a:t>
            </a:r>
            <a:r>
              <a:rPr lang="en-US" sz="1050" dirty="0">
                <a:solidFill>
                  <a:schemeClr val="accent2"/>
                </a:solidFill>
                <a:latin typeface="Calibri" panose="020F0502020204030204" pitchFamily="34" charset="0"/>
                <a:cs typeface="Calibri" panose="020F0502020204030204" pitchFamily="34" charset="0"/>
              </a:rPr>
              <a:t>orange</a:t>
            </a:r>
            <a:r>
              <a:rPr lang="en-US" sz="1050" dirty="0">
                <a:latin typeface="Calibri" panose="020F0502020204030204" pitchFamily="34" charset="0"/>
                <a:cs typeface="Calibri" panose="020F0502020204030204" pitchFamily="34" charset="0"/>
              </a:rPr>
              <a:t>.</a:t>
            </a:r>
          </a:p>
        </p:txBody>
      </p:sp>
      <p:grpSp>
        <p:nvGrpSpPr>
          <p:cNvPr id="51" name="Google Shape;87;p16">
            <a:extLst>
              <a:ext uri="{FF2B5EF4-FFF2-40B4-BE49-F238E27FC236}">
                <a16:creationId xmlns:a16="http://schemas.microsoft.com/office/drawing/2014/main" id="{0B0B0D24-9DDE-B44D-A68B-1ADEE3528780}"/>
              </a:ext>
            </a:extLst>
          </p:cNvPr>
          <p:cNvGrpSpPr/>
          <p:nvPr/>
        </p:nvGrpSpPr>
        <p:grpSpPr>
          <a:xfrm>
            <a:off x="7417800" y="5929315"/>
            <a:ext cx="1726200" cy="928685"/>
            <a:chOff x="7224800" y="5673990"/>
            <a:chExt cx="1726200" cy="928685"/>
          </a:xfrm>
        </p:grpSpPr>
        <p:sp>
          <p:nvSpPr>
            <p:cNvPr id="52" name="Google Shape;88;p16">
              <a:extLst>
                <a:ext uri="{FF2B5EF4-FFF2-40B4-BE49-F238E27FC236}">
                  <a16:creationId xmlns:a16="http://schemas.microsoft.com/office/drawing/2014/main" id="{521C04AE-4106-8549-4DB5-EFC90F996848}"/>
                </a:ext>
              </a:extLst>
            </p:cNvPr>
            <p:cNvSpPr/>
            <p:nvPr/>
          </p:nvSpPr>
          <p:spPr>
            <a:xfrm>
              <a:off x="7224800" y="6359975"/>
              <a:ext cx="17262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A6A6A6"/>
                </a:buClr>
                <a:buSzPts val="1000"/>
                <a:buFont typeface="Calibri"/>
                <a:buNone/>
              </a:pPr>
              <a:r>
                <a:rPr lang="en-SG" sz="1000" b="0" i="0" u="none" strike="noStrike" cap="none">
                  <a:solidFill>
                    <a:srgbClr val="A6A6A6"/>
                  </a:solidFill>
                  <a:latin typeface="Calibri"/>
                  <a:ea typeface="Calibri"/>
                  <a:cs typeface="Calibri"/>
                  <a:sym typeface="Calibri"/>
                </a:rPr>
                <a:t>by BII/GIS, A*STAR Singapore</a:t>
              </a:r>
              <a:endParaRPr sz="1000" b="0" i="0" u="none" strike="noStrike" cap="none">
                <a:solidFill>
                  <a:srgbClr val="000000"/>
                </a:solidFill>
                <a:latin typeface="Arial"/>
                <a:ea typeface="Arial"/>
                <a:cs typeface="Arial"/>
                <a:sym typeface="Arial"/>
              </a:endParaRPr>
            </a:p>
          </p:txBody>
        </p:sp>
        <p:pic>
          <p:nvPicPr>
            <p:cNvPr id="53" name="Google Shape;89;p16">
              <a:extLst>
                <a:ext uri="{FF2B5EF4-FFF2-40B4-BE49-F238E27FC236}">
                  <a16:creationId xmlns:a16="http://schemas.microsoft.com/office/drawing/2014/main" id="{9A0D036B-0E7B-72C5-B4CA-BA3EE52C3489}"/>
                </a:ext>
              </a:extLst>
            </p:cNvPr>
            <p:cNvPicPr preferRelativeResize="0"/>
            <p:nvPr/>
          </p:nvPicPr>
          <p:blipFill rotWithShape="1">
            <a:blip r:embed="rId4">
              <a:alphaModFix/>
            </a:blip>
            <a:srcRect/>
            <a:stretch/>
          </p:blipFill>
          <p:spPr>
            <a:xfrm>
              <a:off x="7376905" y="5673990"/>
              <a:ext cx="1422000" cy="926640"/>
            </a:xfrm>
            <a:prstGeom prst="rect">
              <a:avLst/>
            </a:prstGeom>
            <a:noFill/>
            <a:ln>
              <a:noFill/>
            </a:ln>
          </p:spPr>
        </p:pic>
      </p:grpSp>
      <p:sp>
        <p:nvSpPr>
          <p:cNvPr id="37" name="TextBox 36">
            <a:extLst>
              <a:ext uri="{FF2B5EF4-FFF2-40B4-BE49-F238E27FC236}">
                <a16:creationId xmlns:a16="http://schemas.microsoft.com/office/drawing/2014/main" id="{46FBF2C0-7FED-5DAC-0A49-1611D4C32FC1}"/>
              </a:ext>
            </a:extLst>
          </p:cNvPr>
          <p:cNvSpPr txBox="1"/>
          <p:nvPr/>
        </p:nvSpPr>
        <p:spPr>
          <a:xfrm>
            <a:off x="7313032" y="877565"/>
            <a:ext cx="712054" cy="276999"/>
          </a:xfrm>
          <a:prstGeom prst="rect">
            <a:avLst/>
          </a:prstGeom>
          <a:noFill/>
        </p:spPr>
        <p:txBody>
          <a:bodyPr wrap="none" rtlCol="0">
            <a:spAutoFit/>
          </a:bodyPr>
          <a:lstStyle/>
          <a:p>
            <a:r>
              <a:rPr lang="en-US" sz="1200" b="1" dirty="0" err="1">
                <a:latin typeface="Calibri" panose="020F0502020204030204" pitchFamily="34" charset="0"/>
                <a:cs typeface="Calibri" panose="020F0502020204030204" pitchFamily="34" charset="0"/>
              </a:rPr>
              <a:t>geoMap</a:t>
            </a:r>
            <a:endParaRPr lang="en-SG" sz="1200" b="1" baseline="30000" dirty="0">
              <a:latin typeface="Calibri" panose="020F0502020204030204" pitchFamily="34" charset="0"/>
              <a:cs typeface="Calibri" panose="020F0502020204030204" pitchFamily="34" charset="0"/>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SG" sz="1600" b="1" dirty="0">
                <a:latin typeface="Calibri"/>
                <a:ea typeface="Calibri"/>
                <a:cs typeface="Calibri"/>
                <a:sym typeface="Calibri"/>
              </a:rPr>
              <a:t>Emerging variant analysis 2024-04-23</a:t>
            </a:r>
            <a:endParaRPr sz="1600" b="1" dirty="0">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70538" y="3546426"/>
            <a:ext cx="981359"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(XDK.1)</a:t>
            </a:r>
            <a:endParaRPr lang="en-SG" sz="12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699956" y="3531843"/>
            <a:ext cx="263213"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4</a:t>
            </a:r>
            <a:endParaRPr lang="en-SG" sz="12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18143" y="1152926"/>
            <a:ext cx="1064715"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GRA (JN.1.18)</a:t>
            </a:r>
            <a:endParaRPr lang="en-SG"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568548" y="1167304"/>
            <a:ext cx="538930" cy="276999"/>
          </a:xfrm>
          <a:prstGeom prst="rect">
            <a:avLst/>
          </a:prstGeom>
          <a:noFill/>
        </p:spPr>
        <p:txBody>
          <a:bodyPr wrap="none" rtlCol="0">
            <a:spAutoFit/>
          </a:bodyPr>
          <a:lstStyle/>
          <a:p>
            <a:pPr algn="ctr"/>
            <a:r>
              <a:rPr lang="en-SG" sz="1200" b="1" dirty="0">
                <a:latin typeface="Calibri" panose="020F0502020204030204" pitchFamily="34" charset="0"/>
                <a:cs typeface="Calibri" panose="020F0502020204030204" pitchFamily="34" charset="0"/>
              </a:rPr>
              <a:t>1,792</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296769" y="1855590"/>
            <a:ext cx="278660" cy="3266159"/>
            <a:chOff x="3334477" y="1846163"/>
            <a:chExt cx="278660"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2984220" y="4500456"/>
              <a:ext cx="962123" cy="261610"/>
            </a:xfrm>
            <a:prstGeom prst="rect">
              <a:avLst/>
            </a:prstGeom>
            <a:noFill/>
          </p:spPr>
          <p:txBody>
            <a:bodyPr wrap="none" rtlCol="0">
              <a:spAutoFit/>
            </a:bodyPr>
            <a:lstStyle/>
            <a:p>
              <a:r>
                <a:rPr lang="en-US" sz="1100" b="1" dirty="0">
                  <a:latin typeface="Calibri" panose="020F0502020204030204" pitchFamily="34" charset="0"/>
                  <a:cs typeface="Calibri" panose="020F0502020204030204" pitchFamily="34" charset="0"/>
                </a:rPr>
                <a:t>% prevalence</a:t>
              </a:r>
              <a:endParaRPr lang="en-SG" sz="1100" b="1" baseline="30000" dirty="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80781" y="1329535"/>
            <a:ext cx="2622073"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Spike_A570V, Spike_D405N, Spike_D614G, Spike_D796Y, Spike_E484K, Spike_F486P, Spike_G142D, Spike_G339H, Spike_G446S, Spike_H245N, Spike_H655Y, Spike_H69del, Spike_I332V, Spike_K356T, Spike_K417N, Spike_L452W, Spike_L455S, Spike_N440K, Spike_N450D, Spike_N460K, Spike_N481K, Spike_N501Y, Spike_P681R, Spike_Q498R, Spike_R158G, </a:t>
            </a:r>
            <a:r>
              <a:rPr lang="en-SG" dirty="0">
                <a:solidFill>
                  <a:schemeClr val="accent2"/>
                </a:solidFill>
              </a:rPr>
              <a:t>Spike_R346T</a:t>
            </a:r>
            <a:r>
              <a:rPr lang="en-SG" dirty="0"/>
              <a:t>, Spike_R403K, Spike_R408S, Spike_S371F, Spike_S373P, Spike_S375F, Spike_S477N, Spike_S939F, Spike_T376A, Spike_T478K, Spike_V445H, Spike_V483del, Spike_V70del, 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80781" y="3720984"/>
            <a:ext cx="2450276" cy="224676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r>
              <a:rPr lang="en-SG" dirty="0"/>
              <a:t>N_P13L, N_Q229K, </a:t>
            </a:r>
            <a:r>
              <a:rPr lang="en-SG" dirty="0">
                <a:solidFill>
                  <a:schemeClr val="accent2"/>
                </a:solidFill>
              </a:rPr>
              <a:t>N_T135I</a:t>
            </a:r>
            <a:r>
              <a:rPr lang="en-SG" dirty="0"/>
              <a:t>, Spike_A570V, Spike_D405N, Spike_D614G, Spike_D796Y, Spike_E484K, Spike_F486P, Spike_G142D, Spike_G339H, Spike_G446S, Spike_H245N, Spike_H655Y, Spike_H69del, Spike_I332V, Spike_K356T, Spike_K417N, Spike_L452W, Spike_L455S, Spike_N440K, Spike_N450D, Spike_N460K, Spike_N481K, Spike_N501Y, Spike_P681R, Spike_Q498R, Spike_R158G, Spike_R346T, Spike_R403K, Spike_R408S, Spike_S371F, Spike_S373P, Spike_S375F, Spike_S477N, Spike_S939F, Spike_T376A, Spike_T478K, Spike_V445H, Spike_V483del, Spike_V70del, Spike_Y144del, Spike_Y505H</a:t>
            </a:r>
          </a:p>
        </p:txBody>
      </p:sp>
    </p:spTree>
    <p:extLst>
      <p:ext uri="{BB962C8B-B14F-4D97-AF65-F5344CB8AC3E}">
        <p14:creationId xmlns:p14="http://schemas.microsoft.com/office/powerpoint/2010/main" val="131382687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25934</TotalTime>
  <Words>10682</Words>
  <Application>Microsoft Macintosh PowerPoint</Application>
  <PresentationFormat>On-screen Show (4:3)</PresentationFormat>
  <Paragraphs>799</Paragraphs>
  <Slides>36</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Aptos</vt:lpstr>
      <vt:lpstr>Aptos Narrow</vt:lpstr>
      <vt:lpstr>Arial</vt:lpstr>
      <vt:lpstr>Calibri</vt:lpstr>
      <vt:lpstr>Lato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GISAID_Analysis_Update_20240423</dc:title>
  <dc:subject/>
  <dc:creator>© 2024 The GISAID Initiative</dc:creator>
  <cp:keywords/>
  <cp:lastModifiedBy>--</cp:lastModifiedBy>
  <cp:revision>4532</cp:revision>
  <dcterms:modified xsi:type="dcterms:W3CDTF">2024-04-24T06:12:39Z</dcterms:modified>
  <cp:category/>
</cp:coreProperties>
</file>