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theme/theme7.xml" ContentType="application/vnd.openxmlformats-officedocument.theme+xml"/>
  <Override PartName="/ppt/slideLayouts/slideLayout8.xml" ContentType="application/vnd.openxmlformats-officedocument.presentationml.slideLayout+xml"/>
  <Override PartName="/ppt/theme/theme8.xml" ContentType="application/vnd.openxmlformats-officedocument.theme+xml"/>
  <Override PartName="/ppt/slideLayouts/slideLayout9.xml" ContentType="application/vnd.openxmlformats-officedocument.presentationml.slideLayout+xml"/>
  <Override PartName="/ppt/theme/theme9.xml" ContentType="application/vnd.openxmlformats-officedocument.theme+xml"/>
  <Override PartName="/ppt/slideLayouts/slideLayout10.xml" ContentType="application/vnd.openxmlformats-officedocument.presentationml.slideLayout+xml"/>
  <Override PartName="/ppt/theme/theme10.xml" ContentType="application/vnd.openxmlformats-officedocument.theme+xml"/>
  <Override PartName="/ppt/slideLayouts/slideLayout11.xml" ContentType="application/vnd.openxmlformats-officedocument.presentationml.slideLayout+xml"/>
  <Override PartName="/ppt/theme/theme11.xml" ContentType="application/vnd.openxmlformats-officedocument.theme+xml"/>
  <Override PartName="/ppt/slideLayouts/slideLayout12.xml" ContentType="application/vnd.openxmlformats-officedocument.presentationml.slideLayout+xml"/>
  <Override PartName="/ppt/theme/theme1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50" r:id="rId2"/>
    <p:sldMasterId id="2147483652" r:id="rId3"/>
    <p:sldMasterId id="2147483654" r:id="rId4"/>
    <p:sldMasterId id="2147483656" r:id="rId5"/>
    <p:sldMasterId id="2147483658" r:id="rId6"/>
    <p:sldMasterId id="2147483660" r:id="rId7"/>
    <p:sldMasterId id="2147483664" r:id="rId8"/>
    <p:sldMasterId id="2147483666" r:id="rId9"/>
    <p:sldMasterId id="2147483668" r:id="rId10"/>
    <p:sldMasterId id="2147483670" r:id="rId11"/>
    <p:sldMasterId id="2147483672" r:id="rId12"/>
    <p:sldMasterId id="2147483677" r:id="rId13"/>
  </p:sldMasterIdLst>
  <p:notesMasterIdLst>
    <p:notesMasterId r:id="rId47"/>
  </p:notesMasterIdLst>
  <p:sldIdLst>
    <p:sldId id="1382" r:id="rId14"/>
    <p:sldId id="1384" r:id="rId15"/>
    <p:sldId id="1357" r:id="rId16"/>
    <p:sldId id="1375" r:id="rId17"/>
    <p:sldId id="1350" r:id="rId18"/>
    <p:sldId id="1168" r:id="rId19"/>
    <p:sldId id="1385" r:id="rId20"/>
    <p:sldId id="1354" r:id="rId21"/>
    <p:sldId id="1355" r:id="rId22"/>
    <p:sldId id="1327" r:id="rId23"/>
    <p:sldId id="1334" r:id="rId24"/>
    <p:sldId id="1339" r:id="rId25"/>
    <p:sldId id="1340" r:id="rId26"/>
    <p:sldId id="1341" r:id="rId27"/>
    <p:sldId id="1319" r:id="rId28"/>
    <p:sldId id="263" r:id="rId29"/>
    <p:sldId id="264" r:id="rId30"/>
    <p:sldId id="1348" r:id="rId31"/>
    <p:sldId id="1347" r:id="rId32"/>
    <p:sldId id="1353" r:id="rId33"/>
    <p:sldId id="1386" r:id="rId34"/>
    <p:sldId id="1387" r:id="rId35"/>
    <p:sldId id="1388" r:id="rId36"/>
    <p:sldId id="1356" r:id="rId37"/>
    <p:sldId id="1389" r:id="rId38"/>
    <p:sldId id="1390" r:id="rId39"/>
    <p:sldId id="1345" r:id="rId40"/>
    <p:sldId id="1344" r:id="rId41"/>
    <p:sldId id="1349" r:id="rId42"/>
    <p:sldId id="1391" r:id="rId43"/>
    <p:sldId id="1351" r:id="rId44"/>
    <p:sldId id="1352" r:id="rId45"/>
    <p:sldId id="1381" r:id="rId46"/>
  </p:sldIdLst>
  <p:sldSz cx="9144000" cy="6858000" type="screen4x3"/>
  <p:notesSz cx="7559675" cy="10691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zT1L/LOY/LFHhfnw4p+11g==" hashData="yYedKHN1xt/ECQi+ersZicuizwGRmI8TsTpVkqiPvCp0UKxZCOh3nVrxHFDL37/R01+AbJ9EItJkKQcecT1vHQ=="/>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041"/>
    <p:restoredTop sz="94674"/>
  </p:normalViewPr>
  <p:slideViewPr>
    <p:cSldViewPr snapToGrid="0">
      <p:cViewPr varScale="1">
        <p:scale>
          <a:sx n="151" d="100"/>
          <a:sy n="151" d="100"/>
        </p:scale>
        <p:origin x="2504"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20" Type="http://schemas.openxmlformats.org/officeDocument/2006/relationships/slide" Target="slides/slide7.xml"/><Relationship Id="rId41"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276600" cy="536575"/>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4281488" y="0"/>
            <a:ext cx="3276600" cy="536575"/>
          </a:xfrm>
          <a:prstGeom prst="rect">
            <a:avLst/>
          </a:prstGeom>
        </p:spPr>
        <p:txBody>
          <a:bodyPr vert="horz" lIns="91440" tIns="45720" rIns="91440" bIns="45720" rtlCol="0"/>
          <a:lstStyle>
            <a:lvl1pPr algn="r">
              <a:defRPr sz="1200"/>
            </a:lvl1pPr>
          </a:lstStyle>
          <a:p>
            <a:fld id="{E7C25080-CBEE-4565-A3F6-4E11A3054BEA}" type="datetimeFigureOut">
              <a:rPr lang="en-SG" smtClean="0"/>
              <a:t>8/1/25</a:t>
            </a:fld>
            <a:endParaRPr lang="en-SG"/>
          </a:p>
        </p:txBody>
      </p:sp>
      <p:sp>
        <p:nvSpPr>
          <p:cNvPr id="4" name="Slide Image Placeholder 3"/>
          <p:cNvSpPr>
            <a:spLocks noGrp="1" noRot="1" noChangeAspect="1"/>
          </p:cNvSpPr>
          <p:nvPr>
            <p:ph type="sldImg" idx="2"/>
          </p:nvPr>
        </p:nvSpPr>
        <p:spPr>
          <a:xfrm>
            <a:off x="1374775" y="1336675"/>
            <a:ext cx="4810125" cy="3608388"/>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755650" y="5145088"/>
            <a:ext cx="6048375" cy="42100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10155238"/>
            <a:ext cx="3276600" cy="536575"/>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4281488" y="10155238"/>
            <a:ext cx="3276600" cy="536575"/>
          </a:xfrm>
          <a:prstGeom prst="rect">
            <a:avLst/>
          </a:prstGeom>
        </p:spPr>
        <p:txBody>
          <a:bodyPr vert="horz" lIns="91440" tIns="45720" rIns="91440" bIns="45720" rtlCol="0" anchor="b"/>
          <a:lstStyle>
            <a:lvl1pPr algn="r">
              <a:defRPr sz="1200"/>
            </a:lvl1pPr>
          </a:lstStyle>
          <a:p>
            <a:fld id="{35F89290-107B-4F7F-813B-9BF937692226}" type="slidenum">
              <a:rPr lang="en-SG" smtClean="0"/>
              <a:t>‹#›</a:t>
            </a:fld>
            <a:endParaRPr lang="en-SG"/>
          </a:p>
        </p:txBody>
      </p:sp>
    </p:spTree>
    <p:extLst>
      <p:ext uri="{BB962C8B-B14F-4D97-AF65-F5344CB8AC3E}">
        <p14:creationId xmlns:p14="http://schemas.microsoft.com/office/powerpoint/2010/main" val="1495072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da8e0780d8_1_21:notes"/>
          <p:cNvSpPr txBox="1">
            <a:spLocks noGrp="1"/>
          </p:cNvSpPr>
          <p:nvPr>
            <p:ph type="body" idx="1"/>
          </p:nvPr>
        </p:nvSpPr>
        <p:spPr>
          <a:xfrm>
            <a:off x="755650" y="5145088"/>
            <a:ext cx="6048300" cy="4209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79" name="Google Shape;179;gda8e0780d8_1_21:notes"/>
          <p:cNvSpPr>
            <a:spLocks noGrp="1" noRot="1" noChangeAspect="1"/>
          </p:cNvSpPr>
          <p:nvPr>
            <p:ph type="sldImg" idx="2"/>
          </p:nvPr>
        </p:nvSpPr>
        <p:spPr>
          <a:xfrm>
            <a:off x="1374775" y="1336675"/>
            <a:ext cx="4810125" cy="36083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781390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da8e0780d8_1_21:notes"/>
          <p:cNvSpPr txBox="1">
            <a:spLocks noGrp="1"/>
          </p:cNvSpPr>
          <p:nvPr>
            <p:ph type="body" idx="1"/>
          </p:nvPr>
        </p:nvSpPr>
        <p:spPr>
          <a:xfrm>
            <a:off x="755650" y="5145088"/>
            <a:ext cx="6048300" cy="4209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79" name="Google Shape;179;gda8e0780d8_1_21:notes"/>
          <p:cNvSpPr>
            <a:spLocks noGrp="1" noRot="1" noChangeAspect="1"/>
          </p:cNvSpPr>
          <p:nvPr>
            <p:ph type="sldImg" idx="2"/>
          </p:nvPr>
        </p:nvSpPr>
        <p:spPr>
          <a:xfrm>
            <a:off x="1374775" y="1336675"/>
            <a:ext cx="4810125" cy="36083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720936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da8e0780d8_1_21:notes"/>
          <p:cNvSpPr txBox="1">
            <a:spLocks noGrp="1"/>
          </p:cNvSpPr>
          <p:nvPr>
            <p:ph type="body" idx="1"/>
          </p:nvPr>
        </p:nvSpPr>
        <p:spPr>
          <a:xfrm>
            <a:off x="755650" y="5145088"/>
            <a:ext cx="6048300" cy="4209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79" name="Google Shape;179;gda8e0780d8_1_21:notes"/>
          <p:cNvSpPr>
            <a:spLocks noGrp="1" noRot="1" noChangeAspect="1"/>
          </p:cNvSpPr>
          <p:nvPr>
            <p:ph type="sldImg" idx="2"/>
          </p:nvPr>
        </p:nvSpPr>
        <p:spPr>
          <a:xfrm>
            <a:off x="1374775" y="1336675"/>
            <a:ext cx="4810125" cy="36083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437988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mediaAndTx" preserve="1">
  <p:cSld name="OBJECT_ONLY">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AndTx" preserve="1">
  <p:cSld name="TWO_OBJECTS_AND_OBJECT">
    <p:spTree>
      <p:nvGrpSpPr>
        <p:cNvPr id="1" name=""/>
        <p:cNvGrpSpPr/>
        <p:nvPr/>
      </p:nvGrpSpPr>
      <p:grpSpPr>
        <a:xfrm>
          <a:off x="0" y="0"/>
          <a:ext cx="0" cy="0"/>
          <a:chOff x="0" y="0"/>
          <a:chExt cx="0" cy="0"/>
        </a:xfrm>
      </p:grpSpPr>
      <p:sp>
        <p:nvSpPr>
          <p:cNvPr id="60"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indent="0">
              <a:buNone/>
            </a:pPr>
            <a:endParaRPr lang="en-US" sz="1400" b="0" strike="noStrike" spc="-1">
              <a:solidFill>
                <a:srgbClr val="000000"/>
              </a:solidFill>
              <a:latin typeface="Arial"/>
            </a:endParaRPr>
          </a:p>
        </p:txBody>
      </p:sp>
      <p:sp>
        <p:nvSpPr>
          <p:cNvPr id="61" name="PlaceHolder 2"/>
          <p:cNvSpPr>
            <a:spLocks noGrp="1"/>
          </p:cNvSpPr>
          <p:nvPr>
            <p:ph/>
          </p:nvPr>
        </p:nvSpPr>
        <p:spPr>
          <a:xfrm>
            <a:off x="457200" y="1604520"/>
            <a:ext cx="4015800" cy="1896840"/>
          </a:xfrm>
          <a:prstGeom prst="rect">
            <a:avLst/>
          </a:prstGeom>
          <a:noFill/>
          <a:ln w="0">
            <a:noFill/>
          </a:ln>
        </p:spPr>
        <p:txBody>
          <a:bodyPr lIns="0" tIns="0" rIns="0" bIns="0" anchor="t">
            <a:normAutofit/>
          </a:bodyPr>
          <a:lstStyle/>
          <a:p>
            <a:pPr indent="0">
              <a:spcBef>
                <a:spcPts val="1417"/>
              </a:spcBef>
              <a:buNone/>
            </a:pPr>
            <a:endParaRPr lang="en-US" sz="1400" b="0" strike="noStrike" spc="-1">
              <a:solidFill>
                <a:srgbClr val="000000"/>
              </a:solidFill>
              <a:latin typeface="Arial"/>
            </a:endParaRPr>
          </a:p>
        </p:txBody>
      </p:sp>
      <p:sp>
        <p:nvSpPr>
          <p:cNvPr id="62" name="PlaceHolder 3"/>
          <p:cNvSpPr>
            <a:spLocks noGrp="1"/>
          </p:cNvSpPr>
          <p:nvPr>
            <p:ph/>
          </p:nvPr>
        </p:nvSpPr>
        <p:spPr>
          <a:xfrm>
            <a:off x="4674240" y="1604520"/>
            <a:ext cx="4015800" cy="3977280"/>
          </a:xfrm>
          <a:prstGeom prst="rect">
            <a:avLst/>
          </a:prstGeom>
          <a:noFill/>
          <a:ln w="0">
            <a:noFill/>
          </a:ln>
        </p:spPr>
        <p:txBody>
          <a:bodyPr lIns="0" tIns="0" rIns="0" bIns="0" anchor="t">
            <a:normAutofit/>
          </a:bodyPr>
          <a:lstStyle/>
          <a:p>
            <a:pPr indent="0">
              <a:spcBef>
                <a:spcPts val="1417"/>
              </a:spcBef>
              <a:buNone/>
            </a:pPr>
            <a:endParaRPr lang="en-US" sz="1400" b="0" strike="noStrike" spc="-1">
              <a:solidFill>
                <a:srgbClr val="000000"/>
              </a:solidFill>
              <a:latin typeface="Arial"/>
            </a:endParaRPr>
          </a:p>
        </p:txBody>
      </p:sp>
      <p:sp>
        <p:nvSpPr>
          <p:cNvPr id="63" name="PlaceHolder 4"/>
          <p:cNvSpPr>
            <a:spLocks noGrp="1"/>
          </p:cNvSpPr>
          <p:nvPr>
            <p:ph/>
          </p:nvPr>
        </p:nvSpPr>
        <p:spPr>
          <a:xfrm>
            <a:off x="457200" y="3682080"/>
            <a:ext cx="4015800" cy="1896840"/>
          </a:xfrm>
          <a:prstGeom prst="rect">
            <a:avLst/>
          </a:prstGeom>
          <a:noFill/>
          <a:ln w="0">
            <a:noFill/>
          </a:ln>
        </p:spPr>
        <p:txBody>
          <a:bodyPr lIns="0" tIns="0" rIns="0" bIns="0" anchor="t">
            <a:normAutofit/>
          </a:bodyPr>
          <a:lstStyle/>
          <a:p>
            <a:pPr indent="0">
              <a:spcBef>
                <a:spcPts val="1417"/>
              </a:spcBef>
              <a:buNone/>
            </a:pPr>
            <a:endParaRPr lang="en-US" sz="1400" b="0" strike="noStrike" spc="-1">
              <a:solidFill>
                <a:srgbClr val="000000"/>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OBJECT_AND_TWO_OBJECTS">
    <p:spTree>
      <p:nvGrpSpPr>
        <p:cNvPr id="1" name=""/>
        <p:cNvGrpSpPr/>
        <p:nvPr/>
      </p:nvGrpSpPr>
      <p:grpSpPr>
        <a:xfrm>
          <a:off x="0" y="0"/>
          <a:ext cx="0" cy="0"/>
          <a:chOff x="0" y="0"/>
          <a:chExt cx="0" cy="0"/>
        </a:xfrm>
      </p:grpSpPr>
      <p:sp>
        <p:nvSpPr>
          <p:cNvPr id="68"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indent="0">
              <a:buNone/>
            </a:pPr>
            <a:endParaRPr lang="en-US" sz="1400" b="0" strike="noStrike" spc="-1">
              <a:solidFill>
                <a:srgbClr val="000000"/>
              </a:solidFill>
              <a:latin typeface="Arial"/>
            </a:endParaRPr>
          </a:p>
        </p:txBody>
      </p:sp>
      <p:sp>
        <p:nvSpPr>
          <p:cNvPr id="69" name="PlaceHolder 2"/>
          <p:cNvSpPr>
            <a:spLocks noGrp="1"/>
          </p:cNvSpPr>
          <p:nvPr>
            <p:ph/>
          </p:nvPr>
        </p:nvSpPr>
        <p:spPr>
          <a:xfrm>
            <a:off x="457200" y="1604520"/>
            <a:ext cx="4015800" cy="3977280"/>
          </a:xfrm>
          <a:prstGeom prst="rect">
            <a:avLst/>
          </a:prstGeom>
          <a:noFill/>
          <a:ln w="0">
            <a:noFill/>
          </a:ln>
        </p:spPr>
        <p:txBody>
          <a:bodyPr lIns="0" tIns="0" rIns="0" bIns="0" anchor="t">
            <a:normAutofit/>
          </a:bodyPr>
          <a:lstStyle/>
          <a:p>
            <a:pPr indent="0">
              <a:spcBef>
                <a:spcPts val="1417"/>
              </a:spcBef>
              <a:buNone/>
            </a:pPr>
            <a:endParaRPr lang="en-US" sz="1400" b="0" strike="noStrike" spc="-1">
              <a:solidFill>
                <a:srgbClr val="000000"/>
              </a:solidFill>
              <a:latin typeface="Arial"/>
            </a:endParaRPr>
          </a:p>
        </p:txBody>
      </p:sp>
      <p:sp>
        <p:nvSpPr>
          <p:cNvPr id="70" name="PlaceHolder 3"/>
          <p:cNvSpPr>
            <a:spLocks noGrp="1"/>
          </p:cNvSpPr>
          <p:nvPr>
            <p:ph/>
          </p:nvPr>
        </p:nvSpPr>
        <p:spPr>
          <a:xfrm>
            <a:off x="4674240" y="1604520"/>
            <a:ext cx="4015800" cy="1896840"/>
          </a:xfrm>
          <a:prstGeom prst="rect">
            <a:avLst/>
          </a:prstGeom>
          <a:noFill/>
          <a:ln w="0">
            <a:noFill/>
          </a:ln>
        </p:spPr>
        <p:txBody>
          <a:bodyPr lIns="0" tIns="0" rIns="0" bIns="0" anchor="t">
            <a:normAutofit/>
          </a:bodyPr>
          <a:lstStyle/>
          <a:p>
            <a:pPr indent="0">
              <a:spcBef>
                <a:spcPts val="1417"/>
              </a:spcBef>
              <a:buNone/>
            </a:pPr>
            <a:endParaRPr lang="en-US" sz="1400" b="0" strike="noStrike" spc="-1">
              <a:solidFill>
                <a:srgbClr val="000000"/>
              </a:solidFill>
              <a:latin typeface="Arial"/>
            </a:endParaRPr>
          </a:p>
        </p:txBody>
      </p:sp>
      <p:sp>
        <p:nvSpPr>
          <p:cNvPr id="71" name="PlaceHolder 4"/>
          <p:cNvSpPr>
            <a:spLocks noGrp="1"/>
          </p:cNvSpPr>
          <p:nvPr>
            <p:ph/>
          </p:nvPr>
        </p:nvSpPr>
        <p:spPr>
          <a:xfrm>
            <a:off x="4674240" y="3682080"/>
            <a:ext cx="4015800" cy="1896840"/>
          </a:xfrm>
          <a:prstGeom prst="rect">
            <a:avLst/>
          </a:prstGeom>
          <a:noFill/>
          <a:ln w="0">
            <a:noFill/>
          </a:ln>
        </p:spPr>
        <p:txBody>
          <a:bodyPr lIns="0" tIns="0" rIns="0" bIns="0" anchor="t">
            <a:normAutofit/>
          </a:bodyPr>
          <a:lstStyle/>
          <a:p>
            <a:pPr indent="0">
              <a:spcBef>
                <a:spcPts val="1417"/>
              </a:spcBef>
              <a:buNone/>
            </a:pPr>
            <a:endParaRPr lang="en-US" sz="1400" b="0" strike="noStrike" spc="-1">
              <a:solidFill>
                <a:srgbClr val="000000"/>
              </a:solidFill>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Title Slide" type="title">
  <p:cSld name="1_Title Slide">
    <p:spTree>
      <p:nvGrpSpPr>
        <p:cNvPr id="1" name="Shape 19"/>
        <p:cNvGrpSpPr/>
        <p:nvPr/>
      </p:nvGrpSpPr>
      <p:grpSpPr>
        <a:xfrm>
          <a:off x="0" y="0"/>
          <a:ext cx="0" cy="0"/>
          <a:chOff x="0" y="0"/>
          <a:chExt cx="0" cy="0"/>
        </a:xfrm>
      </p:grpSpPr>
      <p:sp>
        <p:nvSpPr>
          <p:cNvPr id="20" name="Google Shape;20;p4"/>
          <p:cNvSpPr txBox="1">
            <a:spLocks noGrp="1"/>
          </p:cNvSpPr>
          <p:nvPr>
            <p:ph type="ctrTitle"/>
          </p:nvPr>
        </p:nvSpPr>
        <p:spPr>
          <a:xfrm>
            <a:off x="685800" y="1122363"/>
            <a:ext cx="7772400" cy="2387600"/>
          </a:xfrm>
          <a:prstGeom prst="rect">
            <a:avLst/>
          </a:prstGeom>
          <a:noFill/>
          <a:ln>
            <a:noFill/>
          </a:ln>
        </p:spPr>
        <p:txBody>
          <a:bodyPr spcFirstLastPara="1" wrap="square" lIns="0" tIns="0" rIns="0" bIns="0" anchor="b" anchorCtr="0">
            <a:noAutofit/>
          </a:bodyPr>
          <a:lstStyle>
            <a:lvl1pPr lvl="0" algn="ctr">
              <a:lnSpc>
                <a:spcPct val="90000"/>
              </a:lnSpc>
              <a:spcBef>
                <a:spcPts val="0"/>
              </a:spcBef>
              <a:spcAft>
                <a:spcPts val="0"/>
              </a:spcAft>
              <a:buSzPts val="4400"/>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4"/>
          <p:cNvSpPr txBox="1">
            <a:spLocks noGrp="1"/>
          </p:cNvSpPr>
          <p:nvPr>
            <p:ph type="subTitle" idx="1"/>
          </p:nvPr>
        </p:nvSpPr>
        <p:spPr>
          <a:xfrm>
            <a:off x="1143000" y="3602038"/>
            <a:ext cx="6858000" cy="1655762"/>
          </a:xfrm>
          <a:prstGeom prst="rect">
            <a:avLst/>
          </a:prstGeom>
          <a:noFill/>
          <a:ln>
            <a:noFill/>
          </a:ln>
        </p:spPr>
        <p:txBody>
          <a:bodyPr spcFirstLastPara="1" wrap="square" lIns="0" tIns="0" rIns="0" bIns="0" anchor="t" anchorCtr="0">
            <a:noAutofit/>
          </a:bodyPr>
          <a:lstStyle>
            <a:lvl1pPr lvl="0" algn="ctr">
              <a:lnSpc>
                <a:spcPct val="90000"/>
              </a:lnSpc>
              <a:spcBef>
                <a:spcPts val="1000"/>
              </a:spcBef>
              <a:spcAft>
                <a:spcPts val="0"/>
              </a:spcAft>
              <a:buSzPts val="2800"/>
              <a:buNone/>
              <a:defRPr sz="2400"/>
            </a:lvl1pPr>
            <a:lvl2pPr lvl="1" algn="ctr">
              <a:lnSpc>
                <a:spcPct val="90000"/>
              </a:lnSpc>
              <a:spcBef>
                <a:spcPts val="500"/>
              </a:spcBef>
              <a:spcAft>
                <a:spcPts val="0"/>
              </a:spcAft>
              <a:buSzPts val="2400"/>
              <a:buNone/>
              <a:defRPr sz="2000"/>
            </a:lvl2pPr>
            <a:lvl3pPr lvl="2" algn="ctr">
              <a:lnSpc>
                <a:spcPct val="90000"/>
              </a:lnSpc>
              <a:spcBef>
                <a:spcPts val="500"/>
              </a:spcBef>
              <a:spcAft>
                <a:spcPts val="0"/>
              </a:spcAft>
              <a:buSzPts val="2000"/>
              <a:buNone/>
              <a:defRPr sz="1800"/>
            </a:lvl3pPr>
            <a:lvl4pPr lvl="3" algn="ctr">
              <a:lnSpc>
                <a:spcPct val="90000"/>
              </a:lnSpc>
              <a:spcBef>
                <a:spcPts val="500"/>
              </a:spcBef>
              <a:spcAft>
                <a:spcPts val="0"/>
              </a:spcAft>
              <a:buSzPts val="1800"/>
              <a:buNone/>
              <a:defRPr sz="1600"/>
            </a:lvl4pPr>
            <a:lvl5pPr lvl="4" algn="ctr">
              <a:lnSpc>
                <a:spcPct val="90000"/>
              </a:lnSpc>
              <a:spcBef>
                <a:spcPts val="500"/>
              </a:spcBef>
              <a:spcAft>
                <a:spcPts val="0"/>
              </a:spcAft>
              <a:buSzPts val="1800"/>
              <a:buNone/>
              <a:defRPr sz="1600"/>
            </a:lvl5pPr>
            <a:lvl6pPr lvl="5" algn="ctr">
              <a:lnSpc>
                <a:spcPct val="90000"/>
              </a:lnSpc>
              <a:spcBef>
                <a:spcPts val="500"/>
              </a:spcBef>
              <a:spcAft>
                <a:spcPts val="0"/>
              </a:spcAft>
              <a:buSzPts val="1800"/>
              <a:buNone/>
              <a:defRPr sz="1600"/>
            </a:lvl6pPr>
            <a:lvl7pPr lvl="6" algn="ctr">
              <a:lnSpc>
                <a:spcPct val="90000"/>
              </a:lnSpc>
              <a:spcBef>
                <a:spcPts val="500"/>
              </a:spcBef>
              <a:spcAft>
                <a:spcPts val="0"/>
              </a:spcAft>
              <a:buSzPts val="1800"/>
              <a:buNone/>
              <a:defRPr sz="1600"/>
            </a:lvl7pPr>
            <a:lvl8pPr lvl="7" algn="ctr">
              <a:lnSpc>
                <a:spcPct val="90000"/>
              </a:lnSpc>
              <a:spcBef>
                <a:spcPts val="500"/>
              </a:spcBef>
              <a:spcAft>
                <a:spcPts val="0"/>
              </a:spcAft>
              <a:buSzPts val="1800"/>
              <a:buNone/>
              <a:defRPr sz="1600"/>
            </a:lvl8pPr>
            <a:lvl9pPr lvl="8" algn="ctr">
              <a:lnSpc>
                <a:spcPct val="90000"/>
              </a:lnSpc>
              <a:spcBef>
                <a:spcPts val="500"/>
              </a:spcBef>
              <a:spcAft>
                <a:spcPts val="0"/>
              </a:spcAft>
              <a:buSzPts val="1800"/>
              <a:buNone/>
              <a:defRPr sz="1600"/>
            </a:lvl9pPr>
          </a:lstStyle>
          <a:p>
            <a:endParaRPr/>
          </a:p>
        </p:txBody>
      </p:sp>
      <p:sp>
        <p:nvSpPr>
          <p:cNvPr id="22" name="Google Shape;22;p4"/>
          <p:cNvSpPr txBox="1">
            <a:spLocks noGrp="1"/>
          </p:cNvSpPr>
          <p:nvPr>
            <p:ph type="dt" idx="10"/>
          </p:nvPr>
        </p:nvSpPr>
        <p:spPr>
          <a:xfrm>
            <a:off x="628560" y="6356520"/>
            <a:ext cx="2057040" cy="36468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4"/>
          <p:cNvSpPr txBox="1">
            <a:spLocks noGrp="1"/>
          </p:cNvSpPr>
          <p:nvPr>
            <p:ph type="ftr" idx="11"/>
          </p:nvPr>
        </p:nvSpPr>
        <p:spPr>
          <a:xfrm>
            <a:off x="3029040" y="6356520"/>
            <a:ext cx="3085920" cy="36468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4"/>
          <p:cNvSpPr txBox="1">
            <a:spLocks noGrp="1"/>
          </p:cNvSpPr>
          <p:nvPr>
            <p:ph type="sldNum" idx="12"/>
          </p:nvPr>
        </p:nvSpPr>
        <p:spPr>
          <a:xfrm>
            <a:off x="6458040" y="6356520"/>
            <a:ext cx="2057040" cy="36468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SG"/>
              <a:t>‹#›</a:t>
            </a:fld>
            <a:endParaRPr/>
          </a:p>
        </p:txBody>
      </p:sp>
    </p:spTree>
    <p:extLst>
      <p:ext uri="{BB962C8B-B14F-4D97-AF65-F5344CB8AC3E}">
        <p14:creationId xmlns:p14="http://schemas.microsoft.com/office/powerpoint/2010/main" val="27021399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Title Content and 2 Content">
    <p:spTree>
      <p:nvGrpSpPr>
        <p:cNvPr id="1" name="Shape 41"/>
        <p:cNvGrpSpPr/>
        <p:nvPr/>
      </p:nvGrpSpPr>
      <p:grpSpPr>
        <a:xfrm>
          <a:off x="0" y="0"/>
          <a:ext cx="0" cy="0"/>
          <a:chOff x="0" y="0"/>
          <a:chExt cx="0" cy="0"/>
        </a:xfrm>
      </p:grpSpPr>
      <p:sp>
        <p:nvSpPr>
          <p:cNvPr id="42" name="Google Shape;42;p10"/>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10"/>
          <p:cNvSpPr txBox="1">
            <a:spLocks noGrp="1"/>
          </p:cNvSpPr>
          <p:nvPr>
            <p:ph type="body" idx="1"/>
          </p:nvPr>
        </p:nvSpPr>
        <p:spPr>
          <a:xfrm>
            <a:off x="457200" y="1604520"/>
            <a:ext cx="4015800" cy="397728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0"/>
          <p:cNvSpPr txBox="1">
            <a:spLocks noGrp="1"/>
          </p:cNvSpPr>
          <p:nvPr>
            <p:ph type="body" idx="2"/>
          </p:nvPr>
        </p:nvSpPr>
        <p:spPr>
          <a:xfrm>
            <a:off x="4674240" y="1604520"/>
            <a:ext cx="4015800" cy="189684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10"/>
          <p:cNvSpPr txBox="1">
            <a:spLocks noGrp="1"/>
          </p:cNvSpPr>
          <p:nvPr>
            <p:ph type="body" idx="3"/>
          </p:nvPr>
        </p:nvSpPr>
        <p:spPr>
          <a:xfrm>
            <a:off x="4674240" y="3682080"/>
            <a:ext cx="4015800" cy="189684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5044219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itle, 2 Content over Content">
    <p:spTree>
      <p:nvGrpSpPr>
        <p:cNvPr id="1" name="Shape 46"/>
        <p:cNvGrpSpPr/>
        <p:nvPr/>
      </p:nvGrpSpPr>
      <p:grpSpPr>
        <a:xfrm>
          <a:off x="0" y="0"/>
          <a:ext cx="0" cy="0"/>
          <a:chOff x="0" y="0"/>
          <a:chExt cx="0" cy="0"/>
        </a:xfrm>
      </p:grpSpPr>
      <p:sp>
        <p:nvSpPr>
          <p:cNvPr id="47" name="Google Shape;47;p11"/>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1"/>
          <p:cNvSpPr txBox="1">
            <a:spLocks noGrp="1"/>
          </p:cNvSpPr>
          <p:nvPr>
            <p:ph type="body" idx="1"/>
          </p:nvPr>
        </p:nvSpPr>
        <p:spPr>
          <a:xfrm>
            <a:off x="457200" y="1604520"/>
            <a:ext cx="4015800" cy="189684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11"/>
          <p:cNvSpPr txBox="1">
            <a:spLocks noGrp="1"/>
          </p:cNvSpPr>
          <p:nvPr>
            <p:ph type="body" idx="2"/>
          </p:nvPr>
        </p:nvSpPr>
        <p:spPr>
          <a:xfrm>
            <a:off x="4674240" y="1604520"/>
            <a:ext cx="4015800" cy="189684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11"/>
          <p:cNvSpPr txBox="1">
            <a:spLocks noGrp="1"/>
          </p:cNvSpPr>
          <p:nvPr>
            <p:ph type="body" idx="3"/>
          </p:nvPr>
        </p:nvSpPr>
        <p:spPr>
          <a:xfrm>
            <a:off x="457200" y="3682080"/>
            <a:ext cx="8229240" cy="189684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173782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Content over Content" type="objOverTx">
  <p:cSld name="Title, Content over Content">
    <p:spTree>
      <p:nvGrpSpPr>
        <p:cNvPr id="1" name="Shape 51"/>
        <p:cNvGrpSpPr/>
        <p:nvPr/>
      </p:nvGrpSpPr>
      <p:grpSpPr>
        <a:xfrm>
          <a:off x="0" y="0"/>
          <a:ext cx="0" cy="0"/>
          <a:chOff x="0" y="0"/>
          <a:chExt cx="0" cy="0"/>
        </a:xfrm>
      </p:grpSpPr>
      <p:sp>
        <p:nvSpPr>
          <p:cNvPr id="52" name="Google Shape;52;p12"/>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12"/>
          <p:cNvSpPr txBox="1">
            <a:spLocks noGrp="1"/>
          </p:cNvSpPr>
          <p:nvPr>
            <p:ph type="body" idx="1"/>
          </p:nvPr>
        </p:nvSpPr>
        <p:spPr>
          <a:xfrm>
            <a:off x="457200" y="1604520"/>
            <a:ext cx="8229240" cy="189684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12"/>
          <p:cNvSpPr txBox="1">
            <a:spLocks noGrp="1"/>
          </p:cNvSpPr>
          <p:nvPr>
            <p:ph type="body" idx="2"/>
          </p:nvPr>
        </p:nvSpPr>
        <p:spPr>
          <a:xfrm>
            <a:off x="457200" y="3682080"/>
            <a:ext cx="8229240" cy="189684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4031484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4 Content" type="fourObj">
  <p:cSld name="Title, 4 Content">
    <p:spTree>
      <p:nvGrpSpPr>
        <p:cNvPr id="1" name="Shape 55"/>
        <p:cNvGrpSpPr/>
        <p:nvPr/>
      </p:nvGrpSpPr>
      <p:grpSpPr>
        <a:xfrm>
          <a:off x="0" y="0"/>
          <a:ext cx="0" cy="0"/>
          <a:chOff x="0" y="0"/>
          <a:chExt cx="0" cy="0"/>
        </a:xfrm>
      </p:grpSpPr>
      <p:sp>
        <p:nvSpPr>
          <p:cNvPr id="56" name="Google Shape;56;p13"/>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13"/>
          <p:cNvSpPr txBox="1">
            <a:spLocks noGrp="1"/>
          </p:cNvSpPr>
          <p:nvPr>
            <p:ph type="body" idx="1"/>
          </p:nvPr>
        </p:nvSpPr>
        <p:spPr>
          <a:xfrm>
            <a:off x="457200" y="1604520"/>
            <a:ext cx="4015800" cy="189684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13"/>
          <p:cNvSpPr txBox="1">
            <a:spLocks noGrp="1"/>
          </p:cNvSpPr>
          <p:nvPr>
            <p:ph type="body" idx="2"/>
          </p:nvPr>
        </p:nvSpPr>
        <p:spPr>
          <a:xfrm>
            <a:off x="4674240" y="1604520"/>
            <a:ext cx="4015800" cy="189684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13"/>
          <p:cNvSpPr txBox="1">
            <a:spLocks noGrp="1"/>
          </p:cNvSpPr>
          <p:nvPr>
            <p:ph type="body" idx="3"/>
          </p:nvPr>
        </p:nvSpPr>
        <p:spPr>
          <a:xfrm>
            <a:off x="457200" y="3682080"/>
            <a:ext cx="4015800" cy="189684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13"/>
          <p:cNvSpPr txBox="1">
            <a:spLocks noGrp="1"/>
          </p:cNvSpPr>
          <p:nvPr>
            <p:ph type="body" idx="4"/>
          </p:nvPr>
        </p:nvSpPr>
        <p:spPr>
          <a:xfrm>
            <a:off x="4674240" y="3682080"/>
            <a:ext cx="4015800" cy="189684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0126859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61"/>
        <p:cNvGrpSpPr/>
        <p:nvPr/>
      </p:nvGrpSpPr>
      <p:grpSpPr>
        <a:xfrm>
          <a:off x="0" y="0"/>
          <a:ext cx="0" cy="0"/>
          <a:chOff x="0" y="0"/>
          <a:chExt cx="0" cy="0"/>
        </a:xfrm>
      </p:grpSpPr>
      <p:sp>
        <p:nvSpPr>
          <p:cNvPr id="62" name="Google Shape;62;p14"/>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4"/>
          <p:cNvSpPr txBox="1">
            <a:spLocks noGrp="1"/>
          </p:cNvSpPr>
          <p:nvPr>
            <p:ph type="body" idx="1"/>
          </p:nvPr>
        </p:nvSpPr>
        <p:spPr>
          <a:xfrm>
            <a:off x="457200" y="1604520"/>
            <a:ext cx="2649600" cy="189684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14"/>
          <p:cNvSpPr txBox="1">
            <a:spLocks noGrp="1"/>
          </p:cNvSpPr>
          <p:nvPr>
            <p:ph type="body" idx="2"/>
          </p:nvPr>
        </p:nvSpPr>
        <p:spPr>
          <a:xfrm>
            <a:off x="3239640" y="1604520"/>
            <a:ext cx="2649600" cy="189684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14"/>
          <p:cNvSpPr txBox="1">
            <a:spLocks noGrp="1"/>
          </p:cNvSpPr>
          <p:nvPr>
            <p:ph type="body" idx="3"/>
          </p:nvPr>
        </p:nvSpPr>
        <p:spPr>
          <a:xfrm>
            <a:off x="6022080" y="1604520"/>
            <a:ext cx="2649600" cy="189684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 name="Google Shape;66;p14"/>
          <p:cNvSpPr txBox="1">
            <a:spLocks noGrp="1"/>
          </p:cNvSpPr>
          <p:nvPr>
            <p:ph type="body" idx="4"/>
          </p:nvPr>
        </p:nvSpPr>
        <p:spPr>
          <a:xfrm>
            <a:off x="457200" y="3682080"/>
            <a:ext cx="2649600" cy="189684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14"/>
          <p:cNvSpPr txBox="1">
            <a:spLocks noGrp="1"/>
          </p:cNvSpPr>
          <p:nvPr>
            <p:ph type="body" idx="5"/>
          </p:nvPr>
        </p:nvSpPr>
        <p:spPr>
          <a:xfrm>
            <a:off x="3239640" y="3682080"/>
            <a:ext cx="2649600" cy="189684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14"/>
          <p:cNvSpPr txBox="1">
            <a:spLocks noGrp="1"/>
          </p:cNvSpPr>
          <p:nvPr>
            <p:ph type="body" idx="6"/>
          </p:nvPr>
        </p:nvSpPr>
        <p:spPr>
          <a:xfrm>
            <a:off x="6022080" y="3682080"/>
            <a:ext cx="2649600" cy="189684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7832305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Slide" type="blank">
  <p:cSld name="Blank Slide">
    <p:spTree>
      <p:nvGrpSpPr>
        <p:cNvPr id="1" name="Shape 15"/>
        <p:cNvGrpSpPr/>
        <p:nvPr/>
      </p:nvGrpSpPr>
      <p:grpSpPr>
        <a:xfrm>
          <a:off x="0" y="0"/>
          <a:ext cx="0" cy="0"/>
          <a:chOff x="0" y="0"/>
          <a:chExt cx="0" cy="0"/>
        </a:xfrm>
      </p:grpSpPr>
    </p:spTree>
    <p:extLst>
      <p:ext uri="{BB962C8B-B14F-4D97-AF65-F5344CB8AC3E}">
        <p14:creationId xmlns:p14="http://schemas.microsoft.com/office/powerpoint/2010/main" val="16902344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OverTx" preserve="1">
  <p:cSld name="TWO_OBJECTS_OVER_TEXT">
    <p:spTree>
      <p:nvGrpSpPr>
        <p:cNvPr id="1" name=""/>
        <p:cNvGrpSpPr/>
        <p:nvPr/>
      </p:nvGrpSpPr>
      <p:grpSpPr>
        <a:xfrm>
          <a:off x="0" y="0"/>
          <a:ext cx="0" cy="0"/>
          <a:chOff x="0" y="0"/>
          <a:chExt cx="0" cy="0"/>
        </a:xfrm>
      </p:grpSpPr>
      <p:sp>
        <p:nvSpPr>
          <p:cNvPr id="6"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indent="0">
              <a:buNone/>
            </a:pPr>
            <a:endParaRPr lang="en-US" sz="1400" b="0" strike="noStrike" spc="-1">
              <a:solidFill>
                <a:srgbClr val="000000"/>
              </a:solidFill>
              <a:latin typeface="Arial"/>
            </a:endParaRPr>
          </a:p>
        </p:txBody>
      </p:sp>
      <p:sp>
        <p:nvSpPr>
          <p:cNvPr id="7" name="PlaceHolder 2"/>
          <p:cNvSpPr>
            <a:spLocks noGrp="1"/>
          </p:cNvSpPr>
          <p:nvPr>
            <p:ph/>
          </p:nvPr>
        </p:nvSpPr>
        <p:spPr>
          <a:xfrm>
            <a:off x="457200" y="1604520"/>
            <a:ext cx="4015800" cy="1896840"/>
          </a:xfrm>
          <a:prstGeom prst="rect">
            <a:avLst/>
          </a:prstGeom>
          <a:noFill/>
          <a:ln w="0">
            <a:noFill/>
          </a:ln>
        </p:spPr>
        <p:txBody>
          <a:bodyPr lIns="0" tIns="0" rIns="0" bIns="0" anchor="t">
            <a:normAutofit/>
          </a:bodyPr>
          <a:lstStyle/>
          <a:p>
            <a:pPr indent="0">
              <a:spcBef>
                <a:spcPts val="1417"/>
              </a:spcBef>
              <a:buNone/>
            </a:pPr>
            <a:endParaRPr lang="en-US" sz="1400" b="0" strike="noStrike" spc="-1">
              <a:solidFill>
                <a:srgbClr val="000000"/>
              </a:solidFill>
              <a:latin typeface="Arial"/>
            </a:endParaRPr>
          </a:p>
        </p:txBody>
      </p:sp>
      <p:sp>
        <p:nvSpPr>
          <p:cNvPr id="8" name="PlaceHolder 3"/>
          <p:cNvSpPr>
            <a:spLocks noGrp="1"/>
          </p:cNvSpPr>
          <p:nvPr>
            <p:ph/>
          </p:nvPr>
        </p:nvSpPr>
        <p:spPr>
          <a:xfrm>
            <a:off x="4674240" y="1604520"/>
            <a:ext cx="4015800" cy="1896840"/>
          </a:xfrm>
          <a:prstGeom prst="rect">
            <a:avLst/>
          </a:prstGeom>
          <a:noFill/>
          <a:ln w="0">
            <a:noFill/>
          </a:ln>
        </p:spPr>
        <p:txBody>
          <a:bodyPr lIns="0" tIns="0" rIns="0" bIns="0" anchor="t">
            <a:normAutofit/>
          </a:bodyPr>
          <a:lstStyle/>
          <a:p>
            <a:pPr indent="0">
              <a:spcBef>
                <a:spcPts val="1417"/>
              </a:spcBef>
              <a:buNone/>
            </a:pPr>
            <a:endParaRPr lang="en-US" sz="1400" b="0" strike="noStrike" spc="-1">
              <a:solidFill>
                <a:srgbClr val="000000"/>
              </a:solidFill>
              <a:latin typeface="Arial"/>
            </a:endParaRPr>
          </a:p>
        </p:txBody>
      </p:sp>
      <p:sp>
        <p:nvSpPr>
          <p:cNvPr id="9" name="PlaceHolder 4"/>
          <p:cNvSpPr>
            <a:spLocks noGrp="1"/>
          </p:cNvSpPr>
          <p:nvPr>
            <p:ph/>
          </p:nvPr>
        </p:nvSpPr>
        <p:spPr>
          <a:xfrm>
            <a:off x="457200" y="3682080"/>
            <a:ext cx="8229240" cy="1896840"/>
          </a:xfrm>
          <a:prstGeom prst="rect">
            <a:avLst/>
          </a:prstGeom>
          <a:noFill/>
          <a:ln w="0">
            <a:noFill/>
          </a:ln>
        </p:spPr>
        <p:txBody>
          <a:bodyPr lIns="0" tIns="0" rIns="0" bIns="0" anchor="t">
            <a:normAutofit/>
          </a:bodyPr>
          <a:lstStyle/>
          <a:p>
            <a:pPr indent="0">
              <a:spcBef>
                <a:spcPts val="1417"/>
              </a:spcBef>
              <a:buNone/>
            </a:pPr>
            <a:endParaRPr lang="en-US" sz="1400" b="0" strike="noStrike" spc="-1">
              <a:solidFill>
                <a:srgbClr val="000000"/>
              </a:solidFill>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OBJECT">
    <p:spTree>
      <p:nvGrpSpPr>
        <p:cNvPr id="1" name=""/>
        <p:cNvGrpSpPr/>
        <p:nvPr/>
      </p:nvGrpSpPr>
      <p:grpSpPr>
        <a:xfrm>
          <a:off x="0" y="0"/>
          <a:ext cx="0" cy="0"/>
          <a:chOff x="0" y="0"/>
          <a:chExt cx="0" cy="0"/>
        </a:xfrm>
      </p:grpSpPr>
      <p:sp>
        <p:nvSpPr>
          <p:cNvPr id="46"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indent="0">
              <a:buNone/>
            </a:pPr>
            <a:endParaRPr lang="en-US" sz="1400" b="0" strike="noStrike" spc="-1">
              <a:solidFill>
                <a:srgbClr val="000000"/>
              </a:solidFill>
              <a:latin typeface="Arial"/>
            </a:endParaRPr>
          </a:p>
        </p:txBody>
      </p:sp>
      <p:sp>
        <p:nvSpPr>
          <p:cNvPr id="47" name="PlaceHolder 2"/>
          <p:cNvSpPr>
            <a:spLocks noGrp="1"/>
          </p:cNvSpPr>
          <p:nvPr>
            <p:ph/>
          </p:nvPr>
        </p:nvSpPr>
        <p:spPr>
          <a:xfrm>
            <a:off x="457200" y="1604520"/>
            <a:ext cx="8229240" cy="3977280"/>
          </a:xfrm>
          <a:prstGeom prst="rect">
            <a:avLst/>
          </a:prstGeom>
          <a:noFill/>
          <a:ln w="0">
            <a:noFill/>
          </a:ln>
        </p:spPr>
        <p:txBody>
          <a:bodyPr lIns="0" tIns="0" rIns="0" bIns="0" anchor="t">
            <a:normAutofit/>
          </a:bodyPr>
          <a:lstStyle/>
          <a:p>
            <a:pPr indent="0">
              <a:spcBef>
                <a:spcPts val="1417"/>
              </a:spcBef>
              <a:buNone/>
            </a:pPr>
            <a:endParaRPr lang="en-US" sz="1400" b="0" strike="noStrike" spc="-1">
              <a:solidFill>
                <a:srgbClr val="000000"/>
              </a:solidFill>
              <a:latin typeface="Arial"/>
            </a:endParaRPr>
          </a:p>
        </p:txBody>
      </p:sp>
    </p:spTree>
    <p:extLst>
      <p:ext uri="{BB962C8B-B14F-4D97-AF65-F5344CB8AC3E}">
        <p14:creationId xmlns:p14="http://schemas.microsoft.com/office/powerpoint/2010/main" val="38822650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OverTx" preserve="1">
  <p:cSld name="OBJECT_OVER_TEXT">
    <p:spTree>
      <p:nvGrpSpPr>
        <p:cNvPr id="1" name=""/>
        <p:cNvGrpSpPr/>
        <p:nvPr/>
      </p:nvGrpSpPr>
      <p:grpSpPr>
        <a:xfrm>
          <a:off x="0" y="0"/>
          <a:ext cx="0" cy="0"/>
          <a:chOff x="0" y="0"/>
          <a:chExt cx="0" cy="0"/>
        </a:xfrm>
      </p:grpSpPr>
      <p:sp>
        <p:nvSpPr>
          <p:cNvPr id="13"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indent="0">
              <a:buNone/>
            </a:pPr>
            <a:endParaRPr lang="en-US" sz="1400" b="0" strike="noStrike" spc="-1">
              <a:solidFill>
                <a:srgbClr val="000000"/>
              </a:solidFill>
              <a:latin typeface="Arial"/>
            </a:endParaRPr>
          </a:p>
        </p:txBody>
      </p:sp>
      <p:sp>
        <p:nvSpPr>
          <p:cNvPr id="14" name="PlaceHolder 2"/>
          <p:cNvSpPr>
            <a:spLocks noGrp="1"/>
          </p:cNvSpPr>
          <p:nvPr>
            <p:ph/>
          </p:nvPr>
        </p:nvSpPr>
        <p:spPr>
          <a:xfrm>
            <a:off x="457200" y="1604520"/>
            <a:ext cx="8229240" cy="1896840"/>
          </a:xfrm>
          <a:prstGeom prst="rect">
            <a:avLst/>
          </a:prstGeom>
          <a:noFill/>
          <a:ln w="0">
            <a:noFill/>
          </a:ln>
        </p:spPr>
        <p:txBody>
          <a:bodyPr lIns="0" tIns="0" rIns="0" bIns="0" anchor="t">
            <a:normAutofit/>
          </a:bodyPr>
          <a:lstStyle/>
          <a:p>
            <a:pPr indent="0">
              <a:spcBef>
                <a:spcPts val="1417"/>
              </a:spcBef>
              <a:buNone/>
            </a:pPr>
            <a:endParaRPr lang="en-US" sz="1400" b="0" strike="noStrike" spc="-1">
              <a:solidFill>
                <a:srgbClr val="000000"/>
              </a:solidFill>
              <a:latin typeface="Arial"/>
            </a:endParaRPr>
          </a:p>
        </p:txBody>
      </p:sp>
      <p:sp>
        <p:nvSpPr>
          <p:cNvPr id="15" name="PlaceHolder 3"/>
          <p:cNvSpPr>
            <a:spLocks noGrp="1"/>
          </p:cNvSpPr>
          <p:nvPr>
            <p:ph/>
          </p:nvPr>
        </p:nvSpPr>
        <p:spPr>
          <a:xfrm>
            <a:off x="457200" y="3682080"/>
            <a:ext cx="8229240" cy="1896840"/>
          </a:xfrm>
          <a:prstGeom prst="rect">
            <a:avLst/>
          </a:prstGeom>
          <a:noFill/>
          <a:ln w="0">
            <a:noFill/>
          </a:ln>
        </p:spPr>
        <p:txBody>
          <a:bodyPr lIns="0" tIns="0" rIns="0" bIns="0" anchor="t">
            <a:normAutofit/>
          </a:bodyPr>
          <a:lstStyle/>
          <a:p>
            <a:pPr indent="0">
              <a:spcBef>
                <a:spcPts val="1417"/>
              </a:spcBef>
              <a:buNone/>
            </a:pPr>
            <a:endParaRPr lang="en-US" sz="1400" b="0" strike="noStrike" spc="-1">
              <a:solidFill>
                <a:srgbClr val="000000"/>
              </a:solidFill>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fourObj" preserve="1">
  <p:cSld name="FOUR_OBJECTS">
    <p:spTree>
      <p:nvGrpSpPr>
        <p:cNvPr id="1" name=""/>
        <p:cNvGrpSpPr/>
        <p:nvPr/>
      </p:nvGrpSpPr>
      <p:grpSpPr>
        <a:xfrm>
          <a:off x="0" y="0"/>
          <a:ext cx="0" cy="0"/>
          <a:chOff x="0" y="0"/>
          <a:chExt cx="0" cy="0"/>
        </a:xfrm>
      </p:grpSpPr>
      <p:sp>
        <p:nvSpPr>
          <p:cNvPr id="21"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indent="0">
              <a:buNone/>
            </a:pPr>
            <a:endParaRPr lang="en-US" sz="1400" b="0" strike="noStrike" spc="-1">
              <a:solidFill>
                <a:srgbClr val="000000"/>
              </a:solidFill>
              <a:latin typeface="Arial"/>
            </a:endParaRPr>
          </a:p>
        </p:txBody>
      </p:sp>
      <p:sp>
        <p:nvSpPr>
          <p:cNvPr id="22" name="PlaceHolder 2"/>
          <p:cNvSpPr>
            <a:spLocks noGrp="1"/>
          </p:cNvSpPr>
          <p:nvPr>
            <p:ph/>
          </p:nvPr>
        </p:nvSpPr>
        <p:spPr>
          <a:xfrm>
            <a:off x="457200" y="1604520"/>
            <a:ext cx="4015800" cy="1896840"/>
          </a:xfrm>
          <a:prstGeom prst="rect">
            <a:avLst/>
          </a:prstGeom>
          <a:noFill/>
          <a:ln w="0">
            <a:noFill/>
          </a:ln>
        </p:spPr>
        <p:txBody>
          <a:bodyPr lIns="0" tIns="0" rIns="0" bIns="0" anchor="t">
            <a:normAutofit/>
          </a:bodyPr>
          <a:lstStyle/>
          <a:p>
            <a:pPr indent="0">
              <a:spcBef>
                <a:spcPts val="1417"/>
              </a:spcBef>
              <a:buNone/>
            </a:pPr>
            <a:endParaRPr lang="en-US" sz="1400" b="0" strike="noStrike" spc="-1">
              <a:solidFill>
                <a:srgbClr val="000000"/>
              </a:solidFill>
              <a:latin typeface="Arial"/>
            </a:endParaRPr>
          </a:p>
        </p:txBody>
      </p:sp>
      <p:sp>
        <p:nvSpPr>
          <p:cNvPr id="23" name="PlaceHolder 3"/>
          <p:cNvSpPr>
            <a:spLocks noGrp="1"/>
          </p:cNvSpPr>
          <p:nvPr>
            <p:ph/>
          </p:nvPr>
        </p:nvSpPr>
        <p:spPr>
          <a:xfrm>
            <a:off x="4674240" y="1604520"/>
            <a:ext cx="4015800" cy="1896840"/>
          </a:xfrm>
          <a:prstGeom prst="rect">
            <a:avLst/>
          </a:prstGeom>
          <a:noFill/>
          <a:ln w="0">
            <a:noFill/>
          </a:ln>
        </p:spPr>
        <p:txBody>
          <a:bodyPr lIns="0" tIns="0" rIns="0" bIns="0" anchor="t">
            <a:normAutofit/>
          </a:bodyPr>
          <a:lstStyle/>
          <a:p>
            <a:pPr indent="0">
              <a:spcBef>
                <a:spcPts val="1417"/>
              </a:spcBef>
              <a:buNone/>
            </a:pPr>
            <a:endParaRPr lang="en-US" sz="1400" b="0" strike="noStrike" spc="-1">
              <a:solidFill>
                <a:srgbClr val="000000"/>
              </a:solidFill>
              <a:latin typeface="Arial"/>
            </a:endParaRPr>
          </a:p>
        </p:txBody>
      </p:sp>
      <p:sp>
        <p:nvSpPr>
          <p:cNvPr id="24" name="PlaceHolder 4"/>
          <p:cNvSpPr>
            <a:spLocks noGrp="1"/>
          </p:cNvSpPr>
          <p:nvPr>
            <p:ph/>
          </p:nvPr>
        </p:nvSpPr>
        <p:spPr>
          <a:xfrm>
            <a:off x="457200" y="3682080"/>
            <a:ext cx="4015800" cy="1896840"/>
          </a:xfrm>
          <a:prstGeom prst="rect">
            <a:avLst/>
          </a:prstGeom>
          <a:noFill/>
          <a:ln w="0">
            <a:noFill/>
          </a:ln>
        </p:spPr>
        <p:txBody>
          <a:bodyPr lIns="0" tIns="0" rIns="0" bIns="0" anchor="t">
            <a:normAutofit/>
          </a:bodyPr>
          <a:lstStyle/>
          <a:p>
            <a:pPr indent="0">
              <a:spcBef>
                <a:spcPts val="1417"/>
              </a:spcBef>
              <a:buNone/>
            </a:pPr>
            <a:endParaRPr lang="en-US" sz="1400" b="0" strike="noStrike" spc="-1">
              <a:solidFill>
                <a:srgbClr val="000000"/>
              </a:solidFill>
              <a:latin typeface="Arial"/>
            </a:endParaRPr>
          </a:p>
        </p:txBody>
      </p:sp>
      <p:sp>
        <p:nvSpPr>
          <p:cNvPr id="25" name="PlaceHolder 5"/>
          <p:cNvSpPr>
            <a:spLocks noGrp="1"/>
          </p:cNvSpPr>
          <p:nvPr>
            <p:ph/>
          </p:nvPr>
        </p:nvSpPr>
        <p:spPr>
          <a:xfrm>
            <a:off x="4674240" y="3682080"/>
            <a:ext cx="4015800" cy="1896840"/>
          </a:xfrm>
          <a:prstGeom prst="rect">
            <a:avLst/>
          </a:prstGeom>
          <a:noFill/>
          <a:ln w="0">
            <a:noFill/>
          </a:ln>
        </p:spPr>
        <p:txBody>
          <a:bodyPr lIns="0" tIns="0" rIns="0" bIns="0" anchor="t">
            <a:normAutofit/>
          </a:bodyPr>
          <a:lstStyle/>
          <a:p>
            <a:pPr indent="0">
              <a:spcBef>
                <a:spcPts val="1417"/>
              </a:spcBef>
              <a:buNone/>
            </a:pPr>
            <a:endParaRPr lang="en-US" sz="1400" b="0" strike="noStrike" spc="-1">
              <a:solidFill>
                <a:srgbClr val="000000"/>
              </a:solidFill>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 preserve="1">
  <p:cSld name="TITLE_AND_BODY">
    <p:spTree>
      <p:nvGrpSpPr>
        <p:cNvPr id="1" name=""/>
        <p:cNvGrpSpPr/>
        <p:nvPr/>
      </p:nvGrpSpPr>
      <p:grpSpPr>
        <a:xfrm>
          <a:off x="0" y="0"/>
          <a:ext cx="0" cy="0"/>
          <a:chOff x="0" y="0"/>
          <a:chExt cx="0" cy="0"/>
        </a:xfrm>
      </p:grpSpPr>
      <p:sp>
        <p:nvSpPr>
          <p:cNvPr id="35"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indent="0">
              <a:buNone/>
            </a:pPr>
            <a:endParaRPr lang="en-US" sz="1400" b="0" strike="noStrike" spc="-1">
              <a:solidFill>
                <a:srgbClr val="000000"/>
              </a:solidFill>
              <a:latin typeface="Arial"/>
            </a:endParaRPr>
          </a:p>
        </p:txBody>
      </p:sp>
      <p:sp>
        <p:nvSpPr>
          <p:cNvPr id="36" name="PlaceHolder 2"/>
          <p:cNvSpPr>
            <a:spLocks noGrp="1"/>
          </p:cNvSpPr>
          <p:nvPr>
            <p:ph/>
          </p:nvPr>
        </p:nvSpPr>
        <p:spPr>
          <a:xfrm>
            <a:off x="457200" y="1604520"/>
            <a:ext cx="8229240" cy="3977280"/>
          </a:xfrm>
          <a:prstGeom prst="rect">
            <a:avLst/>
          </a:prstGeom>
          <a:noFill/>
          <a:ln w="0">
            <a:noFill/>
          </a:ln>
        </p:spPr>
        <p:txBody>
          <a:bodyPr lIns="0" tIns="0" rIns="0" bIns="0" anchor="t">
            <a:normAutofit/>
          </a:bodyPr>
          <a:lstStyle/>
          <a:p>
            <a:pPr indent="0">
              <a:spcBef>
                <a:spcPts val="1417"/>
              </a:spcBef>
              <a:buNone/>
            </a:pPr>
            <a:endParaRPr lang="en-US" sz="1400" b="0" strike="noStrike" spc="-1">
              <a:solidFill>
                <a:srgbClr val="000000"/>
              </a:solidFill>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p:spTree>
      <p:nvGrpSpPr>
        <p:cNvPr id="1" name=""/>
        <p:cNvGrpSpPr/>
        <p:nvPr/>
      </p:nvGrpSpPr>
      <p:grpSpPr>
        <a:xfrm>
          <a:off x="0" y="0"/>
          <a:ext cx="0" cy="0"/>
          <a:chOff x="0" y="0"/>
          <a:chExt cx="0" cy="0"/>
        </a:xfrm>
      </p:grpSpPr>
      <p:sp>
        <p:nvSpPr>
          <p:cNvPr id="42"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indent="0">
              <a:buNone/>
            </a:pPr>
            <a:endParaRPr lang="en-US" sz="1400" b="0" strike="noStrike" spc="-1">
              <a:solidFill>
                <a:srgbClr val="000000"/>
              </a:solidFill>
              <a:latin typeface="Arial"/>
            </a:endParaRPr>
          </a:p>
        </p:txBody>
      </p:sp>
      <p:sp>
        <p:nvSpPr>
          <p:cNvPr id="43" name="PlaceHolder 2"/>
          <p:cNvSpPr>
            <a:spLocks noGrp="1"/>
          </p:cNvSpPr>
          <p:nvPr>
            <p:ph type="subTitle"/>
          </p:nvPr>
        </p:nvSpPr>
        <p:spPr>
          <a:xfrm>
            <a:off x="457200" y="1604520"/>
            <a:ext cx="8229240" cy="3977280"/>
          </a:xfrm>
          <a:prstGeom prst="rect">
            <a:avLst/>
          </a:prstGeom>
          <a:noFill/>
          <a:ln w="0">
            <a:noFill/>
          </a:ln>
        </p:spPr>
        <p:txBody>
          <a:bodyPr lIns="0" tIns="0" rIns="0" bIns="0" anchor="ctr">
            <a:noAutofit/>
          </a:bodyPr>
          <a:lstStyle/>
          <a:p>
            <a:pPr indent="0" algn="ctr">
              <a:buNone/>
            </a:pPr>
            <a:endParaRPr lang="en-US" sz="3200" b="0" strike="noStrike" spc="-1">
              <a:solidFill>
                <a:srgbClr val="000000"/>
              </a:solidFill>
              <a:latin typeface="Arial"/>
            </a:endParaRPr>
          </a:p>
        </p:txBody>
      </p:sp>
      <p:sp>
        <p:nvSpPr>
          <p:cNvPr id="4" name="PlaceHolder 3"/>
          <p:cNvSpPr>
            <a:spLocks noGrp="1"/>
          </p:cNvSpPr>
          <p:nvPr>
            <p:ph type="ftr" idx="2"/>
          </p:nvPr>
        </p:nvSpPr>
        <p:spPr/>
        <p:txBody>
          <a:bodyPr/>
          <a:lstStyle/>
          <a:p>
            <a:r>
              <a:t>Footer</a:t>
            </a:r>
          </a:p>
        </p:txBody>
      </p:sp>
      <p:sp>
        <p:nvSpPr>
          <p:cNvPr id="5" name="PlaceHolder 4"/>
          <p:cNvSpPr>
            <a:spLocks noGrp="1"/>
          </p:cNvSpPr>
          <p:nvPr>
            <p:ph type="sldNum" idx="3"/>
          </p:nvPr>
        </p:nvSpPr>
        <p:spPr/>
        <p:txBody>
          <a:bodyPr/>
          <a:lstStyle/>
          <a:p>
            <a:fld id="{66446A84-9E32-4E0E-BD0E-B605894D9DA3}" type="slidenum">
              <a:t>‹#›</a:t>
            </a:fld>
            <a:endParaRPr/>
          </a:p>
        </p:txBody>
      </p:sp>
      <p:sp>
        <p:nvSpPr>
          <p:cNvPr id="6" name="PlaceHolder 5"/>
          <p:cNvSpPr>
            <a:spLocks noGrp="1"/>
          </p:cNvSpPr>
          <p:nvPr>
            <p:ph type="dt" idx="1"/>
          </p:nvPr>
        </p:nvSpPr>
        <p:spPr/>
        <p:txBody>
          <a:body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_OBJECTS">
    <p:spTree>
      <p:nvGrpSpPr>
        <p:cNvPr id="1" name=""/>
        <p:cNvGrpSpPr/>
        <p:nvPr/>
      </p:nvGrpSpPr>
      <p:grpSpPr>
        <a:xfrm>
          <a:off x="0" y="0"/>
          <a:ext cx="0" cy="0"/>
          <a:chOff x="0" y="0"/>
          <a:chExt cx="0" cy="0"/>
        </a:xfrm>
      </p:grpSpPr>
      <p:sp>
        <p:nvSpPr>
          <p:cNvPr id="51"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indent="0">
              <a:buNone/>
            </a:pPr>
            <a:endParaRPr lang="en-US" sz="1400" b="0" strike="noStrike" spc="-1">
              <a:solidFill>
                <a:srgbClr val="000000"/>
              </a:solidFill>
              <a:latin typeface="Arial"/>
            </a:endParaRPr>
          </a:p>
        </p:txBody>
      </p:sp>
      <p:sp>
        <p:nvSpPr>
          <p:cNvPr id="52" name="PlaceHolder 2"/>
          <p:cNvSpPr>
            <a:spLocks noGrp="1"/>
          </p:cNvSpPr>
          <p:nvPr>
            <p:ph/>
          </p:nvPr>
        </p:nvSpPr>
        <p:spPr>
          <a:xfrm>
            <a:off x="457200" y="1604520"/>
            <a:ext cx="4015800" cy="3977280"/>
          </a:xfrm>
          <a:prstGeom prst="rect">
            <a:avLst/>
          </a:prstGeom>
          <a:noFill/>
          <a:ln w="0">
            <a:noFill/>
          </a:ln>
        </p:spPr>
        <p:txBody>
          <a:bodyPr lIns="0" tIns="0" rIns="0" bIns="0" anchor="t">
            <a:normAutofit/>
          </a:bodyPr>
          <a:lstStyle/>
          <a:p>
            <a:pPr indent="0">
              <a:spcBef>
                <a:spcPts val="1417"/>
              </a:spcBef>
              <a:buNone/>
            </a:pPr>
            <a:endParaRPr lang="en-US" sz="1400" b="0" strike="noStrike" spc="-1">
              <a:solidFill>
                <a:srgbClr val="000000"/>
              </a:solidFill>
              <a:latin typeface="Arial"/>
            </a:endParaRPr>
          </a:p>
        </p:txBody>
      </p:sp>
      <p:sp>
        <p:nvSpPr>
          <p:cNvPr id="53" name="PlaceHolder 3"/>
          <p:cNvSpPr>
            <a:spLocks noGrp="1"/>
          </p:cNvSpPr>
          <p:nvPr>
            <p:ph/>
          </p:nvPr>
        </p:nvSpPr>
        <p:spPr>
          <a:xfrm>
            <a:off x="4674240" y="1604520"/>
            <a:ext cx="4015800" cy="3977280"/>
          </a:xfrm>
          <a:prstGeom prst="rect">
            <a:avLst/>
          </a:prstGeom>
          <a:noFill/>
          <a:ln w="0">
            <a:noFill/>
          </a:ln>
        </p:spPr>
        <p:txBody>
          <a:bodyPr lIns="0" tIns="0" rIns="0" bIns="0" anchor="t">
            <a:normAutofit/>
          </a:bodyPr>
          <a:lstStyle/>
          <a:p>
            <a:pPr indent="0">
              <a:spcBef>
                <a:spcPts val="1417"/>
              </a:spcBef>
              <a:buNone/>
            </a:pPr>
            <a:endParaRPr lang="en-US" sz="1400" b="0" strike="noStrike" spc="-1">
              <a:solidFill>
                <a:srgbClr val="000000"/>
              </a:solidFill>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_ONLY">
    <p:spTree>
      <p:nvGrpSpPr>
        <p:cNvPr id="1" name=""/>
        <p:cNvGrpSpPr/>
        <p:nvPr/>
      </p:nvGrpSpPr>
      <p:grpSpPr>
        <a:xfrm>
          <a:off x="0" y="0"/>
          <a:ext cx="0" cy="0"/>
          <a:chOff x="0" y="0"/>
          <a:chExt cx="0" cy="0"/>
        </a:xfrm>
      </p:grpSpPr>
      <p:sp>
        <p:nvSpPr>
          <p:cNvPr id="55"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indent="0">
              <a:buNone/>
            </a:pPr>
            <a:endParaRPr lang="en-US" sz="1400" b="0" strike="noStrike" spc="-1">
              <a:solidFill>
                <a:srgbClr val="000000"/>
              </a:solidFill>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10.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11.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9" Type="http://schemas.openxmlformats.org/officeDocument/2006/relationships/theme" Target="../theme/theme13.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8.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indent="0">
              <a:buNone/>
            </a:pPr>
            <a:r>
              <a:rPr lang="en-US" sz="1400" b="0" strike="noStrike" spc="-1">
                <a:solidFill>
                  <a:srgbClr val="000000"/>
                </a:solidFill>
                <a:latin typeface="Arial"/>
              </a:rPr>
              <a:t>Click to edit the title text format</a:t>
            </a:r>
          </a:p>
        </p:txBody>
      </p:sp>
      <p:sp>
        <p:nvSpPr>
          <p:cNvPr id="3" name="PlaceHolder 2"/>
          <p:cNvSpPr>
            <a:spLocks noGrp="1"/>
          </p:cNvSpPr>
          <p:nvPr>
            <p:ph type="body"/>
          </p:nvPr>
        </p:nvSpPr>
        <p:spPr>
          <a:xfrm>
            <a:off x="457200" y="1604520"/>
            <a:ext cx="82292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US" sz="14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en-US" sz="14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en-US" sz="14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en-US" sz="14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en-US" sz="20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en-US" sz="20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en-US" sz="20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 name="PlaceHolder 1"/>
          <p:cNvSpPr>
            <a:spLocks noGrp="1"/>
          </p:cNvSpPr>
          <p:nvPr>
            <p:ph type="title"/>
          </p:nvPr>
        </p:nvSpPr>
        <p:spPr>
          <a:xfrm>
            <a:off x="457200" y="273600"/>
            <a:ext cx="8228880" cy="1144440"/>
          </a:xfrm>
          <a:prstGeom prst="rect">
            <a:avLst/>
          </a:prstGeom>
          <a:noFill/>
          <a:ln w="0">
            <a:noFill/>
          </a:ln>
        </p:spPr>
        <p:txBody>
          <a:bodyPr lIns="0" tIns="0" rIns="0" bIns="0" anchor="ctr">
            <a:noAutofit/>
          </a:bodyPr>
          <a:lstStyle/>
          <a:p>
            <a:pPr indent="0">
              <a:buNone/>
            </a:pPr>
            <a:r>
              <a:rPr lang="en-US" sz="4400" b="0" strike="noStrike" spc="-1">
                <a:solidFill>
                  <a:srgbClr val="000000"/>
                </a:solidFill>
                <a:latin typeface="Arial"/>
              </a:rPr>
              <a:t>Click to edit the title text format</a:t>
            </a:r>
          </a:p>
        </p:txBody>
      </p:sp>
      <p:sp>
        <p:nvSpPr>
          <p:cNvPr id="57" name="PlaceHolder 2"/>
          <p:cNvSpPr>
            <a:spLocks noGrp="1"/>
          </p:cNvSpPr>
          <p:nvPr>
            <p:ph type="body"/>
          </p:nvPr>
        </p:nvSpPr>
        <p:spPr>
          <a:xfrm>
            <a:off x="457200" y="1604520"/>
            <a:ext cx="4015440" cy="1896480"/>
          </a:xfrm>
          <a:prstGeom prst="rect">
            <a:avLst/>
          </a:prstGeom>
          <a:noFill/>
          <a:ln w="0">
            <a:noFill/>
          </a:ln>
        </p:spPr>
        <p:txBody>
          <a:bodyPr lIns="0" tIns="0" rIns="0" bIns="0" anchor="t">
            <a:noAutofit/>
          </a:bodyPr>
          <a:lstStyle/>
          <a:p>
            <a:pPr marL="432000" indent="-324000">
              <a:spcBef>
                <a:spcPts val="1417"/>
              </a:spcBef>
              <a:buClr>
                <a:srgbClr val="000000"/>
              </a:buClr>
              <a:buSzPct val="45000"/>
              <a:buFont typeface="Wingdings" charset="2"/>
              <a:buChar char=""/>
            </a:pPr>
            <a:r>
              <a:rPr lang="en-US" sz="28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en-US" sz="28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en-US" sz="28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en-US" sz="28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en-US" sz="28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en-US" sz="2800" b="0" strike="noStrike" spc="-1">
                <a:solidFill>
                  <a:srgbClr val="000000"/>
                </a:solidFill>
                <a:latin typeface="Arial"/>
              </a:rPr>
              <a:t>Seventh Outline Level</a:t>
            </a:r>
          </a:p>
        </p:txBody>
      </p:sp>
      <p:sp>
        <p:nvSpPr>
          <p:cNvPr id="58" name="PlaceHolder 3"/>
          <p:cNvSpPr>
            <a:spLocks noGrp="1"/>
          </p:cNvSpPr>
          <p:nvPr>
            <p:ph type="body"/>
          </p:nvPr>
        </p:nvSpPr>
        <p:spPr>
          <a:xfrm>
            <a:off x="4674240" y="1604520"/>
            <a:ext cx="4015440" cy="3976920"/>
          </a:xfrm>
          <a:prstGeom prst="rect">
            <a:avLst/>
          </a:prstGeom>
          <a:noFill/>
          <a:ln w="0">
            <a:noFill/>
          </a:ln>
        </p:spPr>
        <p:txBody>
          <a:bodyPr lIns="0" tIns="0" rIns="0" bIns="0" anchor="t">
            <a:noAutofit/>
          </a:bodyPr>
          <a:lstStyle/>
          <a:p>
            <a:pPr marL="432000" indent="-324000">
              <a:spcBef>
                <a:spcPts val="1417"/>
              </a:spcBef>
              <a:buClr>
                <a:srgbClr val="000000"/>
              </a:buClr>
              <a:buSzPct val="45000"/>
              <a:buFont typeface="Wingdings" charset="2"/>
              <a:buChar char=""/>
            </a:pPr>
            <a:r>
              <a:rPr lang="en-US" sz="28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en-US" sz="28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en-US" sz="28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en-US" sz="28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en-US" sz="28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en-US" sz="2800" b="0" strike="noStrike" spc="-1">
                <a:solidFill>
                  <a:srgbClr val="000000"/>
                </a:solidFill>
                <a:latin typeface="Arial"/>
              </a:rPr>
              <a:t>Seventh Outline Level</a:t>
            </a:r>
          </a:p>
        </p:txBody>
      </p:sp>
      <p:sp>
        <p:nvSpPr>
          <p:cNvPr id="59" name="PlaceHolder 4"/>
          <p:cNvSpPr>
            <a:spLocks noGrp="1"/>
          </p:cNvSpPr>
          <p:nvPr>
            <p:ph type="body"/>
          </p:nvPr>
        </p:nvSpPr>
        <p:spPr>
          <a:xfrm>
            <a:off x="457200" y="3682080"/>
            <a:ext cx="4015440" cy="1896480"/>
          </a:xfrm>
          <a:prstGeom prst="rect">
            <a:avLst/>
          </a:prstGeom>
          <a:noFill/>
          <a:ln w="0">
            <a:noFill/>
          </a:ln>
        </p:spPr>
        <p:txBody>
          <a:bodyPr lIns="0" tIns="0" rIns="0" bIns="0" anchor="t">
            <a:noAutofit/>
          </a:bodyPr>
          <a:lstStyle/>
          <a:p>
            <a:pPr marL="432000" indent="-324000">
              <a:spcBef>
                <a:spcPts val="1417"/>
              </a:spcBef>
              <a:buClr>
                <a:srgbClr val="000000"/>
              </a:buClr>
              <a:buSzPct val="45000"/>
              <a:buFont typeface="Wingdings" charset="2"/>
              <a:buChar char=""/>
            </a:pPr>
            <a:r>
              <a:rPr lang="en-US" sz="28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en-US" sz="28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en-US" sz="28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en-US" sz="28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en-US" sz="28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en-US" sz="28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7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 name="PlaceHolder 1"/>
          <p:cNvSpPr>
            <a:spLocks noGrp="1"/>
          </p:cNvSpPr>
          <p:nvPr>
            <p:ph type="title"/>
          </p:nvPr>
        </p:nvSpPr>
        <p:spPr>
          <a:xfrm>
            <a:off x="457200" y="273600"/>
            <a:ext cx="8228880" cy="1144440"/>
          </a:xfrm>
          <a:prstGeom prst="rect">
            <a:avLst/>
          </a:prstGeom>
          <a:noFill/>
          <a:ln w="0">
            <a:noFill/>
          </a:ln>
        </p:spPr>
        <p:txBody>
          <a:bodyPr lIns="0" tIns="0" rIns="0" bIns="0" anchor="ctr">
            <a:noAutofit/>
          </a:bodyPr>
          <a:lstStyle/>
          <a:p>
            <a:pPr indent="0">
              <a:buNone/>
            </a:pPr>
            <a:r>
              <a:rPr lang="en-US" sz="4400" b="0" strike="noStrike" spc="-1">
                <a:solidFill>
                  <a:srgbClr val="000000"/>
                </a:solidFill>
                <a:latin typeface="Arial"/>
              </a:rPr>
              <a:t>Click to edit the title text format</a:t>
            </a:r>
          </a:p>
        </p:txBody>
      </p:sp>
      <p:sp>
        <p:nvSpPr>
          <p:cNvPr id="65" name="PlaceHolder 2"/>
          <p:cNvSpPr>
            <a:spLocks noGrp="1"/>
          </p:cNvSpPr>
          <p:nvPr>
            <p:ph type="body"/>
          </p:nvPr>
        </p:nvSpPr>
        <p:spPr>
          <a:xfrm>
            <a:off x="457200" y="1604520"/>
            <a:ext cx="4015440" cy="3976920"/>
          </a:xfrm>
          <a:prstGeom prst="rect">
            <a:avLst/>
          </a:prstGeom>
          <a:noFill/>
          <a:ln w="0">
            <a:noFill/>
          </a:ln>
        </p:spPr>
        <p:txBody>
          <a:bodyPr lIns="0" tIns="0" rIns="0" bIns="0" anchor="t">
            <a:noAutofit/>
          </a:bodyPr>
          <a:lstStyle/>
          <a:p>
            <a:pPr marL="432000" indent="-324000">
              <a:spcBef>
                <a:spcPts val="1417"/>
              </a:spcBef>
              <a:buClr>
                <a:srgbClr val="000000"/>
              </a:buClr>
              <a:buSzPct val="45000"/>
              <a:buFont typeface="Wingdings" charset="2"/>
              <a:buChar char=""/>
            </a:pPr>
            <a:r>
              <a:rPr lang="en-US" sz="28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en-US" sz="28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en-US" sz="28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en-US" sz="28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en-US" sz="28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en-US" sz="2800" b="0" strike="noStrike" spc="-1">
                <a:solidFill>
                  <a:srgbClr val="000000"/>
                </a:solidFill>
                <a:latin typeface="Arial"/>
              </a:rPr>
              <a:t>Seventh Outline Level</a:t>
            </a:r>
          </a:p>
        </p:txBody>
      </p:sp>
      <p:sp>
        <p:nvSpPr>
          <p:cNvPr id="66" name="PlaceHolder 3"/>
          <p:cNvSpPr>
            <a:spLocks noGrp="1"/>
          </p:cNvSpPr>
          <p:nvPr>
            <p:ph type="body"/>
          </p:nvPr>
        </p:nvSpPr>
        <p:spPr>
          <a:xfrm>
            <a:off x="4674240" y="1604520"/>
            <a:ext cx="4015440" cy="1896480"/>
          </a:xfrm>
          <a:prstGeom prst="rect">
            <a:avLst/>
          </a:prstGeom>
          <a:noFill/>
          <a:ln w="0">
            <a:noFill/>
          </a:ln>
        </p:spPr>
        <p:txBody>
          <a:bodyPr lIns="0" tIns="0" rIns="0" bIns="0" anchor="t">
            <a:noAutofit/>
          </a:bodyPr>
          <a:lstStyle/>
          <a:p>
            <a:pPr marL="432000" indent="-324000">
              <a:spcBef>
                <a:spcPts val="1417"/>
              </a:spcBef>
              <a:buClr>
                <a:srgbClr val="000000"/>
              </a:buClr>
              <a:buSzPct val="45000"/>
              <a:buFont typeface="Wingdings" charset="2"/>
              <a:buChar char=""/>
            </a:pPr>
            <a:r>
              <a:rPr lang="en-US" sz="28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en-US" sz="28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en-US" sz="28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en-US" sz="28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en-US" sz="28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en-US" sz="2800" b="0" strike="noStrike" spc="-1">
                <a:solidFill>
                  <a:srgbClr val="000000"/>
                </a:solidFill>
                <a:latin typeface="Arial"/>
              </a:rPr>
              <a:t>Seventh Outline Level</a:t>
            </a:r>
          </a:p>
        </p:txBody>
      </p:sp>
      <p:sp>
        <p:nvSpPr>
          <p:cNvPr id="67" name="PlaceHolder 4"/>
          <p:cNvSpPr>
            <a:spLocks noGrp="1"/>
          </p:cNvSpPr>
          <p:nvPr>
            <p:ph type="body"/>
          </p:nvPr>
        </p:nvSpPr>
        <p:spPr>
          <a:xfrm>
            <a:off x="4674240" y="3682080"/>
            <a:ext cx="4015440" cy="1896480"/>
          </a:xfrm>
          <a:prstGeom prst="rect">
            <a:avLst/>
          </a:prstGeom>
          <a:noFill/>
          <a:ln w="0">
            <a:noFill/>
          </a:ln>
        </p:spPr>
        <p:txBody>
          <a:bodyPr lIns="0" tIns="0" rIns="0" bIns="0" anchor="t">
            <a:noAutofit/>
          </a:bodyPr>
          <a:lstStyle/>
          <a:p>
            <a:pPr marL="432000" indent="-324000">
              <a:spcBef>
                <a:spcPts val="1417"/>
              </a:spcBef>
              <a:buClr>
                <a:srgbClr val="000000"/>
              </a:buClr>
              <a:buSzPct val="45000"/>
              <a:buFont typeface="Wingdings" charset="2"/>
              <a:buChar char=""/>
            </a:pPr>
            <a:r>
              <a:rPr lang="en-US" sz="28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en-US" sz="28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en-US" sz="28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en-US" sz="28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en-US" sz="28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en-US" sz="28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7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dt" idx="10"/>
          </p:nvPr>
        </p:nvSpPr>
        <p:spPr>
          <a:xfrm>
            <a:off x="628560" y="6356520"/>
            <a:ext cx="2057040" cy="36468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1" name="Google Shape;11;p1"/>
          <p:cNvSpPr txBox="1">
            <a:spLocks noGrp="1"/>
          </p:cNvSpPr>
          <p:nvPr>
            <p:ph type="ftr" idx="11"/>
          </p:nvPr>
        </p:nvSpPr>
        <p:spPr>
          <a:xfrm>
            <a:off x="3029040" y="6356520"/>
            <a:ext cx="3085920" cy="36468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2" name="Google Shape;12;p1"/>
          <p:cNvSpPr txBox="1">
            <a:spLocks noGrp="1"/>
          </p:cNvSpPr>
          <p:nvPr>
            <p:ph type="sldNum" idx="12"/>
          </p:nvPr>
        </p:nvSpPr>
        <p:spPr>
          <a:xfrm>
            <a:off x="6458040" y="6356520"/>
            <a:ext cx="2057040" cy="36468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SG"/>
              <a:t>‹#›</a:t>
            </a:fld>
            <a:endParaRPr>
              <a:solidFill>
                <a:schemeClr val="dk1"/>
              </a:solidFill>
              <a:latin typeface="Times New Roman"/>
              <a:ea typeface="Times New Roman"/>
              <a:cs typeface="Times New Roman"/>
              <a:sym typeface="Times New Roman"/>
            </a:endParaRPr>
          </a:p>
        </p:txBody>
      </p:sp>
      <p:sp>
        <p:nvSpPr>
          <p:cNvPr id="13" name="Google Shape;13;p1"/>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4" name="Google Shape;14;p1"/>
          <p:cNvSpPr txBox="1">
            <a:spLocks noGrp="1"/>
          </p:cNvSpPr>
          <p:nvPr>
            <p:ph type="body" idx="1"/>
          </p:nvPr>
        </p:nvSpPr>
        <p:spPr>
          <a:xfrm>
            <a:off x="457200" y="1604520"/>
            <a:ext cx="8229240" cy="3977280"/>
          </a:xfrm>
          <a:prstGeom prst="rect">
            <a:avLst/>
          </a:prstGeom>
          <a:noFill/>
          <a:ln>
            <a:noFill/>
          </a:ln>
        </p:spPr>
        <p:txBody>
          <a:bodyPr spcFirstLastPara="1" wrap="square" lIns="0" tIns="0" rIns="0" bIns="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2294895737"/>
      </p:ext>
    </p:extLst>
  </p:cSld>
  <p:clrMap bg1="lt1" tx1="dk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96" r:id="rId7"/>
    <p:sldLayoutId id="2147483697"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457200" y="273600"/>
            <a:ext cx="8228880" cy="1144440"/>
          </a:xfrm>
          <a:prstGeom prst="rect">
            <a:avLst/>
          </a:prstGeom>
          <a:noFill/>
          <a:ln w="0">
            <a:noFill/>
          </a:ln>
        </p:spPr>
        <p:txBody>
          <a:bodyPr lIns="0" tIns="0" rIns="0" bIns="0" anchor="ctr">
            <a:noAutofit/>
          </a:bodyPr>
          <a:lstStyle/>
          <a:p>
            <a:pPr indent="0">
              <a:buNone/>
            </a:pPr>
            <a:r>
              <a:rPr lang="en-US" sz="4400" b="0" strike="noStrike" spc="-1">
                <a:solidFill>
                  <a:srgbClr val="000000"/>
                </a:solidFill>
                <a:latin typeface="Arial"/>
              </a:rPr>
              <a:t>Click to edit the title text format</a:t>
            </a:r>
          </a:p>
        </p:txBody>
      </p:sp>
      <p:sp>
        <p:nvSpPr>
          <p:cNvPr id="3" name="PlaceHolder 2"/>
          <p:cNvSpPr>
            <a:spLocks noGrp="1"/>
          </p:cNvSpPr>
          <p:nvPr>
            <p:ph type="body"/>
          </p:nvPr>
        </p:nvSpPr>
        <p:spPr>
          <a:xfrm>
            <a:off x="457200" y="1604520"/>
            <a:ext cx="4015440" cy="1896480"/>
          </a:xfrm>
          <a:prstGeom prst="rect">
            <a:avLst/>
          </a:prstGeom>
          <a:noFill/>
          <a:ln w="0">
            <a:noFill/>
          </a:ln>
        </p:spPr>
        <p:txBody>
          <a:bodyPr lIns="0" tIns="0" rIns="0" bIns="0" anchor="t">
            <a:noAutofit/>
          </a:bodyPr>
          <a:lstStyle/>
          <a:p>
            <a:pPr marL="432000" indent="-324000">
              <a:spcBef>
                <a:spcPts val="1417"/>
              </a:spcBef>
              <a:buClr>
                <a:srgbClr val="000000"/>
              </a:buClr>
              <a:buSzPct val="45000"/>
              <a:buFont typeface="Wingdings" charset="2"/>
              <a:buChar char=""/>
            </a:pPr>
            <a:r>
              <a:rPr lang="en-US" sz="28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en-US" sz="28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en-US" sz="28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en-US" sz="28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en-US" sz="28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en-US" sz="2800" b="0" strike="noStrike" spc="-1">
                <a:solidFill>
                  <a:srgbClr val="000000"/>
                </a:solidFill>
                <a:latin typeface="Arial"/>
              </a:rPr>
              <a:t>Seventh Outline Level</a:t>
            </a:r>
          </a:p>
        </p:txBody>
      </p:sp>
      <p:sp>
        <p:nvSpPr>
          <p:cNvPr id="4" name="PlaceHolder 3"/>
          <p:cNvSpPr>
            <a:spLocks noGrp="1"/>
          </p:cNvSpPr>
          <p:nvPr>
            <p:ph type="body"/>
          </p:nvPr>
        </p:nvSpPr>
        <p:spPr>
          <a:xfrm>
            <a:off x="4674240" y="1604520"/>
            <a:ext cx="4015440" cy="1896480"/>
          </a:xfrm>
          <a:prstGeom prst="rect">
            <a:avLst/>
          </a:prstGeom>
          <a:noFill/>
          <a:ln w="0">
            <a:noFill/>
          </a:ln>
        </p:spPr>
        <p:txBody>
          <a:bodyPr lIns="0" tIns="0" rIns="0" bIns="0" anchor="t">
            <a:noAutofit/>
          </a:bodyPr>
          <a:lstStyle/>
          <a:p>
            <a:pPr marL="432000" indent="-324000">
              <a:spcBef>
                <a:spcPts val="1417"/>
              </a:spcBef>
              <a:buClr>
                <a:srgbClr val="000000"/>
              </a:buClr>
              <a:buSzPct val="45000"/>
              <a:buFont typeface="Wingdings" charset="2"/>
              <a:buChar char=""/>
            </a:pPr>
            <a:r>
              <a:rPr lang="en-US" sz="28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en-US" sz="28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en-US" sz="28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en-US" sz="28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en-US" sz="28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en-US" sz="2800" b="0" strike="noStrike" spc="-1">
                <a:solidFill>
                  <a:srgbClr val="000000"/>
                </a:solidFill>
                <a:latin typeface="Arial"/>
              </a:rPr>
              <a:t>Seventh Outline Level</a:t>
            </a:r>
          </a:p>
        </p:txBody>
      </p:sp>
      <p:sp>
        <p:nvSpPr>
          <p:cNvPr id="5" name="PlaceHolder 4"/>
          <p:cNvSpPr>
            <a:spLocks noGrp="1"/>
          </p:cNvSpPr>
          <p:nvPr>
            <p:ph type="body"/>
          </p:nvPr>
        </p:nvSpPr>
        <p:spPr>
          <a:xfrm>
            <a:off x="457200" y="3682080"/>
            <a:ext cx="8228880" cy="1896480"/>
          </a:xfrm>
          <a:prstGeom prst="rect">
            <a:avLst/>
          </a:prstGeom>
          <a:noFill/>
          <a:ln w="0">
            <a:noFill/>
          </a:ln>
        </p:spPr>
        <p:txBody>
          <a:bodyPr lIns="0" tIns="0" rIns="0" bIns="0" anchor="t">
            <a:noAutofit/>
          </a:bodyPr>
          <a:lstStyle/>
          <a:p>
            <a:pPr marL="432000" indent="-324000">
              <a:spcBef>
                <a:spcPts val="1417"/>
              </a:spcBef>
              <a:buClr>
                <a:srgbClr val="000000"/>
              </a:buClr>
              <a:buSzPct val="45000"/>
              <a:buFont typeface="Wingdings" charset="2"/>
              <a:buChar char=""/>
            </a:pPr>
            <a:r>
              <a:rPr lang="en-US" sz="28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en-US" sz="28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en-US" sz="28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en-US" sz="28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en-US" sz="28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en-US" sz="28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 name="PlaceHolder 1"/>
          <p:cNvSpPr>
            <a:spLocks noGrp="1"/>
          </p:cNvSpPr>
          <p:nvPr>
            <p:ph type="title"/>
          </p:nvPr>
        </p:nvSpPr>
        <p:spPr>
          <a:xfrm>
            <a:off x="457200" y="273600"/>
            <a:ext cx="8228880" cy="1144440"/>
          </a:xfrm>
          <a:prstGeom prst="rect">
            <a:avLst/>
          </a:prstGeom>
          <a:noFill/>
          <a:ln w="0">
            <a:noFill/>
          </a:ln>
        </p:spPr>
        <p:txBody>
          <a:bodyPr lIns="0" tIns="0" rIns="0" bIns="0" anchor="ctr">
            <a:noAutofit/>
          </a:bodyPr>
          <a:lstStyle/>
          <a:p>
            <a:pPr indent="0">
              <a:buNone/>
            </a:pPr>
            <a:r>
              <a:rPr lang="en-US" sz="4400" b="0" strike="noStrike" spc="-1">
                <a:solidFill>
                  <a:srgbClr val="000000"/>
                </a:solidFill>
                <a:latin typeface="Arial"/>
              </a:rPr>
              <a:t>Click to edit the title text format</a:t>
            </a:r>
          </a:p>
        </p:txBody>
      </p:sp>
      <p:sp>
        <p:nvSpPr>
          <p:cNvPr id="11" name="PlaceHolder 2"/>
          <p:cNvSpPr>
            <a:spLocks noGrp="1"/>
          </p:cNvSpPr>
          <p:nvPr>
            <p:ph type="body"/>
          </p:nvPr>
        </p:nvSpPr>
        <p:spPr>
          <a:xfrm>
            <a:off x="457200" y="1604520"/>
            <a:ext cx="8228880" cy="1896480"/>
          </a:xfrm>
          <a:prstGeom prst="rect">
            <a:avLst/>
          </a:prstGeom>
          <a:noFill/>
          <a:ln w="0">
            <a:noFill/>
          </a:ln>
        </p:spPr>
        <p:txBody>
          <a:bodyPr lIns="0" tIns="0" rIns="0" bIns="0" anchor="t">
            <a:noAutofit/>
          </a:bodyPr>
          <a:lstStyle/>
          <a:p>
            <a:pPr marL="432000" indent="-324000">
              <a:spcBef>
                <a:spcPts val="1417"/>
              </a:spcBef>
              <a:buClr>
                <a:srgbClr val="000000"/>
              </a:buClr>
              <a:buSzPct val="45000"/>
              <a:buFont typeface="Wingdings" charset="2"/>
              <a:buChar char=""/>
            </a:pPr>
            <a:r>
              <a:rPr lang="en-US" sz="28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en-US" sz="28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en-US" sz="28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en-US" sz="28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en-US" sz="28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en-US" sz="2800" b="0" strike="noStrike" spc="-1">
                <a:solidFill>
                  <a:srgbClr val="000000"/>
                </a:solidFill>
                <a:latin typeface="Arial"/>
              </a:rPr>
              <a:t>Seventh Outline Level</a:t>
            </a:r>
          </a:p>
        </p:txBody>
      </p:sp>
      <p:sp>
        <p:nvSpPr>
          <p:cNvPr id="12" name="PlaceHolder 3"/>
          <p:cNvSpPr>
            <a:spLocks noGrp="1"/>
          </p:cNvSpPr>
          <p:nvPr>
            <p:ph type="body"/>
          </p:nvPr>
        </p:nvSpPr>
        <p:spPr>
          <a:xfrm>
            <a:off x="457200" y="3682080"/>
            <a:ext cx="8228880" cy="1896480"/>
          </a:xfrm>
          <a:prstGeom prst="rect">
            <a:avLst/>
          </a:prstGeom>
          <a:noFill/>
          <a:ln w="0">
            <a:noFill/>
          </a:ln>
        </p:spPr>
        <p:txBody>
          <a:bodyPr lIns="0" tIns="0" rIns="0" bIns="0" anchor="t">
            <a:noAutofit/>
          </a:bodyPr>
          <a:lstStyle/>
          <a:p>
            <a:pPr marL="432000" indent="-324000">
              <a:spcBef>
                <a:spcPts val="1417"/>
              </a:spcBef>
              <a:buClr>
                <a:srgbClr val="000000"/>
              </a:buClr>
              <a:buSzPct val="45000"/>
              <a:buFont typeface="Wingdings" charset="2"/>
              <a:buChar char=""/>
            </a:pPr>
            <a:r>
              <a:rPr lang="en-US" sz="28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en-US" sz="28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en-US" sz="28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en-US" sz="28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en-US" sz="28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en-US" sz="28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5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 name="PlaceHolder 1"/>
          <p:cNvSpPr>
            <a:spLocks noGrp="1"/>
          </p:cNvSpPr>
          <p:nvPr>
            <p:ph type="title"/>
          </p:nvPr>
        </p:nvSpPr>
        <p:spPr>
          <a:xfrm>
            <a:off x="457200" y="273600"/>
            <a:ext cx="8228880" cy="1144440"/>
          </a:xfrm>
          <a:prstGeom prst="rect">
            <a:avLst/>
          </a:prstGeom>
          <a:noFill/>
          <a:ln w="0">
            <a:noFill/>
          </a:ln>
        </p:spPr>
        <p:txBody>
          <a:bodyPr lIns="0" tIns="0" rIns="0" bIns="0" anchor="ctr">
            <a:noAutofit/>
          </a:bodyPr>
          <a:lstStyle/>
          <a:p>
            <a:pPr indent="0">
              <a:buNone/>
            </a:pPr>
            <a:r>
              <a:rPr lang="en-US" sz="4400" b="0" strike="noStrike" spc="-1">
                <a:solidFill>
                  <a:srgbClr val="000000"/>
                </a:solidFill>
                <a:latin typeface="Arial"/>
              </a:rPr>
              <a:t>Click to edit the title text format</a:t>
            </a:r>
          </a:p>
        </p:txBody>
      </p:sp>
      <p:sp>
        <p:nvSpPr>
          <p:cNvPr id="17" name="PlaceHolder 2"/>
          <p:cNvSpPr>
            <a:spLocks noGrp="1"/>
          </p:cNvSpPr>
          <p:nvPr>
            <p:ph type="body"/>
          </p:nvPr>
        </p:nvSpPr>
        <p:spPr>
          <a:xfrm>
            <a:off x="457200" y="1604520"/>
            <a:ext cx="4015440" cy="1896480"/>
          </a:xfrm>
          <a:prstGeom prst="rect">
            <a:avLst/>
          </a:prstGeom>
          <a:noFill/>
          <a:ln w="0">
            <a:noFill/>
          </a:ln>
        </p:spPr>
        <p:txBody>
          <a:bodyPr lIns="0" tIns="0" rIns="0" bIns="0" anchor="t">
            <a:noAutofit/>
          </a:bodyPr>
          <a:lstStyle/>
          <a:p>
            <a:pPr marL="432000" indent="-324000">
              <a:spcBef>
                <a:spcPts val="1417"/>
              </a:spcBef>
              <a:buClr>
                <a:srgbClr val="000000"/>
              </a:buClr>
              <a:buSzPct val="45000"/>
              <a:buFont typeface="Wingdings" charset="2"/>
              <a:buChar char=""/>
            </a:pPr>
            <a:r>
              <a:rPr lang="en-US" sz="28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en-US" sz="28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en-US" sz="28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en-US" sz="28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en-US" sz="28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en-US" sz="2800" b="0" strike="noStrike" spc="-1">
                <a:solidFill>
                  <a:srgbClr val="000000"/>
                </a:solidFill>
                <a:latin typeface="Arial"/>
              </a:rPr>
              <a:t>Seventh Outline Level</a:t>
            </a:r>
          </a:p>
        </p:txBody>
      </p:sp>
      <p:sp>
        <p:nvSpPr>
          <p:cNvPr id="18" name="PlaceHolder 3"/>
          <p:cNvSpPr>
            <a:spLocks noGrp="1"/>
          </p:cNvSpPr>
          <p:nvPr>
            <p:ph type="body"/>
          </p:nvPr>
        </p:nvSpPr>
        <p:spPr>
          <a:xfrm>
            <a:off x="4674240" y="1604520"/>
            <a:ext cx="4015440" cy="1896480"/>
          </a:xfrm>
          <a:prstGeom prst="rect">
            <a:avLst/>
          </a:prstGeom>
          <a:noFill/>
          <a:ln w="0">
            <a:noFill/>
          </a:ln>
        </p:spPr>
        <p:txBody>
          <a:bodyPr lIns="0" tIns="0" rIns="0" bIns="0" anchor="t">
            <a:noAutofit/>
          </a:bodyPr>
          <a:lstStyle/>
          <a:p>
            <a:pPr marL="432000" indent="-324000">
              <a:spcBef>
                <a:spcPts val="1417"/>
              </a:spcBef>
              <a:buClr>
                <a:srgbClr val="000000"/>
              </a:buClr>
              <a:buSzPct val="45000"/>
              <a:buFont typeface="Wingdings" charset="2"/>
              <a:buChar char=""/>
            </a:pPr>
            <a:r>
              <a:rPr lang="en-US" sz="28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en-US" sz="28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en-US" sz="28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en-US" sz="28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en-US" sz="28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en-US" sz="2800" b="0" strike="noStrike" spc="-1">
                <a:solidFill>
                  <a:srgbClr val="000000"/>
                </a:solidFill>
                <a:latin typeface="Arial"/>
              </a:rPr>
              <a:t>Seventh Outline Level</a:t>
            </a:r>
          </a:p>
        </p:txBody>
      </p:sp>
      <p:sp>
        <p:nvSpPr>
          <p:cNvPr id="19" name="PlaceHolder 4"/>
          <p:cNvSpPr>
            <a:spLocks noGrp="1"/>
          </p:cNvSpPr>
          <p:nvPr>
            <p:ph type="body"/>
          </p:nvPr>
        </p:nvSpPr>
        <p:spPr>
          <a:xfrm>
            <a:off x="457200" y="3682080"/>
            <a:ext cx="4015440" cy="1896480"/>
          </a:xfrm>
          <a:prstGeom prst="rect">
            <a:avLst/>
          </a:prstGeom>
          <a:noFill/>
          <a:ln w="0">
            <a:noFill/>
          </a:ln>
        </p:spPr>
        <p:txBody>
          <a:bodyPr lIns="0" tIns="0" rIns="0" bIns="0" anchor="t">
            <a:noAutofit/>
          </a:bodyPr>
          <a:lstStyle/>
          <a:p>
            <a:pPr marL="432000" indent="-324000">
              <a:spcBef>
                <a:spcPts val="1417"/>
              </a:spcBef>
              <a:buClr>
                <a:srgbClr val="000000"/>
              </a:buClr>
              <a:buSzPct val="45000"/>
              <a:buFont typeface="Wingdings" charset="2"/>
              <a:buChar char=""/>
            </a:pPr>
            <a:r>
              <a:rPr lang="en-US" sz="28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en-US" sz="28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en-US" sz="28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en-US" sz="28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en-US" sz="28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en-US" sz="2800" b="0" strike="noStrike" spc="-1">
                <a:solidFill>
                  <a:srgbClr val="000000"/>
                </a:solidFill>
                <a:latin typeface="Arial"/>
              </a:rPr>
              <a:t>Seventh Outline Level</a:t>
            </a:r>
          </a:p>
        </p:txBody>
      </p:sp>
      <p:sp>
        <p:nvSpPr>
          <p:cNvPr id="20" name="PlaceHolder 5"/>
          <p:cNvSpPr>
            <a:spLocks noGrp="1"/>
          </p:cNvSpPr>
          <p:nvPr>
            <p:ph type="body"/>
          </p:nvPr>
        </p:nvSpPr>
        <p:spPr>
          <a:xfrm>
            <a:off x="4674240" y="3682080"/>
            <a:ext cx="4015440" cy="1896480"/>
          </a:xfrm>
          <a:prstGeom prst="rect">
            <a:avLst/>
          </a:prstGeom>
          <a:noFill/>
          <a:ln w="0">
            <a:noFill/>
          </a:ln>
        </p:spPr>
        <p:txBody>
          <a:bodyPr lIns="0" tIns="0" rIns="0" bIns="0" anchor="t">
            <a:noAutofit/>
          </a:bodyPr>
          <a:lstStyle/>
          <a:p>
            <a:pPr marL="432000" indent="-324000">
              <a:spcBef>
                <a:spcPts val="1417"/>
              </a:spcBef>
              <a:buClr>
                <a:srgbClr val="000000"/>
              </a:buClr>
              <a:buSzPct val="45000"/>
              <a:buFont typeface="Wingdings" charset="2"/>
              <a:buChar char=""/>
            </a:pPr>
            <a:r>
              <a:rPr lang="en-US" sz="28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en-US" sz="28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en-US" sz="28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en-US" sz="28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en-US" sz="28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en-US" sz="28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 name="PlaceHolder 1"/>
          <p:cNvSpPr>
            <a:spLocks noGrp="1"/>
          </p:cNvSpPr>
          <p:nvPr>
            <p:ph type="title"/>
          </p:nvPr>
        </p:nvSpPr>
        <p:spPr>
          <a:xfrm>
            <a:off x="457200" y="273600"/>
            <a:ext cx="8228880" cy="1144440"/>
          </a:xfrm>
          <a:prstGeom prst="rect">
            <a:avLst/>
          </a:prstGeom>
          <a:noFill/>
          <a:ln w="0">
            <a:noFill/>
          </a:ln>
        </p:spPr>
        <p:txBody>
          <a:bodyPr lIns="0" tIns="0" rIns="0" bIns="0" anchor="ctr">
            <a:noAutofit/>
          </a:bodyPr>
          <a:lstStyle/>
          <a:p>
            <a:pPr indent="0">
              <a:buNone/>
            </a:pPr>
            <a:r>
              <a:rPr lang="en-US" sz="4400" b="0" strike="noStrike" spc="-1">
                <a:solidFill>
                  <a:srgbClr val="000000"/>
                </a:solidFill>
                <a:latin typeface="Arial"/>
              </a:rPr>
              <a:t>Click to edit the title text format</a:t>
            </a:r>
          </a:p>
        </p:txBody>
      </p:sp>
      <p:sp>
        <p:nvSpPr>
          <p:cNvPr id="27" name="PlaceHolder 2"/>
          <p:cNvSpPr>
            <a:spLocks noGrp="1"/>
          </p:cNvSpPr>
          <p:nvPr>
            <p:ph type="body"/>
          </p:nvPr>
        </p:nvSpPr>
        <p:spPr>
          <a:xfrm>
            <a:off x="457200" y="1604520"/>
            <a:ext cx="2649240" cy="1896480"/>
          </a:xfrm>
          <a:prstGeom prst="rect">
            <a:avLst/>
          </a:prstGeom>
          <a:noFill/>
          <a:ln w="0">
            <a:noFill/>
          </a:ln>
        </p:spPr>
        <p:txBody>
          <a:bodyPr lIns="0" tIns="0" rIns="0" bIns="0" anchor="t">
            <a:noAutofit/>
          </a:bodyPr>
          <a:lstStyle/>
          <a:p>
            <a:pPr marL="432000" indent="-324000">
              <a:spcBef>
                <a:spcPts val="1417"/>
              </a:spcBef>
              <a:buClr>
                <a:srgbClr val="000000"/>
              </a:buClr>
              <a:buSzPct val="45000"/>
              <a:buFont typeface="Wingdings" charset="2"/>
              <a:buChar char=""/>
            </a:pPr>
            <a:r>
              <a:rPr lang="en-US" sz="28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en-US" sz="28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en-US" sz="28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en-US" sz="28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en-US" sz="28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en-US" sz="2800" b="0" strike="noStrike" spc="-1">
                <a:solidFill>
                  <a:srgbClr val="000000"/>
                </a:solidFill>
                <a:latin typeface="Arial"/>
              </a:rPr>
              <a:t>Seventh Outline Level</a:t>
            </a:r>
          </a:p>
        </p:txBody>
      </p:sp>
      <p:sp>
        <p:nvSpPr>
          <p:cNvPr id="28" name="PlaceHolder 3"/>
          <p:cNvSpPr>
            <a:spLocks noGrp="1"/>
          </p:cNvSpPr>
          <p:nvPr>
            <p:ph type="body"/>
          </p:nvPr>
        </p:nvSpPr>
        <p:spPr>
          <a:xfrm>
            <a:off x="3239640" y="1604520"/>
            <a:ext cx="2649240" cy="1896480"/>
          </a:xfrm>
          <a:prstGeom prst="rect">
            <a:avLst/>
          </a:prstGeom>
          <a:noFill/>
          <a:ln w="0">
            <a:noFill/>
          </a:ln>
        </p:spPr>
        <p:txBody>
          <a:bodyPr lIns="0" tIns="0" rIns="0" bIns="0" anchor="t">
            <a:noAutofit/>
          </a:bodyPr>
          <a:lstStyle/>
          <a:p>
            <a:pPr marL="432000" indent="-324000">
              <a:spcBef>
                <a:spcPts val="1417"/>
              </a:spcBef>
              <a:buClr>
                <a:srgbClr val="000000"/>
              </a:buClr>
              <a:buSzPct val="45000"/>
              <a:buFont typeface="Wingdings" charset="2"/>
              <a:buChar char=""/>
            </a:pPr>
            <a:r>
              <a:rPr lang="en-US" sz="28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en-US" sz="28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en-US" sz="28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en-US" sz="28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en-US" sz="28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en-US" sz="2800" b="0" strike="noStrike" spc="-1">
                <a:solidFill>
                  <a:srgbClr val="000000"/>
                </a:solidFill>
                <a:latin typeface="Arial"/>
              </a:rPr>
              <a:t>Seventh Outline Level</a:t>
            </a:r>
          </a:p>
        </p:txBody>
      </p:sp>
      <p:sp>
        <p:nvSpPr>
          <p:cNvPr id="29" name="PlaceHolder 4"/>
          <p:cNvSpPr>
            <a:spLocks noGrp="1"/>
          </p:cNvSpPr>
          <p:nvPr>
            <p:ph type="body"/>
          </p:nvPr>
        </p:nvSpPr>
        <p:spPr>
          <a:xfrm>
            <a:off x="6022080" y="1604520"/>
            <a:ext cx="2649240" cy="1896480"/>
          </a:xfrm>
          <a:prstGeom prst="rect">
            <a:avLst/>
          </a:prstGeom>
          <a:noFill/>
          <a:ln w="0">
            <a:noFill/>
          </a:ln>
        </p:spPr>
        <p:txBody>
          <a:bodyPr lIns="0" tIns="0" rIns="0" bIns="0" anchor="t">
            <a:noAutofit/>
          </a:bodyPr>
          <a:lstStyle/>
          <a:p>
            <a:pPr marL="432000" indent="-324000">
              <a:spcBef>
                <a:spcPts val="1417"/>
              </a:spcBef>
              <a:buClr>
                <a:srgbClr val="000000"/>
              </a:buClr>
              <a:buSzPct val="45000"/>
              <a:buFont typeface="Wingdings" charset="2"/>
              <a:buChar char=""/>
            </a:pPr>
            <a:r>
              <a:rPr lang="en-US" sz="28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en-US" sz="28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en-US" sz="28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en-US" sz="28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en-US" sz="28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en-US" sz="2800" b="0" strike="noStrike" spc="-1">
                <a:solidFill>
                  <a:srgbClr val="000000"/>
                </a:solidFill>
                <a:latin typeface="Arial"/>
              </a:rPr>
              <a:t>Seventh Outline Level</a:t>
            </a:r>
          </a:p>
        </p:txBody>
      </p:sp>
      <p:sp>
        <p:nvSpPr>
          <p:cNvPr id="30" name="PlaceHolder 5"/>
          <p:cNvSpPr>
            <a:spLocks noGrp="1"/>
          </p:cNvSpPr>
          <p:nvPr>
            <p:ph type="body"/>
          </p:nvPr>
        </p:nvSpPr>
        <p:spPr>
          <a:xfrm>
            <a:off x="457200" y="3682080"/>
            <a:ext cx="2649240" cy="1896480"/>
          </a:xfrm>
          <a:prstGeom prst="rect">
            <a:avLst/>
          </a:prstGeom>
          <a:noFill/>
          <a:ln w="0">
            <a:noFill/>
          </a:ln>
        </p:spPr>
        <p:txBody>
          <a:bodyPr lIns="0" tIns="0" rIns="0" bIns="0" anchor="t">
            <a:noAutofit/>
          </a:bodyPr>
          <a:lstStyle/>
          <a:p>
            <a:pPr marL="432000" indent="-324000">
              <a:spcBef>
                <a:spcPts val="1417"/>
              </a:spcBef>
              <a:buClr>
                <a:srgbClr val="000000"/>
              </a:buClr>
              <a:buSzPct val="45000"/>
              <a:buFont typeface="Wingdings" charset="2"/>
              <a:buChar char=""/>
            </a:pPr>
            <a:r>
              <a:rPr lang="en-US" sz="28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en-US" sz="28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en-US" sz="28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en-US" sz="28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en-US" sz="28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en-US" sz="2800" b="0" strike="noStrike" spc="-1">
                <a:solidFill>
                  <a:srgbClr val="000000"/>
                </a:solidFill>
                <a:latin typeface="Arial"/>
              </a:rPr>
              <a:t>Seventh Outline Level</a:t>
            </a:r>
          </a:p>
        </p:txBody>
      </p:sp>
      <p:sp>
        <p:nvSpPr>
          <p:cNvPr id="31" name="PlaceHolder 6"/>
          <p:cNvSpPr>
            <a:spLocks noGrp="1"/>
          </p:cNvSpPr>
          <p:nvPr>
            <p:ph type="body"/>
          </p:nvPr>
        </p:nvSpPr>
        <p:spPr>
          <a:xfrm>
            <a:off x="3239640" y="3682080"/>
            <a:ext cx="2649240" cy="1896480"/>
          </a:xfrm>
          <a:prstGeom prst="rect">
            <a:avLst/>
          </a:prstGeom>
          <a:noFill/>
          <a:ln w="0">
            <a:noFill/>
          </a:ln>
        </p:spPr>
        <p:txBody>
          <a:bodyPr lIns="0" tIns="0" rIns="0" bIns="0" anchor="t">
            <a:noAutofit/>
          </a:bodyPr>
          <a:lstStyle/>
          <a:p>
            <a:pPr marL="432000" indent="-324000">
              <a:spcBef>
                <a:spcPts val="1417"/>
              </a:spcBef>
              <a:buClr>
                <a:srgbClr val="000000"/>
              </a:buClr>
              <a:buSzPct val="45000"/>
              <a:buFont typeface="Wingdings" charset="2"/>
              <a:buChar char=""/>
            </a:pPr>
            <a:r>
              <a:rPr lang="en-US" sz="28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en-US" sz="28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en-US" sz="28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en-US" sz="28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en-US" sz="28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en-US" sz="2800" b="0" strike="noStrike" spc="-1">
                <a:solidFill>
                  <a:srgbClr val="000000"/>
                </a:solidFill>
                <a:latin typeface="Arial"/>
              </a:rPr>
              <a:t>Seventh Outline Level</a:t>
            </a:r>
          </a:p>
        </p:txBody>
      </p:sp>
      <p:sp>
        <p:nvSpPr>
          <p:cNvPr id="32" name="PlaceHolder 7"/>
          <p:cNvSpPr>
            <a:spLocks noGrp="1"/>
          </p:cNvSpPr>
          <p:nvPr>
            <p:ph type="body"/>
          </p:nvPr>
        </p:nvSpPr>
        <p:spPr>
          <a:xfrm>
            <a:off x="6022080" y="3682080"/>
            <a:ext cx="2649240" cy="1896480"/>
          </a:xfrm>
          <a:prstGeom prst="rect">
            <a:avLst/>
          </a:prstGeom>
          <a:noFill/>
          <a:ln w="0">
            <a:noFill/>
          </a:ln>
        </p:spPr>
        <p:txBody>
          <a:bodyPr lIns="0" tIns="0" rIns="0" bIns="0" anchor="t">
            <a:noAutofit/>
          </a:bodyPr>
          <a:lstStyle/>
          <a:p>
            <a:pPr marL="432000" indent="-324000">
              <a:spcBef>
                <a:spcPts val="1417"/>
              </a:spcBef>
              <a:buClr>
                <a:srgbClr val="000000"/>
              </a:buClr>
              <a:buSzPct val="45000"/>
              <a:buFont typeface="Wingdings" charset="2"/>
              <a:buChar char=""/>
            </a:pPr>
            <a:r>
              <a:rPr lang="en-US" sz="28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en-US" sz="28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en-US" sz="28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en-US" sz="28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en-US" sz="28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en-US" sz="28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5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 name="PlaceHolder 1"/>
          <p:cNvSpPr>
            <a:spLocks noGrp="1"/>
          </p:cNvSpPr>
          <p:nvPr>
            <p:ph type="title"/>
          </p:nvPr>
        </p:nvSpPr>
        <p:spPr>
          <a:xfrm>
            <a:off x="457200" y="273600"/>
            <a:ext cx="8228880" cy="1144440"/>
          </a:xfrm>
          <a:prstGeom prst="rect">
            <a:avLst/>
          </a:prstGeom>
          <a:noFill/>
          <a:ln w="0">
            <a:noFill/>
          </a:ln>
        </p:spPr>
        <p:txBody>
          <a:bodyPr lIns="0" tIns="0" rIns="0" bIns="0" anchor="ctr">
            <a:noAutofit/>
          </a:bodyPr>
          <a:lstStyle/>
          <a:p>
            <a:pPr indent="0">
              <a:buNone/>
            </a:pPr>
            <a:r>
              <a:rPr lang="en-US" sz="4400" b="0" strike="noStrike" spc="-1">
                <a:solidFill>
                  <a:srgbClr val="000000"/>
                </a:solidFill>
                <a:latin typeface="Arial"/>
              </a:rPr>
              <a:t>Click to edit the title text format</a:t>
            </a:r>
          </a:p>
        </p:txBody>
      </p:sp>
      <p:sp>
        <p:nvSpPr>
          <p:cNvPr id="34" name="PlaceHolder 2"/>
          <p:cNvSpPr>
            <a:spLocks noGrp="1"/>
          </p:cNvSpPr>
          <p:nvPr>
            <p:ph type="body"/>
          </p:nvPr>
        </p:nvSpPr>
        <p:spPr>
          <a:xfrm>
            <a:off x="457200" y="1604520"/>
            <a:ext cx="82292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US" sz="14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en-US" sz="14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en-US" sz="14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en-US" sz="14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en-US" sz="20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en-US" sz="20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en-US" sz="20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5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 name="PlaceHolder 1"/>
          <p:cNvSpPr>
            <a:spLocks noGrp="1"/>
          </p:cNvSpPr>
          <p:nvPr>
            <p:ph type="title"/>
          </p:nvPr>
        </p:nvSpPr>
        <p:spPr>
          <a:xfrm>
            <a:off x="685800" y="1122480"/>
            <a:ext cx="7772040" cy="2387160"/>
          </a:xfrm>
          <a:prstGeom prst="rect">
            <a:avLst/>
          </a:prstGeom>
          <a:noFill/>
          <a:ln w="0">
            <a:noFill/>
          </a:ln>
        </p:spPr>
        <p:txBody>
          <a:bodyPr lIns="0" tIns="0" rIns="0" bIns="0" anchor="b">
            <a:noAutofit/>
          </a:bodyPr>
          <a:lstStyle/>
          <a:p>
            <a:pPr indent="0">
              <a:buNone/>
            </a:pPr>
            <a:r>
              <a:rPr lang="en-US" sz="6000" b="0" strike="noStrike" spc="-1">
                <a:solidFill>
                  <a:srgbClr val="000000"/>
                </a:solidFill>
                <a:latin typeface="Arial"/>
              </a:rPr>
              <a:t>Click to edit the title text format</a:t>
            </a:r>
          </a:p>
        </p:txBody>
      </p:sp>
      <p:sp>
        <p:nvSpPr>
          <p:cNvPr id="38" name="PlaceHolder 2"/>
          <p:cNvSpPr>
            <a:spLocks noGrp="1"/>
          </p:cNvSpPr>
          <p:nvPr>
            <p:ph type="dt" idx="1"/>
          </p:nvPr>
        </p:nvSpPr>
        <p:spPr>
          <a:xfrm>
            <a:off x="628560" y="6356520"/>
            <a:ext cx="2056680" cy="364320"/>
          </a:xfrm>
          <a:prstGeom prst="rect">
            <a:avLst/>
          </a:prstGeom>
          <a:noFill/>
          <a:ln w="0">
            <a:noFill/>
          </a:ln>
        </p:spPr>
        <p:txBody>
          <a:bodyPr lIns="91440" tIns="45720" rIns="91440" bIns="45720" anchor="ctr">
            <a:noAutofit/>
          </a:bodyPr>
          <a:lstStyle>
            <a:lvl1pPr indent="0">
              <a:buNone/>
              <a:defRPr lang="en-US" sz="1400" b="0" strike="noStrike" spc="-1">
                <a:solidFill>
                  <a:srgbClr val="000000"/>
                </a:solidFill>
                <a:latin typeface="Times New Roman"/>
              </a:defRPr>
            </a:lvl1pPr>
          </a:lstStyle>
          <a:p>
            <a:pPr indent="0">
              <a:buNone/>
            </a:pPr>
            <a:r>
              <a:rPr lang="en-US" sz="1400" b="0" strike="noStrike" spc="-1">
                <a:solidFill>
                  <a:srgbClr val="000000"/>
                </a:solidFill>
                <a:latin typeface="Times New Roman"/>
              </a:rPr>
              <a:t>&lt;date/time&gt;</a:t>
            </a:r>
          </a:p>
        </p:txBody>
      </p:sp>
      <p:sp>
        <p:nvSpPr>
          <p:cNvPr id="39" name="PlaceHolder 3"/>
          <p:cNvSpPr>
            <a:spLocks noGrp="1"/>
          </p:cNvSpPr>
          <p:nvPr>
            <p:ph type="ftr" idx="2"/>
          </p:nvPr>
        </p:nvSpPr>
        <p:spPr>
          <a:xfrm>
            <a:off x="3029040" y="6356520"/>
            <a:ext cx="3085560" cy="364320"/>
          </a:xfrm>
          <a:prstGeom prst="rect">
            <a:avLst/>
          </a:prstGeom>
          <a:noFill/>
          <a:ln w="0">
            <a:noFill/>
          </a:ln>
        </p:spPr>
        <p:txBody>
          <a:bodyPr lIns="91440" tIns="45720" rIns="91440" bIns="45720" anchor="ctr">
            <a:noAutofit/>
          </a:bodyPr>
          <a:lstStyle>
            <a:lvl1pPr indent="0" algn="ctr">
              <a:buNone/>
              <a:defRPr lang="en-US" sz="1400" b="0" strike="noStrike" spc="-1">
                <a:solidFill>
                  <a:srgbClr val="000000"/>
                </a:solidFill>
                <a:latin typeface="Times New Roman"/>
              </a:defRPr>
            </a:lvl1pPr>
          </a:lstStyle>
          <a:p>
            <a:pPr indent="0" algn="ctr">
              <a:buNone/>
            </a:pPr>
            <a:r>
              <a:rPr lang="en-US" sz="1400" b="0" strike="noStrike" spc="-1">
                <a:solidFill>
                  <a:srgbClr val="000000"/>
                </a:solidFill>
                <a:latin typeface="Times New Roman"/>
              </a:rPr>
              <a:t>&lt;footer&gt;</a:t>
            </a:r>
          </a:p>
        </p:txBody>
      </p:sp>
      <p:sp>
        <p:nvSpPr>
          <p:cNvPr id="40" name="PlaceHolder 4"/>
          <p:cNvSpPr>
            <a:spLocks noGrp="1"/>
          </p:cNvSpPr>
          <p:nvPr>
            <p:ph type="sldNum" idx="3"/>
          </p:nvPr>
        </p:nvSpPr>
        <p:spPr>
          <a:xfrm>
            <a:off x="6458040" y="6356520"/>
            <a:ext cx="2056680" cy="364320"/>
          </a:xfrm>
          <a:prstGeom prst="rect">
            <a:avLst/>
          </a:prstGeom>
          <a:noFill/>
          <a:ln w="0">
            <a:noFill/>
          </a:ln>
        </p:spPr>
        <p:txBody>
          <a:bodyPr lIns="91440" tIns="45720" rIns="91440" bIns="45720" anchor="ctr">
            <a:noAutofit/>
          </a:bodyPr>
          <a:lstStyle>
            <a:lvl1pPr indent="0" algn="r">
              <a:lnSpc>
                <a:spcPct val="100000"/>
              </a:lnSpc>
              <a:buNone/>
              <a:tabLst>
                <a:tab pos="0" algn="l"/>
              </a:tabLst>
              <a:defRPr lang="en-SG" sz="1200" b="0" strike="noStrike" spc="-1">
                <a:solidFill>
                  <a:srgbClr val="898989"/>
                </a:solidFill>
                <a:latin typeface="Calibri"/>
                <a:ea typeface="Calibri"/>
              </a:defRPr>
            </a:lvl1pPr>
          </a:lstStyle>
          <a:p>
            <a:pPr indent="0" algn="r">
              <a:lnSpc>
                <a:spcPct val="100000"/>
              </a:lnSpc>
              <a:buNone/>
              <a:tabLst>
                <a:tab pos="0" algn="l"/>
              </a:tabLst>
            </a:pPr>
            <a:fld id="{A9532DDE-AD35-46C5-83E5-AE9D835508BD}" type="slidenum">
              <a:rPr lang="en-SG" sz="1200" b="0" strike="noStrike" spc="-1">
                <a:solidFill>
                  <a:srgbClr val="898989"/>
                </a:solidFill>
                <a:latin typeface="Calibri"/>
                <a:ea typeface="Calibri"/>
              </a:rPr>
              <a:t>‹#›</a:t>
            </a:fld>
            <a:endParaRPr lang="en-US" sz="1200" b="0" strike="noStrike" spc="-1">
              <a:solidFill>
                <a:srgbClr val="000000"/>
              </a:solidFill>
              <a:latin typeface="Times New Roman"/>
            </a:endParaRPr>
          </a:p>
        </p:txBody>
      </p:sp>
      <p:sp>
        <p:nvSpPr>
          <p:cNvPr id="41" name="PlaceHolder 5"/>
          <p:cNvSpPr>
            <a:spLocks noGrp="1"/>
          </p:cNvSpPr>
          <p:nvPr>
            <p:ph type="body"/>
          </p:nvPr>
        </p:nvSpPr>
        <p:spPr>
          <a:xfrm>
            <a:off x="457200" y="1604520"/>
            <a:ext cx="82292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US" sz="14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en-US" sz="14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en-US" sz="14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en-US" sz="14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en-US" sz="20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en-US" sz="20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en-US" sz="20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 name="PlaceHolder 1"/>
          <p:cNvSpPr>
            <a:spLocks noGrp="1"/>
          </p:cNvSpPr>
          <p:nvPr>
            <p:ph type="title"/>
          </p:nvPr>
        </p:nvSpPr>
        <p:spPr>
          <a:xfrm>
            <a:off x="457200" y="273600"/>
            <a:ext cx="8228880" cy="1144440"/>
          </a:xfrm>
          <a:prstGeom prst="rect">
            <a:avLst/>
          </a:prstGeom>
          <a:noFill/>
          <a:ln w="0">
            <a:noFill/>
          </a:ln>
        </p:spPr>
        <p:txBody>
          <a:bodyPr lIns="0" tIns="0" rIns="0" bIns="0" anchor="ctr">
            <a:noAutofit/>
          </a:bodyPr>
          <a:lstStyle/>
          <a:p>
            <a:pPr indent="0">
              <a:buNone/>
            </a:pPr>
            <a:r>
              <a:rPr lang="en-US" sz="4400" b="0" strike="noStrike" spc="-1">
                <a:solidFill>
                  <a:srgbClr val="000000"/>
                </a:solidFill>
                <a:latin typeface="Arial"/>
              </a:rPr>
              <a:t>Click to edit the title text format</a:t>
            </a:r>
          </a:p>
        </p:txBody>
      </p:sp>
      <p:sp>
        <p:nvSpPr>
          <p:cNvPr id="49" name="PlaceHolder 2"/>
          <p:cNvSpPr>
            <a:spLocks noGrp="1"/>
          </p:cNvSpPr>
          <p:nvPr>
            <p:ph type="body"/>
          </p:nvPr>
        </p:nvSpPr>
        <p:spPr>
          <a:xfrm>
            <a:off x="457200" y="1604520"/>
            <a:ext cx="4015440" cy="3976920"/>
          </a:xfrm>
          <a:prstGeom prst="rect">
            <a:avLst/>
          </a:prstGeom>
          <a:noFill/>
          <a:ln w="0">
            <a:noFill/>
          </a:ln>
        </p:spPr>
        <p:txBody>
          <a:bodyPr lIns="0" tIns="0" rIns="0" bIns="0" anchor="t">
            <a:noAutofit/>
          </a:bodyPr>
          <a:lstStyle/>
          <a:p>
            <a:pPr marL="432000" indent="-324000">
              <a:spcBef>
                <a:spcPts val="1417"/>
              </a:spcBef>
              <a:buClr>
                <a:srgbClr val="000000"/>
              </a:buClr>
              <a:buSzPct val="45000"/>
              <a:buFont typeface="Wingdings" charset="2"/>
              <a:buChar char=""/>
            </a:pPr>
            <a:r>
              <a:rPr lang="en-US" sz="28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en-US" sz="28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en-US" sz="28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en-US" sz="28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en-US" sz="28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en-US" sz="2800" b="0" strike="noStrike" spc="-1">
                <a:solidFill>
                  <a:srgbClr val="000000"/>
                </a:solidFill>
                <a:latin typeface="Arial"/>
              </a:rPr>
              <a:t>Seventh Outline Level</a:t>
            </a:r>
          </a:p>
        </p:txBody>
      </p:sp>
      <p:sp>
        <p:nvSpPr>
          <p:cNvPr id="50" name="PlaceHolder 3"/>
          <p:cNvSpPr>
            <a:spLocks noGrp="1"/>
          </p:cNvSpPr>
          <p:nvPr>
            <p:ph type="body"/>
          </p:nvPr>
        </p:nvSpPr>
        <p:spPr>
          <a:xfrm>
            <a:off x="4674240" y="1604520"/>
            <a:ext cx="4015440" cy="3976920"/>
          </a:xfrm>
          <a:prstGeom prst="rect">
            <a:avLst/>
          </a:prstGeom>
          <a:noFill/>
          <a:ln w="0">
            <a:noFill/>
          </a:ln>
        </p:spPr>
        <p:txBody>
          <a:bodyPr lIns="0" tIns="0" rIns="0" bIns="0" anchor="t">
            <a:noAutofit/>
          </a:bodyPr>
          <a:lstStyle/>
          <a:p>
            <a:pPr marL="432000" indent="-324000">
              <a:spcBef>
                <a:spcPts val="1417"/>
              </a:spcBef>
              <a:buClr>
                <a:srgbClr val="000000"/>
              </a:buClr>
              <a:buSzPct val="45000"/>
              <a:buFont typeface="Wingdings" charset="2"/>
              <a:buChar char=""/>
            </a:pPr>
            <a:r>
              <a:rPr lang="en-US" sz="28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en-US" sz="28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en-US" sz="28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en-US" sz="28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en-US" sz="28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en-US" sz="28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6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 name="PlaceHolder 1"/>
          <p:cNvSpPr>
            <a:spLocks noGrp="1"/>
          </p:cNvSpPr>
          <p:nvPr>
            <p:ph type="title"/>
          </p:nvPr>
        </p:nvSpPr>
        <p:spPr>
          <a:xfrm>
            <a:off x="457200" y="273600"/>
            <a:ext cx="8228880" cy="1144440"/>
          </a:xfrm>
          <a:prstGeom prst="rect">
            <a:avLst/>
          </a:prstGeom>
          <a:noFill/>
          <a:ln w="0">
            <a:noFill/>
          </a:ln>
        </p:spPr>
        <p:txBody>
          <a:bodyPr lIns="0" tIns="0" rIns="0" bIns="0" anchor="ctr">
            <a:noAutofit/>
          </a:bodyPr>
          <a:lstStyle/>
          <a:p>
            <a:pPr indent="0">
              <a:buNone/>
            </a:pPr>
            <a:r>
              <a:rPr lang="en-US" sz="4400" b="0" strike="noStrike" spc="-1">
                <a:solidFill>
                  <a:srgbClr val="000000"/>
                </a:solidFill>
                <a:latin typeface="Arial"/>
              </a:rPr>
              <a:t>Click to edit the title text format</a:t>
            </a:r>
          </a:p>
        </p:txBody>
      </p:sp>
    </p:spTree>
  </p:cSld>
  <p:clrMap bg1="lt1" tx1="dk1" bg2="lt2" tx2="dk2" accent1="accent1" accent2="accent2" accent3="accent3" accent4="accent4" accent5="accent5" accent6="accent6" hlink="hlink" folHlink="folHlink"/>
  <p:sldLayoutIdLst>
    <p:sldLayoutId id="214748366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image" Target="../media/image1.png"/><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3.xml"/><Relationship Id="rId5" Type="http://schemas.openxmlformats.org/officeDocument/2006/relationships/image" Target="../media/image1.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3.xml"/><Relationship Id="rId5" Type="http://schemas.openxmlformats.org/officeDocument/2006/relationships/image" Target="../media/image1.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3.xml"/><Relationship Id="rId5" Type="http://schemas.openxmlformats.org/officeDocument/2006/relationships/image" Target="../media/image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19.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0.xml"/><Relationship Id="rId5" Type="http://schemas.openxmlformats.org/officeDocument/2006/relationships/image" Target="../media/image1.pn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www.who.int/en/activities/tracking-SARS-CoV-2-variants/"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hyperlink" Target="https://gisaid.org/resources/gisaid-in-the-news/highly-pathogenic-avian-influenza-outbreak-in-the-united-states/#c5130" TargetMode="Externa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3" Type="http://schemas.openxmlformats.org/officeDocument/2006/relationships/image" Target="../media/image49.png"/><Relationship Id="rId7" Type="http://schemas.openxmlformats.org/officeDocument/2006/relationships/image" Target="../media/image52.png"/><Relationship Id="rId12" Type="http://schemas.openxmlformats.org/officeDocument/2006/relationships/image" Target="../media/image57.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hyperlink" Target="https://gisaid.org/hcov19-variants/" TargetMode="External"/><Relationship Id="rId9" Type="http://schemas.openxmlformats.org/officeDocument/2006/relationships/image" Target="../media/image54.png"/><Relationship Id="rId1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61.png"/><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www.gisaid.org/spike" TargetMode="Externa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3.xml"/><Relationship Id="rId5" Type="http://schemas.openxmlformats.org/officeDocument/2006/relationships/image" Target="../media/image1.png"/><Relationship Id="rId4" Type="http://schemas.openxmlformats.org/officeDocument/2006/relationships/image" Target="../media/image76.png"/></Relationships>
</file>

<file path=ppt/slides/_rels/slide3.xml.rels><?xml version="1.0" encoding="UTF-8" standalone="yes"?>
<Relationships xmlns="http://schemas.openxmlformats.org/package/2006/relationships"><Relationship Id="rId3" Type="http://schemas.openxmlformats.org/officeDocument/2006/relationships/hyperlink" Target="https://gisaid.org/mpox-phylogeny/" TargetMode="External"/><Relationship Id="rId2" Type="http://schemas.openxmlformats.org/officeDocument/2006/relationships/image" Target="../media/image5.png"/><Relationship Id="rId1" Type="http://schemas.openxmlformats.org/officeDocument/2006/relationships/slideLayout" Target="../slideLayouts/slideLayout19.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3.xml"/><Relationship Id="rId5" Type="http://schemas.openxmlformats.org/officeDocument/2006/relationships/image" Target="../media/image1.png"/><Relationship Id="rId4" Type="http://schemas.openxmlformats.org/officeDocument/2006/relationships/image" Target="../media/image79.png"/></Relationships>
</file>

<file path=ppt/slides/_rels/slide3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3.xml"/><Relationship Id="rId5" Type="http://schemas.openxmlformats.org/officeDocument/2006/relationships/image" Target="../media/image1.png"/><Relationship Id="rId4" Type="http://schemas.openxmlformats.org/officeDocument/2006/relationships/image" Target="../media/image82.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3.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xml"/><Relationship Id="rId1" Type="http://schemas.openxmlformats.org/officeDocument/2006/relationships/slideLayout" Target="../slideLayouts/slideLayout19.xml"/><Relationship Id="rId5" Type="http://schemas.openxmlformats.org/officeDocument/2006/relationships/image" Target="../media/image1.png"/><Relationship Id="rId4" Type="http://schemas.openxmlformats.org/officeDocument/2006/relationships/image" Target="../media/image85.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3.xml"/><Relationship Id="rId5" Type="http://schemas.openxmlformats.org/officeDocument/2006/relationships/image" Target="../media/image1.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 Id="rId5" Type="http://schemas.openxmlformats.org/officeDocument/2006/relationships/image" Target="../media/image1.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3.xml"/><Relationship Id="rId5" Type="http://schemas.openxmlformats.org/officeDocument/2006/relationships/image" Target="../media/image1.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Google Shape;73;p15"/>
          <p:cNvSpPr/>
          <p:nvPr/>
        </p:nvSpPr>
        <p:spPr>
          <a:xfrm>
            <a:off x="628920" y="3908880"/>
            <a:ext cx="7886160" cy="2483640"/>
          </a:xfrm>
          <a:prstGeom prst="rect">
            <a:avLst/>
          </a:prstGeom>
          <a:noFill/>
          <a:ln w="0">
            <a:noFill/>
          </a:ln>
        </p:spPr>
        <p:style>
          <a:lnRef idx="0">
            <a:scrgbClr r="0" g="0" b="0"/>
          </a:lnRef>
          <a:fillRef idx="0">
            <a:scrgbClr r="0" g="0" b="0"/>
          </a:fillRef>
          <a:effectRef idx="0">
            <a:scrgbClr r="0" g="0" b="0"/>
          </a:effectRef>
          <a:fontRef idx="minor"/>
        </p:style>
        <p:txBody>
          <a:bodyPr anchor="b">
            <a:noAutofit/>
          </a:bodyPr>
          <a:lstStyle/>
          <a:p>
            <a:pPr>
              <a:lnSpc>
                <a:spcPct val="90000"/>
              </a:lnSpc>
              <a:tabLst>
                <a:tab pos="0" algn="l"/>
              </a:tabLst>
            </a:pPr>
            <a:r>
              <a:rPr lang="en-SG" sz="6000" b="0" strike="noStrike" spc="-1" dirty="0">
                <a:solidFill>
                  <a:srgbClr val="000000"/>
                </a:solidFill>
                <a:latin typeface="Calibri"/>
                <a:ea typeface="Calibri"/>
              </a:rPr>
              <a:t>Latest update</a:t>
            </a:r>
            <a:endParaRPr lang="en-US" sz="6000" b="0" strike="noStrike" spc="-1" dirty="0">
              <a:solidFill>
                <a:srgbClr val="000000"/>
              </a:solidFill>
              <a:latin typeface="Arial"/>
            </a:endParaRPr>
          </a:p>
          <a:p>
            <a:pPr>
              <a:lnSpc>
                <a:spcPct val="90000"/>
              </a:lnSpc>
              <a:spcAft>
                <a:spcPts val="601"/>
              </a:spcAft>
              <a:tabLst>
                <a:tab pos="0" algn="l"/>
              </a:tabLst>
            </a:pPr>
            <a:r>
              <a:rPr lang="en-SG" sz="2800" b="0" strike="noStrike" spc="-1" dirty="0">
                <a:solidFill>
                  <a:srgbClr val="004242"/>
                </a:solidFill>
                <a:latin typeface="Calibri"/>
                <a:ea typeface="Calibri"/>
              </a:rPr>
              <a:t> </a:t>
            </a:r>
            <a:r>
              <a:rPr lang="en-SG" sz="2800" b="0" strike="noStrike" spc="-1" dirty="0" err="1">
                <a:solidFill>
                  <a:srgbClr val="004242"/>
                </a:solidFill>
                <a:latin typeface="Calibri"/>
                <a:ea typeface="Calibri"/>
              </a:rPr>
              <a:t>EpiFlu</a:t>
            </a:r>
            <a:r>
              <a:rPr lang="en-SG" sz="2800" b="0" strike="noStrike" spc="-1" baseline="30000" dirty="0">
                <a:solidFill>
                  <a:srgbClr val="004242"/>
                </a:solidFill>
                <a:latin typeface="Calibri"/>
                <a:ea typeface="Calibri"/>
              </a:rPr>
              <a:t>™ </a:t>
            </a:r>
            <a:r>
              <a:rPr lang="en-SG" sz="2800" b="0" strike="noStrike" spc="-1" dirty="0">
                <a:solidFill>
                  <a:srgbClr val="004242"/>
                </a:solidFill>
                <a:latin typeface="Calibri"/>
                <a:ea typeface="Calibri"/>
              </a:rPr>
              <a:t>- EpiCoV</a:t>
            </a:r>
            <a:r>
              <a:rPr lang="en-SG" sz="2800" b="0" strike="noStrike" spc="-1" baseline="30000" dirty="0">
                <a:solidFill>
                  <a:srgbClr val="004242"/>
                </a:solidFill>
                <a:latin typeface="Calibri"/>
                <a:ea typeface="Calibri"/>
              </a:rPr>
              <a:t>™ </a:t>
            </a:r>
            <a:r>
              <a:rPr lang="en-SG" sz="2800" b="0" strike="noStrike" spc="-1" dirty="0">
                <a:solidFill>
                  <a:srgbClr val="004242"/>
                </a:solidFill>
                <a:latin typeface="Calibri"/>
                <a:ea typeface="Calibri"/>
              </a:rPr>
              <a:t>- EpiRSV</a:t>
            </a:r>
            <a:r>
              <a:rPr lang="en-SG" sz="2800" b="0" strike="noStrike" spc="-1" baseline="30000" dirty="0">
                <a:solidFill>
                  <a:srgbClr val="004242"/>
                </a:solidFill>
                <a:latin typeface="Calibri"/>
                <a:ea typeface="Calibri"/>
              </a:rPr>
              <a:t>™ </a:t>
            </a:r>
            <a:r>
              <a:rPr lang="en-SG" sz="2800" b="0" strike="noStrike" spc="-1" dirty="0">
                <a:solidFill>
                  <a:srgbClr val="004242"/>
                </a:solidFill>
                <a:latin typeface="Calibri"/>
                <a:ea typeface="Calibri"/>
              </a:rPr>
              <a:t>- </a:t>
            </a:r>
            <a:r>
              <a:rPr lang="en-SG" sz="2800" b="0" strike="noStrike" spc="-1" dirty="0" err="1">
                <a:solidFill>
                  <a:srgbClr val="004242"/>
                </a:solidFill>
                <a:latin typeface="Calibri"/>
                <a:ea typeface="Calibri"/>
              </a:rPr>
              <a:t>EpiPox</a:t>
            </a:r>
            <a:r>
              <a:rPr lang="en-SG" sz="2800" b="0" strike="noStrike" spc="-1" baseline="30000" dirty="0">
                <a:solidFill>
                  <a:srgbClr val="004242"/>
                </a:solidFill>
                <a:latin typeface="Calibri"/>
                <a:ea typeface="Calibri"/>
              </a:rPr>
              <a:t>™</a:t>
            </a:r>
            <a:endParaRPr lang="en-US" sz="2800" b="0" strike="noStrike" spc="-1" dirty="0">
              <a:solidFill>
                <a:srgbClr val="004242"/>
              </a:solidFill>
              <a:latin typeface="Arial"/>
            </a:endParaRPr>
          </a:p>
          <a:p>
            <a:pPr>
              <a:lnSpc>
                <a:spcPct val="90000"/>
              </a:lnSpc>
              <a:spcBef>
                <a:spcPts val="601"/>
              </a:spcBef>
              <a:tabLst>
                <a:tab pos="0" algn="l"/>
              </a:tabLst>
            </a:pPr>
            <a:r>
              <a:rPr lang="en-SG" sz="2400" b="0" strike="noStrike" spc="-1" dirty="0">
                <a:solidFill>
                  <a:srgbClr val="000000"/>
                </a:solidFill>
                <a:latin typeface="Calibri"/>
                <a:ea typeface="Calibri"/>
              </a:rPr>
              <a:t>2025-01-09</a:t>
            </a:r>
            <a:endParaRPr lang="en-US" sz="2400" b="0" strike="noStrike" spc="-1" dirty="0">
              <a:solidFill>
                <a:srgbClr val="000000"/>
              </a:solidFill>
              <a:latin typeface="Arial"/>
            </a:endParaRPr>
          </a:p>
          <a:p>
            <a:pPr>
              <a:lnSpc>
                <a:spcPct val="90000"/>
              </a:lnSpc>
              <a:tabLst>
                <a:tab pos="0" algn="l"/>
              </a:tabLst>
            </a:pPr>
            <a:endParaRPr lang="en-US" sz="2400" b="0" strike="noStrike" spc="-1" dirty="0">
              <a:solidFill>
                <a:srgbClr val="000000"/>
              </a:solidFill>
              <a:latin typeface="Arial"/>
            </a:endParaRPr>
          </a:p>
        </p:txBody>
      </p:sp>
      <p:pic>
        <p:nvPicPr>
          <p:cNvPr id="73" name="Google Shape;77;p15"/>
          <p:cNvPicPr/>
          <p:nvPr/>
        </p:nvPicPr>
        <p:blipFill>
          <a:blip r:embed="rId2"/>
          <a:stretch/>
        </p:blipFill>
        <p:spPr>
          <a:xfrm>
            <a:off x="7570080" y="5929200"/>
            <a:ext cx="1421640" cy="926280"/>
          </a:xfrm>
          <a:prstGeom prst="rect">
            <a:avLst/>
          </a:prstGeom>
          <a:ln w="0">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52" name="Picture 51">
            <a:extLst>
              <a:ext uri="{FF2B5EF4-FFF2-40B4-BE49-F238E27FC236}">
                <a16:creationId xmlns:a16="http://schemas.microsoft.com/office/drawing/2014/main" id="{6979CCFF-3ED6-4515-9BB5-5F762E5DEC56}"/>
              </a:ext>
            </a:extLst>
          </p:cNvPr>
          <p:cNvPicPr>
            <a:picLocks noChangeAspect="1"/>
          </p:cNvPicPr>
          <p:nvPr/>
        </p:nvPicPr>
        <p:blipFill>
          <a:blip r:embed="rId3"/>
          <a:stretch>
            <a:fillRect/>
          </a:stretch>
        </p:blipFill>
        <p:spPr>
          <a:xfrm>
            <a:off x="5789375" y="1127033"/>
            <a:ext cx="1852674" cy="3602161"/>
          </a:xfrm>
          <a:prstGeom prst="rect">
            <a:avLst/>
          </a:prstGeom>
        </p:spPr>
      </p:pic>
      <p:pic>
        <p:nvPicPr>
          <p:cNvPr id="47" name="Picture 46">
            <a:extLst>
              <a:ext uri="{FF2B5EF4-FFF2-40B4-BE49-F238E27FC236}">
                <a16:creationId xmlns:a16="http://schemas.microsoft.com/office/drawing/2014/main" id="{1ACCE6A6-ACB9-9388-11E1-4B932D63D3EE}"/>
              </a:ext>
            </a:extLst>
          </p:cNvPr>
          <p:cNvPicPr>
            <a:picLocks noChangeAspect="1"/>
          </p:cNvPicPr>
          <p:nvPr/>
        </p:nvPicPr>
        <p:blipFill>
          <a:blip r:embed="rId4"/>
          <a:stretch>
            <a:fillRect/>
          </a:stretch>
        </p:blipFill>
        <p:spPr>
          <a:xfrm>
            <a:off x="3360393" y="1211101"/>
            <a:ext cx="1657637" cy="3447627"/>
          </a:xfrm>
          <a:prstGeom prst="rect">
            <a:avLst/>
          </a:prstGeom>
        </p:spPr>
      </p:pic>
      <p:pic>
        <p:nvPicPr>
          <p:cNvPr id="11" name="Picture 10">
            <a:extLst>
              <a:ext uri="{FF2B5EF4-FFF2-40B4-BE49-F238E27FC236}">
                <a16:creationId xmlns:a16="http://schemas.microsoft.com/office/drawing/2014/main" id="{FE412BBB-9437-86CB-1E45-82C834B4D506}"/>
              </a:ext>
            </a:extLst>
          </p:cNvPr>
          <p:cNvPicPr>
            <a:picLocks noChangeAspect="1"/>
          </p:cNvPicPr>
          <p:nvPr/>
        </p:nvPicPr>
        <p:blipFill>
          <a:blip r:embed="rId5"/>
          <a:stretch>
            <a:fillRect/>
          </a:stretch>
        </p:blipFill>
        <p:spPr>
          <a:xfrm>
            <a:off x="363240" y="1278223"/>
            <a:ext cx="2356891" cy="3311879"/>
          </a:xfrm>
          <a:prstGeom prst="rect">
            <a:avLst/>
          </a:prstGeom>
        </p:spPr>
      </p:pic>
      <p:sp>
        <p:nvSpPr>
          <p:cNvPr id="184" name="Google Shape;184;p23"/>
          <p:cNvSpPr/>
          <p:nvPr/>
        </p:nvSpPr>
        <p:spPr>
          <a:xfrm>
            <a:off x="2799750" y="56525"/>
            <a:ext cx="6232200" cy="349500"/>
          </a:xfrm>
          <a:prstGeom prst="rect">
            <a:avLst/>
          </a:prstGeom>
          <a:noFill/>
          <a:ln>
            <a:noFill/>
          </a:ln>
        </p:spPr>
        <p:txBody>
          <a:bodyPr spcFirstLastPara="1" wrap="square" lIns="90000" tIns="45000" rIns="90000" bIns="45000" anchor="t" anchorCtr="0">
            <a:noAutofit/>
          </a:bodyPr>
          <a:lstStyle/>
          <a:p>
            <a:pPr marL="0" marR="0" lvl="0" indent="0" algn="r"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SG" sz="1700" b="1" i="0" u="none" strike="noStrike" kern="0" cap="none" spc="0" normalizeH="0" baseline="0" noProof="0" dirty="0">
                <a:ln>
                  <a:noFill/>
                </a:ln>
                <a:solidFill>
                  <a:srgbClr val="000000"/>
                </a:solidFill>
                <a:effectLst/>
                <a:uLnTx/>
                <a:uFillTx/>
                <a:latin typeface="Calibri"/>
                <a:ea typeface="Calibri"/>
                <a:cs typeface="Calibri"/>
                <a:sym typeface="Calibri"/>
              </a:rPr>
              <a:t>Influenza Hemagglutinin mutation surveillance 2025-01-09</a:t>
            </a:r>
          </a:p>
          <a:p>
            <a:pPr marL="0" marR="0" lvl="0" indent="0" algn="r"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SG" sz="1700" b="1" i="0" u="none" strike="noStrike" kern="0" cap="none" spc="0" normalizeH="0" baseline="0" noProof="0" dirty="0">
                <a:ln>
                  <a:noFill/>
                </a:ln>
                <a:solidFill>
                  <a:srgbClr val="000000"/>
                </a:solidFill>
                <a:effectLst/>
                <a:uLnTx/>
                <a:uFillTx/>
                <a:latin typeface="Calibri"/>
                <a:ea typeface="Calibri"/>
                <a:cs typeface="Calibri"/>
                <a:sym typeface="Calibri"/>
              </a:rPr>
              <a:t>
</a:t>
            </a:r>
          </a:p>
          <a:p>
            <a:pPr marL="0" marR="0" lvl="0" indent="0" algn="r" defTabSz="914400" rtl="0" eaLnBrk="1" fontAlgn="auto" latinLnBrk="0" hangingPunct="1">
              <a:lnSpc>
                <a:spcPct val="115000"/>
              </a:lnSpc>
              <a:spcBef>
                <a:spcPts val="0"/>
              </a:spcBef>
              <a:spcAft>
                <a:spcPts val="0"/>
              </a:spcAft>
              <a:buClr>
                <a:srgbClr val="000000"/>
              </a:buClr>
              <a:buSzPts val="1100"/>
              <a:buFont typeface="Arial"/>
              <a:buNone/>
              <a:tabLst/>
              <a:defRPr/>
            </a:pPr>
            <a:endParaRPr kumimoji="0" sz="17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4" name="Google Shape;189;p23">
            <a:extLst>
              <a:ext uri="{FF2B5EF4-FFF2-40B4-BE49-F238E27FC236}">
                <a16:creationId xmlns:a16="http://schemas.microsoft.com/office/drawing/2014/main" id="{1C48882B-E929-3EB2-A742-F7F757AEC89E}"/>
              </a:ext>
            </a:extLst>
          </p:cNvPr>
          <p:cNvSpPr txBox="1"/>
          <p:nvPr/>
        </p:nvSpPr>
        <p:spPr>
          <a:xfrm>
            <a:off x="6447871" y="4241872"/>
            <a:ext cx="1429765" cy="46779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SG" sz="800" b="0" i="1" u="none" strike="noStrike" kern="0" cap="none" spc="0" normalizeH="0" baseline="0" noProof="0" dirty="0">
                <a:ln>
                  <a:noFill/>
                </a:ln>
                <a:solidFill>
                  <a:srgbClr val="000000"/>
                </a:solidFill>
                <a:effectLst/>
                <a:uLnTx/>
                <a:uFillTx/>
                <a:latin typeface="Calibri"/>
                <a:ea typeface="Calibri"/>
                <a:cs typeface="Calibri"/>
                <a:sym typeface="Calibri"/>
              </a:rPr>
              <a:t>Numbering relative to start codon in B/Brisbane/60/2008</a:t>
            </a:r>
            <a:endParaRPr kumimoji="0" sz="800" b="0" i="1"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 name="Rectangle 1">
            <a:extLst>
              <a:ext uri="{FF2B5EF4-FFF2-40B4-BE49-F238E27FC236}">
                <a16:creationId xmlns:a16="http://schemas.microsoft.com/office/drawing/2014/main" id="{F1234424-6755-D3E1-C6B5-686CD61E2AE0}"/>
              </a:ext>
            </a:extLst>
          </p:cNvPr>
          <p:cNvSpPr/>
          <p:nvPr/>
        </p:nvSpPr>
        <p:spPr>
          <a:xfrm>
            <a:off x="625621" y="479106"/>
            <a:ext cx="8079475"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SG" sz="1200" b="0" i="0" u="none" strike="noStrike" kern="0" cap="none" spc="0" normalizeH="0" baseline="0" noProof="0" dirty="0">
                <a:ln>
                  <a:noFill/>
                </a:ln>
                <a:solidFill>
                  <a:srgbClr val="212529"/>
                </a:solidFill>
                <a:effectLst/>
                <a:uLnTx/>
                <a:uFillTx/>
                <a:latin typeface="Calibri"/>
                <a:ea typeface="Calibri"/>
                <a:cs typeface="Calibri"/>
                <a:sym typeface="Calibri"/>
              </a:rPr>
              <a:t>Changes in the Hemagglutinin for top</a:t>
            </a:r>
            <a:r>
              <a:rPr kumimoji="0" lang="en-SG" sz="1200" b="0" i="0" u="none" strike="noStrike" kern="0" cap="none" spc="0" normalizeH="0" baseline="0" noProof="0" dirty="0">
                <a:ln>
                  <a:noFill/>
                </a:ln>
                <a:solidFill>
                  <a:srgbClr val="222222"/>
                </a:solidFill>
                <a:effectLst/>
                <a:uLnTx/>
                <a:uFillTx/>
                <a:latin typeface="Calibri" panose="020F0502020204030204" pitchFamily="34" charset="0"/>
                <a:cs typeface="Calibri" panose="020F0502020204030204" pitchFamily="34" charset="0"/>
                <a:sym typeface="Arial"/>
              </a:rPr>
              <a:t> emerging variants based on sequences collected in the past 100 days</a:t>
            </a:r>
            <a:r>
              <a:rPr kumimoji="0" lang="en-SG" sz="1200" b="0" i="0" u="none" strike="noStrike" kern="0" cap="none" spc="0" normalizeH="0" baseline="0" noProof="0" dirty="0">
                <a:ln>
                  <a:noFill/>
                </a:ln>
                <a:solidFill>
                  <a:srgbClr val="212529"/>
                </a:solidFill>
                <a:effectLst/>
                <a:uLnTx/>
                <a:uFillTx/>
                <a:latin typeface="Calibri"/>
                <a:ea typeface="Calibri"/>
                <a:cs typeface="Calibri"/>
                <a:sym typeface="Calibri"/>
              </a:rPr>
              <a:t>.</a:t>
            </a:r>
            <a:endParaRPr kumimoji="0" lang="en-US" sz="1200" b="1" i="0" u="none" strike="noStrike" kern="0" cap="none" spc="0" normalizeH="0" baseline="0" noProof="0" dirty="0">
              <a:ln>
                <a:noFill/>
              </a:ln>
              <a:solidFill>
                <a:srgbClr val="212529"/>
              </a:solidFill>
              <a:effectLst/>
              <a:uLnTx/>
              <a:uFillTx/>
              <a:latin typeface="Calibri" panose="020F0502020204030204" pitchFamily="34" charset="0"/>
              <a:cs typeface="Calibri" panose="020F0502020204030204" pitchFamily="34" charset="0"/>
              <a:sym typeface="Arial"/>
            </a:endParaRPr>
          </a:p>
        </p:txBody>
      </p:sp>
      <p:sp>
        <p:nvSpPr>
          <p:cNvPr id="16" name="TextBox 15">
            <a:extLst>
              <a:ext uri="{FF2B5EF4-FFF2-40B4-BE49-F238E27FC236}">
                <a16:creationId xmlns:a16="http://schemas.microsoft.com/office/drawing/2014/main" id="{1ABC6F3A-E7DD-A98E-C9A2-89B88B0DA727}"/>
              </a:ext>
            </a:extLst>
          </p:cNvPr>
          <p:cNvSpPr txBox="1"/>
          <p:nvPr/>
        </p:nvSpPr>
        <p:spPr>
          <a:xfrm>
            <a:off x="6455003" y="903819"/>
            <a:ext cx="102143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a:cs typeface="Arial"/>
                <a:sym typeface="Arial"/>
              </a:rPr>
              <a:t>B/Victoria</a:t>
            </a:r>
            <a:endParaRPr kumimoji="0" lang="en-SG" sz="1400" b="1" i="0" u="none" strike="noStrike" kern="0" cap="none" spc="0" normalizeH="0" baseline="0" noProof="0" dirty="0">
              <a:ln>
                <a:noFill/>
              </a:ln>
              <a:solidFill>
                <a:srgbClr val="000000"/>
              </a:solidFill>
              <a:effectLst/>
              <a:uLnTx/>
              <a:uFillTx/>
              <a:latin typeface="Arial"/>
              <a:cs typeface="Arial"/>
              <a:sym typeface="Arial"/>
            </a:endParaRPr>
          </a:p>
        </p:txBody>
      </p:sp>
      <p:sp>
        <p:nvSpPr>
          <p:cNvPr id="17" name="Rectangle 16">
            <a:extLst>
              <a:ext uri="{FF2B5EF4-FFF2-40B4-BE49-F238E27FC236}">
                <a16:creationId xmlns:a16="http://schemas.microsoft.com/office/drawing/2014/main" id="{D3078155-496D-19F7-751D-18C0DD0F3A5A}"/>
              </a:ext>
            </a:extLst>
          </p:cNvPr>
          <p:cNvSpPr/>
          <p:nvPr/>
        </p:nvSpPr>
        <p:spPr>
          <a:xfrm>
            <a:off x="5747934" y="4776750"/>
            <a:ext cx="1429765" cy="116955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SG" sz="1000" b="0" i="0" u="none" strike="noStrike" kern="0" cap="none" spc="0" normalizeH="0" baseline="0" noProof="0" dirty="0">
                <a:ln>
                  <a:noFill/>
                </a:ln>
                <a:solidFill>
                  <a:srgbClr val="000000"/>
                </a:solidFill>
                <a:effectLst/>
                <a:uLnTx/>
                <a:uFillTx/>
                <a:latin typeface="Arial"/>
                <a:cs typeface="Arial"/>
                <a:sym typeface="Arial"/>
              </a:rPr>
              <a:t>3D structure of (B/Victoria lineage)-like virus using 4FQM B/Brisbane/60/2008. Mutations are coloured by emerging variants.</a:t>
            </a:r>
            <a:endParaRPr kumimoji="0" lang="en-SG" sz="10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endParaRPr>
          </a:p>
        </p:txBody>
      </p:sp>
      <p:sp>
        <p:nvSpPr>
          <p:cNvPr id="20" name="TextBox 19">
            <a:extLst>
              <a:ext uri="{FF2B5EF4-FFF2-40B4-BE49-F238E27FC236}">
                <a16:creationId xmlns:a16="http://schemas.microsoft.com/office/drawing/2014/main" id="{53D0529B-4CC8-EAFC-1D9F-0BCB4C8E7F86}"/>
              </a:ext>
            </a:extLst>
          </p:cNvPr>
          <p:cNvSpPr txBox="1"/>
          <p:nvPr/>
        </p:nvSpPr>
        <p:spPr>
          <a:xfrm>
            <a:off x="1246280" y="919176"/>
            <a:ext cx="102143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a:cs typeface="Arial"/>
                <a:sym typeface="Arial"/>
              </a:rPr>
              <a:t>H1N1pdm</a:t>
            </a:r>
            <a:endParaRPr kumimoji="0" lang="en-SG" sz="1400" b="1" i="0" u="none" strike="noStrike" kern="0" cap="none" spc="0" normalizeH="0" baseline="0" noProof="0" dirty="0">
              <a:ln>
                <a:noFill/>
              </a:ln>
              <a:solidFill>
                <a:srgbClr val="000000"/>
              </a:solidFill>
              <a:effectLst/>
              <a:uLnTx/>
              <a:uFillTx/>
              <a:latin typeface="Arial"/>
              <a:cs typeface="Arial"/>
              <a:sym typeface="Arial"/>
            </a:endParaRPr>
          </a:p>
        </p:txBody>
      </p:sp>
      <p:sp>
        <p:nvSpPr>
          <p:cNvPr id="23" name="Google Shape;189;p23">
            <a:extLst>
              <a:ext uri="{FF2B5EF4-FFF2-40B4-BE49-F238E27FC236}">
                <a16:creationId xmlns:a16="http://schemas.microsoft.com/office/drawing/2014/main" id="{3EF9C9EF-0FB1-6413-7E48-A967755BEDE3}"/>
              </a:ext>
            </a:extLst>
          </p:cNvPr>
          <p:cNvSpPr txBox="1"/>
          <p:nvPr/>
        </p:nvSpPr>
        <p:spPr>
          <a:xfrm>
            <a:off x="1140301" y="4241552"/>
            <a:ext cx="1533834" cy="46779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SG" sz="800" b="0" i="1" u="none" strike="noStrike" kern="0" cap="none" spc="0" normalizeH="0" baseline="0" noProof="0" dirty="0">
                <a:ln>
                  <a:noFill/>
                </a:ln>
                <a:solidFill>
                  <a:srgbClr val="000000"/>
                </a:solidFill>
                <a:effectLst/>
                <a:uLnTx/>
                <a:uFillTx/>
                <a:latin typeface="Calibri"/>
                <a:ea typeface="Calibri"/>
                <a:cs typeface="Calibri"/>
                <a:sym typeface="Calibri"/>
              </a:rPr>
              <a:t>Numbering relative to start codon in A/California/07/2009</a:t>
            </a:r>
            <a:endParaRPr kumimoji="0" sz="800" b="0" i="1"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4" name="Rectangle 23">
            <a:extLst>
              <a:ext uri="{FF2B5EF4-FFF2-40B4-BE49-F238E27FC236}">
                <a16:creationId xmlns:a16="http://schemas.microsoft.com/office/drawing/2014/main" id="{13BB896B-77EF-ED86-1DC4-E9E1FB9357DA}"/>
              </a:ext>
            </a:extLst>
          </p:cNvPr>
          <p:cNvSpPr/>
          <p:nvPr/>
        </p:nvSpPr>
        <p:spPr>
          <a:xfrm>
            <a:off x="564094" y="4770113"/>
            <a:ext cx="1749667" cy="135421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SG" sz="1000" b="0" i="0" u="none" strike="noStrike" kern="0" cap="none" spc="0" normalizeH="0" baseline="0" noProof="0" dirty="0">
                <a:ln>
                  <a:noFill/>
                </a:ln>
                <a:solidFill>
                  <a:srgbClr val="000000"/>
                </a:solidFill>
                <a:effectLst/>
                <a:uLnTx/>
                <a:uFillTx/>
                <a:latin typeface="Arial"/>
                <a:cs typeface="Arial"/>
                <a:sym typeface="Arial"/>
              </a:rPr>
              <a:t>3D model of A/Victoria/4897/2022 (H1N1pdm)-like virus using PDBID 7KNA  A/Michigan/45/2015 as template. Mutations are coloured by emerging variants.</a:t>
            </a:r>
            <a:endParaRPr kumimoji="0" lang="en-SG" sz="10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endParaRPr>
          </a:p>
        </p:txBody>
      </p:sp>
      <p:sp>
        <p:nvSpPr>
          <p:cNvPr id="25" name="TextBox 24">
            <a:extLst>
              <a:ext uri="{FF2B5EF4-FFF2-40B4-BE49-F238E27FC236}">
                <a16:creationId xmlns:a16="http://schemas.microsoft.com/office/drawing/2014/main" id="{2BF4E168-D6E4-85EC-E608-087D6081F747}"/>
              </a:ext>
            </a:extLst>
          </p:cNvPr>
          <p:cNvSpPr txBox="1"/>
          <p:nvPr/>
        </p:nvSpPr>
        <p:spPr>
          <a:xfrm>
            <a:off x="4035522" y="900383"/>
            <a:ext cx="64312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a:cs typeface="Arial"/>
                <a:sym typeface="Arial"/>
              </a:rPr>
              <a:t>H3N2</a:t>
            </a:r>
            <a:endParaRPr kumimoji="0" lang="en-SG" sz="1400" b="1" i="0" u="none" strike="noStrike" kern="0" cap="none" spc="0" normalizeH="0" baseline="0" noProof="0" dirty="0">
              <a:ln>
                <a:noFill/>
              </a:ln>
              <a:solidFill>
                <a:srgbClr val="000000"/>
              </a:solidFill>
              <a:effectLst/>
              <a:uLnTx/>
              <a:uFillTx/>
              <a:latin typeface="Arial"/>
              <a:cs typeface="Arial"/>
              <a:sym typeface="Arial"/>
            </a:endParaRPr>
          </a:p>
        </p:txBody>
      </p:sp>
      <p:sp>
        <p:nvSpPr>
          <p:cNvPr id="29" name="TextBox 28">
            <a:extLst>
              <a:ext uri="{FF2B5EF4-FFF2-40B4-BE49-F238E27FC236}">
                <a16:creationId xmlns:a16="http://schemas.microsoft.com/office/drawing/2014/main" id="{945883B3-8262-143E-5520-83D34515765D}"/>
              </a:ext>
            </a:extLst>
          </p:cNvPr>
          <p:cNvSpPr txBox="1"/>
          <p:nvPr/>
        </p:nvSpPr>
        <p:spPr>
          <a:xfrm>
            <a:off x="4782264" y="2154791"/>
            <a:ext cx="54213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Arial"/>
                <a:cs typeface="Arial"/>
                <a:sym typeface="Arial"/>
              </a:rPr>
              <a:t>255S</a:t>
            </a:r>
            <a:endParaRPr kumimoji="0" lang="en-SG" sz="1200" b="1" i="0" u="none" strike="noStrike" kern="0" cap="none" spc="0" normalizeH="0" baseline="0" noProof="0" dirty="0">
              <a:ln>
                <a:noFill/>
              </a:ln>
              <a:solidFill>
                <a:srgbClr val="000000"/>
              </a:solidFill>
              <a:effectLst/>
              <a:uLnTx/>
              <a:uFillTx/>
              <a:latin typeface="Arial"/>
              <a:cs typeface="Arial"/>
              <a:sym typeface="Arial"/>
            </a:endParaRPr>
          </a:p>
        </p:txBody>
      </p:sp>
      <p:sp>
        <p:nvSpPr>
          <p:cNvPr id="31" name="Google Shape;189;p23">
            <a:extLst>
              <a:ext uri="{FF2B5EF4-FFF2-40B4-BE49-F238E27FC236}">
                <a16:creationId xmlns:a16="http://schemas.microsoft.com/office/drawing/2014/main" id="{F223DBB1-BF9B-6844-8ED0-A312BE56D558}"/>
              </a:ext>
            </a:extLst>
          </p:cNvPr>
          <p:cNvSpPr txBox="1"/>
          <p:nvPr/>
        </p:nvSpPr>
        <p:spPr>
          <a:xfrm>
            <a:off x="4032269" y="4237820"/>
            <a:ext cx="1619199" cy="46779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SG" sz="800" b="0" i="1" u="none" strike="noStrike" kern="0" cap="none" spc="0" normalizeH="0" baseline="0" noProof="0" dirty="0">
                <a:ln>
                  <a:noFill/>
                </a:ln>
                <a:solidFill>
                  <a:srgbClr val="000000"/>
                </a:solidFill>
                <a:effectLst/>
                <a:uLnTx/>
                <a:uFillTx/>
                <a:latin typeface="Calibri"/>
                <a:ea typeface="Calibri"/>
                <a:cs typeface="Calibri"/>
                <a:sym typeface="Calibri"/>
              </a:rPr>
              <a:t>Numbering relative to start codon in A/Hong Kong/4801/2014</a:t>
            </a:r>
            <a:endParaRPr kumimoji="0" sz="800" b="0" i="1"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34" name="TextBox 33">
            <a:extLst>
              <a:ext uri="{FF2B5EF4-FFF2-40B4-BE49-F238E27FC236}">
                <a16:creationId xmlns:a16="http://schemas.microsoft.com/office/drawing/2014/main" id="{617A9C89-2E31-F48C-29D7-A364D4BDE684}"/>
              </a:ext>
            </a:extLst>
          </p:cNvPr>
          <p:cNvSpPr txBox="1"/>
          <p:nvPr/>
        </p:nvSpPr>
        <p:spPr>
          <a:xfrm>
            <a:off x="7294829" y="1635862"/>
            <a:ext cx="55015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Arial"/>
                <a:cs typeface="Arial"/>
                <a:sym typeface="Arial"/>
              </a:rPr>
              <a:t>143K</a:t>
            </a:r>
            <a:endParaRPr kumimoji="0" lang="en-SG" sz="1200" b="1" i="0" u="none" strike="noStrike" kern="0" cap="none" spc="0" normalizeH="0" baseline="0" noProof="0" dirty="0">
              <a:ln>
                <a:noFill/>
              </a:ln>
              <a:solidFill>
                <a:srgbClr val="000000"/>
              </a:solidFill>
              <a:effectLst/>
              <a:uLnTx/>
              <a:uFillTx/>
              <a:latin typeface="Arial"/>
              <a:cs typeface="Arial"/>
              <a:sym typeface="Arial"/>
            </a:endParaRPr>
          </a:p>
        </p:txBody>
      </p:sp>
      <p:sp>
        <p:nvSpPr>
          <p:cNvPr id="14" name="Rectangle 13">
            <a:extLst>
              <a:ext uri="{FF2B5EF4-FFF2-40B4-BE49-F238E27FC236}">
                <a16:creationId xmlns:a16="http://schemas.microsoft.com/office/drawing/2014/main" id="{EBEB7EEF-693F-F2BB-39BE-A368852CEF09}"/>
              </a:ext>
            </a:extLst>
          </p:cNvPr>
          <p:cNvSpPr/>
          <p:nvPr/>
        </p:nvSpPr>
        <p:spPr>
          <a:xfrm>
            <a:off x="3231425" y="4739335"/>
            <a:ext cx="1899417" cy="13849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SG" sz="1050" b="0" i="0" u="none" strike="noStrike" kern="0" cap="none" spc="0" normalizeH="0" baseline="0" noProof="0" dirty="0">
                <a:ln>
                  <a:noFill/>
                </a:ln>
                <a:solidFill>
                  <a:srgbClr val="000000"/>
                </a:solidFill>
                <a:effectLst/>
                <a:uLnTx/>
                <a:uFillTx/>
                <a:latin typeface="Arial"/>
                <a:cs typeface="Arial"/>
                <a:sym typeface="Arial"/>
              </a:rPr>
              <a:t>3D model of A/Croatia/10136RV/2023 (H3N2)-like virus using PDBID 4WE8 A/Victoria/361/2011 as template. Mutations are coloured by emerging variants.</a:t>
            </a:r>
            <a:endParaRPr kumimoji="0" lang="en-SG" sz="9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endParaRPr>
          </a:p>
        </p:txBody>
      </p:sp>
      <p:sp>
        <p:nvSpPr>
          <p:cNvPr id="38" name="TextBox 37">
            <a:extLst>
              <a:ext uri="{FF2B5EF4-FFF2-40B4-BE49-F238E27FC236}">
                <a16:creationId xmlns:a16="http://schemas.microsoft.com/office/drawing/2014/main" id="{4D240021-26F2-C6CF-61F9-9DB20FA7ABA1}"/>
              </a:ext>
            </a:extLst>
          </p:cNvPr>
          <p:cNvSpPr txBox="1"/>
          <p:nvPr/>
        </p:nvSpPr>
        <p:spPr>
          <a:xfrm>
            <a:off x="1971240" y="1650948"/>
            <a:ext cx="55976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Arial"/>
                <a:cs typeface="Arial"/>
                <a:sym typeface="Arial"/>
              </a:rPr>
              <a:t>160G</a:t>
            </a:r>
            <a:endParaRPr kumimoji="0" lang="en-SG" sz="1200" b="1" i="0" u="none" strike="noStrike" kern="0" cap="none" spc="0" normalizeH="0" baseline="0" noProof="0" dirty="0">
              <a:ln>
                <a:noFill/>
              </a:ln>
              <a:solidFill>
                <a:srgbClr val="000000"/>
              </a:solidFill>
              <a:effectLst/>
              <a:uLnTx/>
              <a:uFillTx/>
              <a:latin typeface="Arial"/>
              <a:cs typeface="Arial"/>
              <a:sym typeface="Arial"/>
            </a:endParaRPr>
          </a:p>
        </p:txBody>
      </p:sp>
      <p:sp>
        <p:nvSpPr>
          <p:cNvPr id="39" name="TextBox 38">
            <a:extLst>
              <a:ext uri="{FF2B5EF4-FFF2-40B4-BE49-F238E27FC236}">
                <a16:creationId xmlns:a16="http://schemas.microsoft.com/office/drawing/2014/main" id="{126D122D-7D7F-FCCE-0B6C-2D03D00C3FD7}"/>
              </a:ext>
            </a:extLst>
          </p:cNvPr>
          <p:cNvSpPr txBox="1"/>
          <p:nvPr/>
        </p:nvSpPr>
        <p:spPr>
          <a:xfrm>
            <a:off x="808462" y="2466398"/>
            <a:ext cx="55976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Arial"/>
                <a:cs typeface="Arial"/>
                <a:sym typeface="Arial"/>
              </a:rPr>
              <a:t>300Q</a:t>
            </a:r>
            <a:endParaRPr kumimoji="0" lang="en-SG" sz="1200" b="1" i="0" u="none" strike="noStrike" kern="0" cap="none" spc="0" normalizeH="0" baseline="0" noProof="0" dirty="0">
              <a:ln>
                <a:noFill/>
              </a:ln>
              <a:solidFill>
                <a:srgbClr val="000000"/>
              </a:solidFill>
              <a:effectLst/>
              <a:uLnTx/>
              <a:uFillTx/>
              <a:latin typeface="Arial"/>
              <a:cs typeface="Arial"/>
              <a:sym typeface="Arial"/>
            </a:endParaRPr>
          </a:p>
        </p:txBody>
      </p:sp>
      <p:sp>
        <p:nvSpPr>
          <p:cNvPr id="40" name="TextBox 39">
            <a:extLst>
              <a:ext uri="{FF2B5EF4-FFF2-40B4-BE49-F238E27FC236}">
                <a16:creationId xmlns:a16="http://schemas.microsoft.com/office/drawing/2014/main" id="{393CBB90-1161-BAAB-8EF2-9E3F748D38C3}"/>
              </a:ext>
            </a:extLst>
          </p:cNvPr>
          <p:cNvSpPr txBox="1"/>
          <p:nvPr/>
        </p:nvSpPr>
        <p:spPr>
          <a:xfrm>
            <a:off x="990483" y="2115760"/>
            <a:ext cx="54213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Arial"/>
                <a:cs typeface="Arial"/>
                <a:sym typeface="Arial"/>
              </a:rPr>
              <a:t>100S</a:t>
            </a:r>
            <a:endParaRPr kumimoji="0" lang="en-SG" sz="1200" b="1" i="0" u="none" strike="noStrike" kern="0" cap="none" spc="0" normalizeH="0" baseline="0" noProof="0" dirty="0">
              <a:ln>
                <a:noFill/>
              </a:ln>
              <a:solidFill>
                <a:srgbClr val="000000"/>
              </a:solidFill>
              <a:effectLst/>
              <a:uLnTx/>
              <a:uFillTx/>
              <a:latin typeface="Arial"/>
              <a:cs typeface="Arial"/>
              <a:sym typeface="Arial"/>
            </a:endParaRPr>
          </a:p>
        </p:txBody>
      </p:sp>
      <p:sp>
        <p:nvSpPr>
          <p:cNvPr id="41" name="TextBox 40">
            <a:extLst>
              <a:ext uri="{FF2B5EF4-FFF2-40B4-BE49-F238E27FC236}">
                <a16:creationId xmlns:a16="http://schemas.microsoft.com/office/drawing/2014/main" id="{3661B8EE-883D-E52F-D28F-BA37770C1749}"/>
              </a:ext>
            </a:extLst>
          </p:cNvPr>
          <p:cNvSpPr txBox="1"/>
          <p:nvPr/>
        </p:nvSpPr>
        <p:spPr>
          <a:xfrm>
            <a:off x="2574556" y="2177686"/>
            <a:ext cx="54213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Arial"/>
                <a:cs typeface="Arial"/>
                <a:sym typeface="Arial"/>
              </a:rPr>
              <a:t>183V</a:t>
            </a:r>
            <a:endParaRPr kumimoji="0" lang="en-SG" sz="1200" b="1" i="0" u="none" strike="noStrike" kern="0" cap="none" spc="0" normalizeH="0" baseline="0" noProof="0" dirty="0">
              <a:ln>
                <a:noFill/>
              </a:ln>
              <a:solidFill>
                <a:srgbClr val="000000"/>
              </a:solidFill>
              <a:effectLst/>
              <a:uLnTx/>
              <a:uFillTx/>
              <a:latin typeface="Arial"/>
              <a:cs typeface="Arial"/>
              <a:sym typeface="Arial"/>
            </a:endParaRPr>
          </a:p>
        </p:txBody>
      </p:sp>
      <p:sp>
        <p:nvSpPr>
          <p:cNvPr id="42" name="TextBox 41">
            <a:extLst>
              <a:ext uri="{FF2B5EF4-FFF2-40B4-BE49-F238E27FC236}">
                <a16:creationId xmlns:a16="http://schemas.microsoft.com/office/drawing/2014/main" id="{3C9174CC-0951-822C-3452-8C51908666A8}"/>
              </a:ext>
            </a:extLst>
          </p:cNvPr>
          <p:cNvSpPr txBox="1"/>
          <p:nvPr/>
        </p:nvSpPr>
        <p:spPr>
          <a:xfrm>
            <a:off x="2014895" y="2627928"/>
            <a:ext cx="54213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Arial"/>
                <a:cs typeface="Arial"/>
                <a:sym typeface="Arial"/>
              </a:rPr>
              <a:t>277E</a:t>
            </a:r>
            <a:endParaRPr kumimoji="0" lang="en-SG" sz="1200" b="1" i="0" u="none" strike="noStrike" kern="0" cap="none" spc="0" normalizeH="0" baseline="0" noProof="0" dirty="0">
              <a:ln>
                <a:noFill/>
              </a:ln>
              <a:solidFill>
                <a:srgbClr val="000000"/>
              </a:solidFill>
              <a:effectLst/>
              <a:uLnTx/>
              <a:uFillTx/>
              <a:latin typeface="Arial"/>
              <a:cs typeface="Arial"/>
              <a:sym typeface="Arial"/>
            </a:endParaRPr>
          </a:p>
        </p:txBody>
      </p:sp>
      <p:sp>
        <p:nvSpPr>
          <p:cNvPr id="43" name="TextBox 42">
            <a:extLst>
              <a:ext uri="{FF2B5EF4-FFF2-40B4-BE49-F238E27FC236}">
                <a16:creationId xmlns:a16="http://schemas.microsoft.com/office/drawing/2014/main" id="{3F728502-4428-B721-CFED-BE0098B6944E}"/>
              </a:ext>
            </a:extLst>
          </p:cNvPr>
          <p:cNvSpPr txBox="1"/>
          <p:nvPr/>
        </p:nvSpPr>
        <p:spPr>
          <a:xfrm>
            <a:off x="1316952" y="3504233"/>
            <a:ext cx="54213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Arial"/>
                <a:cs typeface="Arial"/>
                <a:sym typeface="Arial"/>
              </a:rPr>
              <a:t>389V</a:t>
            </a:r>
            <a:endParaRPr kumimoji="0" lang="en-SG" sz="1200" b="1" i="0" u="none" strike="noStrike" kern="0" cap="none" spc="0" normalizeH="0" baseline="0" noProof="0" dirty="0">
              <a:ln>
                <a:noFill/>
              </a:ln>
              <a:solidFill>
                <a:srgbClr val="000000"/>
              </a:solidFill>
              <a:effectLst/>
              <a:uLnTx/>
              <a:uFillTx/>
              <a:latin typeface="Arial"/>
              <a:cs typeface="Arial"/>
              <a:sym typeface="Arial"/>
            </a:endParaRPr>
          </a:p>
        </p:txBody>
      </p:sp>
      <p:sp>
        <p:nvSpPr>
          <p:cNvPr id="44" name="TextBox 43">
            <a:extLst>
              <a:ext uri="{FF2B5EF4-FFF2-40B4-BE49-F238E27FC236}">
                <a16:creationId xmlns:a16="http://schemas.microsoft.com/office/drawing/2014/main" id="{9550D0A7-2643-7664-B7A6-F183503C0EC4}"/>
              </a:ext>
            </a:extLst>
          </p:cNvPr>
          <p:cNvSpPr txBox="1"/>
          <p:nvPr/>
        </p:nvSpPr>
        <p:spPr>
          <a:xfrm>
            <a:off x="1332489" y="1659586"/>
            <a:ext cx="54213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Arial"/>
                <a:cs typeface="Arial"/>
                <a:sym typeface="Arial"/>
              </a:rPr>
              <a:t>154S</a:t>
            </a:r>
            <a:endParaRPr kumimoji="0" lang="en-SG" sz="1200" b="1" i="0" u="none" strike="noStrike" kern="0" cap="none" spc="0" normalizeH="0" baseline="0" noProof="0" dirty="0">
              <a:ln>
                <a:noFill/>
              </a:ln>
              <a:solidFill>
                <a:srgbClr val="000000"/>
              </a:solidFill>
              <a:effectLst/>
              <a:uLnTx/>
              <a:uFillTx/>
              <a:latin typeface="Arial"/>
              <a:cs typeface="Arial"/>
              <a:sym typeface="Arial"/>
            </a:endParaRPr>
          </a:p>
        </p:txBody>
      </p:sp>
      <p:sp>
        <p:nvSpPr>
          <p:cNvPr id="45" name="TextBox 44">
            <a:extLst>
              <a:ext uri="{FF2B5EF4-FFF2-40B4-BE49-F238E27FC236}">
                <a16:creationId xmlns:a16="http://schemas.microsoft.com/office/drawing/2014/main" id="{C246F6CF-068F-A45A-A54B-AC29228BBB93}"/>
              </a:ext>
            </a:extLst>
          </p:cNvPr>
          <p:cNvSpPr txBox="1"/>
          <p:nvPr/>
        </p:nvSpPr>
        <p:spPr>
          <a:xfrm>
            <a:off x="757887" y="2712659"/>
            <a:ext cx="46519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Arial"/>
                <a:cs typeface="Arial"/>
                <a:sym typeface="Arial"/>
              </a:rPr>
              <a:t>52N</a:t>
            </a:r>
            <a:endParaRPr kumimoji="0" lang="en-SG" sz="1200" b="1" i="0" u="none" strike="noStrike" kern="0" cap="none" spc="0" normalizeH="0" baseline="0" noProof="0" dirty="0">
              <a:ln>
                <a:noFill/>
              </a:ln>
              <a:solidFill>
                <a:srgbClr val="000000"/>
              </a:solidFill>
              <a:effectLst/>
              <a:uLnTx/>
              <a:uFillTx/>
              <a:latin typeface="Arial"/>
              <a:cs typeface="Arial"/>
              <a:sym typeface="Arial"/>
            </a:endParaRPr>
          </a:p>
        </p:txBody>
      </p:sp>
      <p:sp>
        <p:nvSpPr>
          <p:cNvPr id="18" name="TextBox 17">
            <a:extLst>
              <a:ext uri="{FF2B5EF4-FFF2-40B4-BE49-F238E27FC236}">
                <a16:creationId xmlns:a16="http://schemas.microsoft.com/office/drawing/2014/main" id="{470C6BF7-B9A2-3FEA-1C5E-1469EE3B3BCB}"/>
              </a:ext>
            </a:extLst>
          </p:cNvPr>
          <p:cNvSpPr txBox="1"/>
          <p:nvPr/>
        </p:nvSpPr>
        <p:spPr>
          <a:xfrm>
            <a:off x="3606933" y="2016291"/>
            <a:ext cx="44916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Arial"/>
                <a:cs typeface="Arial"/>
                <a:sym typeface="Arial"/>
              </a:rPr>
              <a:t>95L</a:t>
            </a:r>
            <a:endParaRPr kumimoji="0" lang="en-SG" sz="1200" b="1" i="0" u="none" strike="noStrike" kern="0" cap="none" spc="0" normalizeH="0" baseline="0" noProof="0" dirty="0">
              <a:ln>
                <a:noFill/>
              </a:ln>
              <a:solidFill>
                <a:srgbClr val="000000"/>
              </a:solidFill>
              <a:effectLst/>
              <a:uLnTx/>
              <a:uFillTx/>
              <a:latin typeface="Arial"/>
              <a:cs typeface="Arial"/>
              <a:sym typeface="Arial"/>
            </a:endParaRPr>
          </a:p>
        </p:txBody>
      </p:sp>
      <p:sp>
        <p:nvSpPr>
          <p:cNvPr id="22" name="TextBox 21">
            <a:extLst>
              <a:ext uri="{FF2B5EF4-FFF2-40B4-BE49-F238E27FC236}">
                <a16:creationId xmlns:a16="http://schemas.microsoft.com/office/drawing/2014/main" id="{5FB9D56D-18C3-459C-1F4B-5D881E33351A}"/>
              </a:ext>
            </a:extLst>
          </p:cNvPr>
          <p:cNvSpPr txBox="1"/>
          <p:nvPr/>
        </p:nvSpPr>
        <p:spPr>
          <a:xfrm>
            <a:off x="3726456" y="1731384"/>
            <a:ext cx="48282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Arial"/>
                <a:cs typeface="Arial"/>
                <a:sym typeface="Arial"/>
              </a:rPr>
              <a:t>239I</a:t>
            </a:r>
            <a:endParaRPr kumimoji="0" lang="en-SG" sz="1200" b="1" i="0" u="none" strike="noStrike" kern="0" cap="none" spc="0" normalizeH="0" baseline="0" noProof="0" dirty="0">
              <a:ln>
                <a:noFill/>
              </a:ln>
              <a:solidFill>
                <a:srgbClr val="000000"/>
              </a:solidFill>
              <a:effectLst/>
              <a:uLnTx/>
              <a:uFillTx/>
              <a:latin typeface="Arial"/>
              <a:cs typeface="Arial"/>
              <a:sym typeface="Arial"/>
            </a:endParaRPr>
          </a:p>
        </p:txBody>
      </p:sp>
      <p:sp>
        <p:nvSpPr>
          <p:cNvPr id="26" name="TextBox 25">
            <a:extLst>
              <a:ext uri="{FF2B5EF4-FFF2-40B4-BE49-F238E27FC236}">
                <a16:creationId xmlns:a16="http://schemas.microsoft.com/office/drawing/2014/main" id="{04F0FA80-A465-E38C-CEB7-3A32C3C1B38A}"/>
              </a:ext>
            </a:extLst>
          </p:cNvPr>
          <p:cNvSpPr txBox="1"/>
          <p:nvPr/>
        </p:nvSpPr>
        <p:spPr>
          <a:xfrm>
            <a:off x="3037907" y="3477431"/>
            <a:ext cx="56778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Arial"/>
                <a:cs typeface="Arial"/>
                <a:sym typeface="Arial"/>
              </a:rPr>
              <a:t>363M</a:t>
            </a:r>
            <a:endParaRPr kumimoji="0" lang="en-SG" sz="1200" b="1" i="0" u="none" strike="noStrike" kern="0" cap="none" spc="0" normalizeH="0" baseline="0" noProof="0" dirty="0">
              <a:ln>
                <a:noFill/>
              </a:ln>
              <a:solidFill>
                <a:srgbClr val="000000"/>
              </a:solidFill>
              <a:effectLst/>
              <a:uLnTx/>
              <a:uFillTx/>
              <a:latin typeface="Arial"/>
              <a:cs typeface="Arial"/>
              <a:sym typeface="Arial"/>
            </a:endParaRPr>
          </a:p>
        </p:txBody>
      </p:sp>
      <p:sp>
        <p:nvSpPr>
          <p:cNvPr id="27" name="TextBox 26">
            <a:extLst>
              <a:ext uri="{FF2B5EF4-FFF2-40B4-BE49-F238E27FC236}">
                <a16:creationId xmlns:a16="http://schemas.microsoft.com/office/drawing/2014/main" id="{4C3B9F52-D176-D962-A130-F5D6408D1372}"/>
              </a:ext>
            </a:extLst>
          </p:cNvPr>
          <p:cNvSpPr txBox="1"/>
          <p:nvPr/>
        </p:nvSpPr>
        <p:spPr>
          <a:xfrm>
            <a:off x="4026339" y="2132435"/>
            <a:ext cx="46519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Arial"/>
                <a:cs typeface="Arial"/>
                <a:sym typeface="Arial"/>
              </a:rPr>
              <a:t>81K</a:t>
            </a:r>
            <a:endParaRPr kumimoji="0" lang="en-SG" sz="1200" b="1" i="0" u="none" strike="noStrike" kern="0" cap="none" spc="0" normalizeH="0" baseline="0" noProof="0" dirty="0">
              <a:ln>
                <a:noFill/>
              </a:ln>
              <a:solidFill>
                <a:srgbClr val="000000"/>
              </a:solidFill>
              <a:effectLst/>
              <a:uLnTx/>
              <a:uFillTx/>
              <a:latin typeface="Arial"/>
              <a:cs typeface="Arial"/>
              <a:sym typeface="Arial"/>
            </a:endParaRPr>
          </a:p>
        </p:txBody>
      </p:sp>
      <p:sp>
        <p:nvSpPr>
          <p:cNvPr id="28" name="TextBox 27">
            <a:extLst>
              <a:ext uri="{FF2B5EF4-FFF2-40B4-BE49-F238E27FC236}">
                <a16:creationId xmlns:a16="http://schemas.microsoft.com/office/drawing/2014/main" id="{32C7E2C6-5E2F-509E-27E1-8A6DE31B911C}"/>
              </a:ext>
            </a:extLst>
          </p:cNvPr>
          <p:cNvSpPr txBox="1"/>
          <p:nvPr/>
        </p:nvSpPr>
        <p:spPr>
          <a:xfrm>
            <a:off x="3649766" y="1397301"/>
            <a:ext cx="55015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Arial"/>
                <a:cs typeface="Arial"/>
                <a:sym typeface="Arial"/>
              </a:rPr>
              <a:t>161N</a:t>
            </a:r>
            <a:endParaRPr kumimoji="0" lang="en-SG" sz="1200" b="1" i="0" u="none" strike="noStrike" kern="0" cap="none" spc="0" normalizeH="0" baseline="0" noProof="0" dirty="0">
              <a:ln>
                <a:noFill/>
              </a:ln>
              <a:solidFill>
                <a:srgbClr val="000000"/>
              </a:solidFill>
              <a:effectLst/>
              <a:uLnTx/>
              <a:uFillTx/>
              <a:latin typeface="Arial"/>
              <a:cs typeface="Arial"/>
              <a:sym typeface="Arial"/>
            </a:endParaRPr>
          </a:p>
        </p:txBody>
      </p:sp>
      <p:sp>
        <p:nvSpPr>
          <p:cNvPr id="30" name="TextBox 29">
            <a:extLst>
              <a:ext uri="{FF2B5EF4-FFF2-40B4-BE49-F238E27FC236}">
                <a16:creationId xmlns:a16="http://schemas.microsoft.com/office/drawing/2014/main" id="{48194122-86AE-9645-434B-0C4689437D2A}"/>
              </a:ext>
            </a:extLst>
          </p:cNvPr>
          <p:cNvSpPr txBox="1"/>
          <p:nvPr/>
        </p:nvSpPr>
        <p:spPr>
          <a:xfrm>
            <a:off x="3385381" y="3139695"/>
            <a:ext cx="45717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Arial"/>
                <a:cs typeface="Arial"/>
                <a:sym typeface="Arial"/>
              </a:rPr>
              <a:t>41V</a:t>
            </a:r>
            <a:endParaRPr kumimoji="0" lang="en-SG" sz="1200" b="1" i="0" u="none" strike="noStrike" kern="0" cap="none" spc="0" normalizeH="0" baseline="0" noProof="0" dirty="0">
              <a:ln>
                <a:noFill/>
              </a:ln>
              <a:solidFill>
                <a:srgbClr val="000000"/>
              </a:solidFill>
              <a:effectLst/>
              <a:uLnTx/>
              <a:uFillTx/>
              <a:latin typeface="Arial"/>
              <a:cs typeface="Arial"/>
              <a:sym typeface="Arial"/>
            </a:endParaRPr>
          </a:p>
        </p:txBody>
      </p:sp>
      <p:sp>
        <p:nvSpPr>
          <p:cNvPr id="12" name="TextBox 11">
            <a:extLst>
              <a:ext uri="{FF2B5EF4-FFF2-40B4-BE49-F238E27FC236}">
                <a16:creationId xmlns:a16="http://schemas.microsoft.com/office/drawing/2014/main" id="{E56E4508-06E8-C410-4FC4-2CB445ACCB12}"/>
              </a:ext>
            </a:extLst>
          </p:cNvPr>
          <p:cNvSpPr txBox="1"/>
          <p:nvPr/>
        </p:nvSpPr>
        <p:spPr>
          <a:xfrm>
            <a:off x="1642110" y="2843616"/>
            <a:ext cx="55015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Arial"/>
                <a:cs typeface="Arial"/>
                <a:sym typeface="Arial"/>
              </a:rPr>
              <a:t>294A</a:t>
            </a:r>
            <a:endParaRPr kumimoji="0" lang="en-SG" sz="1200" b="1" i="0" u="none" strike="noStrike" kern="0" cap="none" spc="0" normalizeH="0" baseline="0" noProof="0" dirty="0">
              <a:ln>
                <a:noFill/>
              </a:ln>
              <a:solidFill>
                <a:srgbClr val="000000"/>
              </a:solidFill>
              <a:effectLst/>
              <a:uLnTx/>
              <a:uFillTx/>
              <a:latin typeface="Arial"/>
              <a:cs typeface="Arial"/>
              <a:sym typeface="Arial"/>
            </a:endParaRPr>
          </a:p>
        </p:txBody>
      </p:sp>
      <p:sp>
        <p:nvSpPr>
          <p:cNvPr id="13" name="TextBox 12">
            <a:extLst>
              <a:ext uri="{FF2B5EF4-FFF2-40B4-BE49-F238E27FC236}">
                <a16:creationId xmlns:a16="http://schemas.microsoft.com/office/drawing/2014/main" id="{D26DDF53-CDE6-A22D-E3A6-689B7C320209}"/>
              </a:ext>
            </a:extLst>
          </p:cNvPr>
          <p:cNvSpPr txBox="1"/>
          <p:nvPr/>
        </p:nvSpPr>
        <p:spPr>
          <a:xfrm>
            <a:off x="1550658" y="1171096"/>
            <a:ext cx="55015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Arial"/>
                <a:cs typeface="Arial"/>
                <a:sym typeface="Arial"/>
              </a:rPr>
              <a:t>159R</a:t>
            </a:r>
            <a:endParaRPr kumimoji="0" lang="en-SG" sz="1200" b="1" i="0" u="none" strike="noStrike" kern="0" cap="none" spc="0" normalizeH="0" baseline="0" noProof="0" dirty="0">
              <a:ln>
                <a:noFill/>
              </a:ln>
              <a:solidFill>
                <a:srgbClr val="000000"/>
              </a:solidFill>
              <a:effectLst/>
              <a:uLnTx/>
              <a:uFillTx/>
              <a:latin typeface="Arial"/>
              <a:cs typeface="Arial"/>
              <a:sym typeface="Arial"/>
            </a:endParaRPr>
          </a:p>
        </p:txBody>
      </p:sp>
      <p:sp>
        <p:nvSpPr>
          <p:cNvPr id="21" name="TextBox 20">
            <a:extLst>
              <a:ext uri="{FF2B5EF4-FFF2-40B4-BE49-F238E27FC236}">
                <a16:creationId xmlns:a16="http://schemas.microsoft.com/office/drawing/2014/main" id="{7718FA75-D834-A754-4069-0F0B165DE11F}"/>
              </a:ext>
            </a:extLst>
          </p:cNvPr>
          <p:cNvSpPr txBox="1"/>
          <p:nvPr/>
        </p:nvSpPr>
        <p:spPr>
          <a:xfrm>
            <a:off x="1204746" y="1391136"/>
            <a:ext cx="55015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Arial"/>
                <a:cs typeface="Arial"/>
                <a:sym typeface="Arial"/>
              </a:rPr>
              <a:t>233A</a:t>
            </a:r>
            <a:endParaRPr kumimoji="0" lang="en-SG" sz="1200" b="1" i="0" u="none" strike="noStrike" kern="0" cap="none" spc="0" normalizeH="0" baseline="0" noProof="0" dirty="0">
              <a:ln>
                <a:noFill/>
              </a:ln>
              <a:solidFill>
                <a:srgbClr val="000000"/>
              </a:solidFill>
              <a:effectLst/>
              <a:uLnTx/>
              <a:uFillTx/>
              <a:latin typeface="Arial"/>
              <a:cs typeface="Arial"/>
              <a:sym typeface="Arial"/>
            </a:endParaRPr>
          </a:p>
        </p:txBody>
      </p:sp>
      <p:sp>
        <p:nvSpPr>
          <p:cNvPr id="32" name="TextBox 31">
            <a:extLst>
              <a:ext uri="{FF2B5EF4-FFF2-40B4-BE49-F238E27FC236}">
                <a16:creationId xmlns:a16="http://schemas.microsoft.com/office/drawing/2014/main" id="{F1829F17-FE91-7220-3B95-138B8C23E816}"/>
              </a:ext>
            </a:extLst>
          </p:cNvPr>
          <p:cNvSpPr txBox="1"/>
          <p:nvPr/>
        </p:nvSpPr>
        <p:spPr>
          <a:xfrm>
            <a:off x="1033886" y="3913283"/>
            <a:ext cx="55015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Arial"/>
                <a:cs typeface="Arial"/>
                <a:sym typeface="Arial"/>
              </a:rPr>
              <a:t>468H</a:t>
            </a:r>
            <a:endParaRPr kumimoji="0" lang="en-SG" sz="1200" b="1" i="0" u="none" strike="noStrike" kern="0" cap="none" spc="0" normalizeH="0" baseline="0" noProof="0" dirty="0">
              <a:ln>
                <a:noFill/>
              </a:ln>
              <a:solidFill>
                <a:srgbClr val="000000"/>
              </a:solidFill>
              <a:effectLst/>
              <a:uLnTx/>
              <a:uFillTx/>
              <a:latin typeface="Arial"/>
              <a:cs typeface="Arial"/>
              <a:sym typeface="Arial"/>
            </a:endParaRPr>
          </a:p>
        </p:txBody>
      </p:sp>
      <p:sp>
        <p:nvSpPr>
          <p:cNvPr id="33" name="TextBox 32">
            <a:extLst>
              <a:ext uri="{FF2B5EF4-FFF2-40B4-BE49-F238E27FC236}">
                <a16:creationId xmlns:a16="http://schemas.microsoft.com/office/drawing/2014/main" id="{D5A1929F-BF6E-2927-D41F-06114A80D27B}"/>
              </a:ext>
            </a:extLst>
          </p:cNvPr>
          <p:cNvSpPr txBox="1"/>
          <p:nvPr/>
        </p:nvSpPr>
        <p:spPr>
          <a:xfrm>
            <a:off x="135792" y="4051782"/>
            <a:ext cx="53412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Arial"/>
                <a:cs typeface="Arial"/>
                <a:sym typeface="Arial"/>
              </a:rPr>
              <a:t>477T</a:t>
            </a:r>
            <a:endParaRPr kumimoji="0" lang="en-SG" sz="1200" b="1" i="0" u="none" strike="noStrike" kern="0" cap="none" spc="0" normalizeH="0" baseline="0" noProof="0" dirty="0">
              <a:ln>
                <a:noFill/>
              </a:ln>
              <a:solidFill>
                <a:srgbClr val="000000"/>
              </a:solidFill>
              <a:effectLst/>
              <a:uLnTx/>
              <a:uFillTx/>
              <a:latin typeface="Arial"/>
              <a:cs typeface="Arial"/>
              <a:sym typeface="Arial"/>
            </a:endParaRPr>
          </a:p>
        </p:txBody>
      </p:sp>
      <p:sp>
        <p:nvSpPr>
          <p:cNvPr id="48" name="TextBox 47">
            <a:extLst>
              <a:ext uri="{FF2B5EF4-FFF2-40B4-BE49-F238E27FC236}">
                <a16:creationId xmlns:a16="http://schemas.microsoft.com/office/drawing/2014/main" id="{E6A73761-CD8E-15A0-2952-7D095D0D6C03}"/>
              </a:ext>
            </a:extLst>
          </p:cNvPr>
          <p:cNvSpPr txBox="1"/>
          <p:nvPr/>
        </p:nvSpPr>
        <p:spPr>
          <a:xfrm>
            <a:off x="3228154" y="2533855"/>
            <a:ext cx="55015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Arial"/>
                <a:cs typeface="Arial"/>
                <a:sym typeface="Arial"/>
              </a:rPr>
              <a:t>292K</a:t>
            </a:r>
            <a:endParaRPr kumimoji="0" lang="en-SG" sz="1200" b="1" i="0" u="none" strike="noStrike" kern="0" cap="none" spc="0" normalizeH="0" baseline="0" noProof="0" dirty="0">
              <a:ln>
                <a:noFill/>
              </a:ln>
              <a:solidFill>
                <a:srgbClr val="000000"/>
              </a:solidFill>
              <a:effectLst/>
              <a:uLnTx/>
              <a:uFillTx/>
              <a:latin typeface="Arial"/>
              <a:cs typeface="Arial"/>
              <a:sym typeface="Arial"/>
            </a:endParaRPr>
          </a:p>
        </p:txBody>
      </p:sp>
      <p:sp>
        <p:nvSpPr>
          <p:cNvPr id="49" name="TextBox 48">
            <a:extLst>
              <a:ext uri="{FF2B5EF4-FFF2-40B4-BE49-F238E27FC236}">
                <a16:creationId xmlns:a16="http://schemas.microsoft.com/office/drawing/2014/main" id="{870F9917-D377-8DBE-A975-3B5FA8BEC9E6}"/>
              </a:ext>
            </a:extLst>
          </p:cNvPr>
          <p:cNvSpPr txBox="1"/>
          <p:nvPr/>
        </p:nvSpPr>
        <p:spPr>
          <a:xfrm>
            <a:off x="4831208" y="1615655"/>
            <a:ext cx="53412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Arial"/>
                <a:cs typeface="Arial"/>
                <a:sym typeface="Arial"/>
              </a:rPr>
              <a:t>230T</a:t>
            </a:r>
            <a:endParaRPr kumimoji="0" lang="en-SG" sz="1200" b="1" i="0" u="none" strike="noStrike" kern="0" cap="none" spc="0" normalizeH="0" baseline="0" noProof="0" dirty="0">
              <a:ln>
                <a:noFill/>
              </a:ln>
              <a:solidFill>
                <a:srgbClr val="000000"/>
              </a:solidFill>
              <a:effectLst/>
              <a:uLnTx/>
              <a:uFillTx/>
              <a:latin typeface="Arial"/>
              <a:cs typeface="Arial"/>
              <a:sym typeface="Arial"/>
            </a:endParaRPr>
          </a:p>
        </p:txBody>
      </p:sp>
      <p:sp>
        <p:nvSpPr>
          <p:cNvPr id="50" name="TextBox 49">
            <a:extLst>
              <a:ext uri="{FF2B5EF4-FFF2-40B4-BE49-F238E27FC236}">
                <a16:creationId xmlns:a16="http://schemas.microsoft.com/office/drawing/2014/main" id="{55134EF0-A31C-FA9C-7589-31B8DA234C2D}"/>
              </a:ext>
            </a:extLst>
          </p:cNvPr>
          <p:cNvSpPr txBox="1"/>
          <p:nvPr/>
        </p:nvSpPr>
        <p:spPr>
          <a:xfrm>
            <a:off x="4357084" y="1886449"/>
            <a:ext cx="55015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Arial"/>
                <a:cs typeface="Arial"/>
                <a:sym typeface="Arial"/>
              </a:rPr>
              <a:t>138N</a:t>
            </a:r>
            <a:endParaRPr kumimoji="0" lang="en-SG" sz="1200" b="1" i="0" u="none" strike="noStrike" kern="0" cap="none" spc="0" normalizeH="0" baseline="0" noProof="0" dirty="0">
              <a:ln>
                <a:noFill/>
              </a:ln>
              <a:solidFill>
                <a:srgbClr val="000000"/>
              </a:solidFill>
              <a:effectLst/>
              <a:uLnTx/>
              <a:uFillTx/>
              <a:latin typeface="Arial"/>
              <a:cs typeface="Arial"/>
              <a:sym typeface="Arial"/>
            </a:endParaRPr>
          </a:p>
        </p:txBody>
      </p:sp>
      <p:sp>
        <p:nvSpPr>
          <p:cNvPr id="5" name="TextBox 4">
            <a:extLst>
              <a:ext uri="{FF2B5EF4-FFF2-40B4-BE49-F238E27FC236}">
                <a16:creationId xmlns:a16="http://schemas.microsoft.com/office/drawing/2014/main" id="{E61CCC52-C4CD-5405-86B2-E32FB6EB6855}"/>
              </a:ext>
            </a:extLst>
          </p:cNvPr>
          <p:cNvSpPr/>
          <p:nvPr/>
        </p:nvSpPr>
        <p:spPr>
          <a:xfrm>
            <a:off x="292680" y="201240"/>
            <a:ext cx="1745280" cy="333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SG" sz="1600" b="1" strike="noStrike" spc="-1" dirty="0" err="1">
                <a:solidFill>
                  <a:srgbClr val="000000"/>
                </a:solidFill>
                <a:latin typeface="Calibri"/>
                <a:ea typeface="Arial"/>
              </a:rPr>
              <a:t>EpiFlu</a:t>
            </a:r>
            <a:r>
              <a:rPr lang="en-SG" sz="1200" b="0" strike="noStrike" spc="-1" baseline="50000" dirty="0">
                <a:solidFill>
                  <a:srgbClr val="000000"/>
                </a:solidFill>
                <a:latin typeface="Calibri"/>
                <a:ea typeface="Arial"/>
              </a:rPr>
              <a:t>™ </a:t>
            </a:r>
            <a:r>
              <a:rPr lang="en-SG" sz="1600" b="1" strike="noStrike" spc="-1" dirty="0">
                <a:solidFill>
                  <a:srgbClr val="000000"/>
                </a:solidFill>
                <a:latin typeface="Calibri"/>
                <a:ea typeface="Arial"/>
              </a:rPr>
              <a:t>Update</a:t>
            </a:r>
            <a:endParaRPr lang="en-US" sz="1600" b="0" strike="noStrike" spc="-1" dirty="0">
              <a:solidFill>
                <a:srgbClr val="000000"/>
              </a:solidFill>
              <a:latin typeface="Arial"/>
            </a:endParaRPr>
          </a:p>
        </p:txBody>
      </p:sp>
      <p:pic>
        <p:nvPicPr>
          <p:cNvPr id="46" name="Google Shape;77;p15">
            <a:extLst>
              <a:ext uri="{FF2B5EF4-FFF2-40B4-BE49-F238E27FC236}">
                <a16:creationId xmlns:a16="http://schemas.microsoft.com/office/drawing/2014/main" id="{0CDCC43A-B04A-4B4E-990D-8F796E7E32D2}"/>
              </a:ext>
            </a:extLst>
          </p:cNvPr>
          <p:cNvPicPr/>
          <p:nvPr/>
        </p:nvPicPr>
        <p:blipFill>
          <a:blip r:embed="rId6"/>
          <a:stretch/>
        </p:blipFill>
        <p:spPr>
          <a:xfrm>
            <a:off x="7570080" y="5929200"/>
            <a:ext cx="1421640" cy="926280"/>
          </a:xfrm>
          <a:prstGeom prst="rect">
            <a:avLst/>
          </a:prstGeom>
          <a:ln w="0">
            <a:noFill/>
          </a:ln>
        </p:spPr>
      </p:pic>
    </p:spTree>
    <p:extLst>
      <p:ext uri="{BB962C8B-B14F-4D97-AF65-F5344CB8AC3E}">
        <p14:creationId xmlns:p14="http://schemas.microsoft.com/office/powerpoint/2010/main" val="29917226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A2DAB3-0DE8-AC7F-EEB1-C1F796927F9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14462B3-4A66-D9ED-31DE-73172F8136D9}"/>
              </a:ext>
            </a:extLst>
          </p:cNvPr>
          <p:cNvPicPr>
            <a:picLocks/>
          </p:cNvPicPr>
          <p:nvPr/>
        </p:nvPicPr>
        <p:blipFill>
          <a:blip r:embed="rId2"/>
          <a:stretch>
            <a:fillRect/>
          </a:stretch>
        </p:blipFill>
        <p:spPr>
          <a:xfrm>
            <a:off x="2344980" y="1261410"/>
            <a:ext cx="6789600" cy="1508400"/>
          </a:xfrm>
          <a:prstGeom prst="rect">
            <a:avLst/>
          </a:prstGeom>
        </p:spPr>
      </p:pic>
      <p:pic>
        <p:nvPicPr>
          <p:cNvPr id="16" name="Picture 15">
            <a:extLst>
              <a:ext uri="{FF2B5EF4-FFF2-40B4-BE49-F238E27FC236}">
                <a16:creationId xmlns:a16="http://schemas.microsoft.com/office/drawing/2014/main" id="{B3D7C64C-4438-4519-DBAA-BCDDC5856570}"/>
              </a:ext>
            </a:extLst>
          </p:cNvPr>
          <p:cNvPicPr>
            <a:picLocks/>
          </p:cNvPicPr>
          <p:nvPr/>
        </p:nvPicPr>
        <p:blipFill>
          <a:blip r:embed="rId3"/>
          <a:stretch>
            <a:fillRect/>
          </a:stretch>
        </p:blipFill>
        <p:spPr>
          <a:xfrm>
            <a:off x="2352706" y="2844135"/>
            <a:ext cx="6789600" cy="1508400"/>
          </a:xfrm>
          <a:prstGeom prst="rect">
            <a:avLst/>
          </a:prstGeom>
        </p:spPr>
      </p:pic>
      <p:pic>
        <p:nvPicPr>
          <p:cNvPr id="21" name="Picture 20">
            <a:extLst>
              <a:ext uri="{FF2B5EF4-FFF2-40B4-BE49-F238E27FC236}">
                <a16:creationId xmlns:a16="http://schemas.microsoft.com/office/drawing/2014/main" id="{85A32625-3D94-2DCB-5C99-57B53096DF05}"/>
              </a:ext>
            </a:extLst>
          </p:cNvPr>
          <p:cNvPicPr>
            <a:picLocks/>
          </p:cNvPicPr>
          <p:nvPr/>
        </p:nvPicPr>
        <p:blipFill>
          <a:blip r:embed="rId4"/>
          <a:stretch>
            <a:fillRect/>
          </a:stretch>
        </p:blipFill>
        <p:spPr>
          <a:xfrm>
            <a:off x="2344980" y="4472516"/>
            <a:ext cx="6789600" cy="1508400"/>
          </a:xfrm>
          <a:prstGeom prst="rect">
            <a:avLst/>
          </a:prstGeom>
        </p:spPr>
      </p:pic>
      <p:sp>
        <p:nvSpPr>
          <p:cNvPr id="6" name="Google Shape;124;p18">
            <a:extLst>
              <a:ext uri="{FF2B5EF4-FFF2-40B4-BE49-F238E27FC236}">
                <a16:creationId xmlns:a16="http://schemas.microsoft.com/office/drawing/2014/main" id="{20E364B0-F741-B763-3559-7E704207BCCD}"/>
              </a:ext>
            </a:extLst>
          </p:cNvPr>
          <p:cNvSpPr/>
          <p:nvPr/>
        </p:nvSpPr>
        <p:spPr>
          <a:xfrm>
            <a:off x="2729282" y="436929"/>
            <a:ext cx="3459082" cy="432936"/>
          </a:xfrm>
          <a:prstGeom prst="rect">
            <a:avLst/>
          </a:prstGeom>
          <a:noFill/>
          <a:ln>
            <a:noFill/>
          </a:ln>
        </p:spPr>
        <p:txBody>
          <a:bodyPr spcFirstLastPara="1" wrap="square" lIns="90000" tIns="45000" rIns="90000" bIns="450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700"/>
              <a:buFont typeface="Arial"/>
              <a:buNone/>
              <a:tabLst/>
              <a:defRPr/>
            </a:pPr>
            <a:r>
              <a:rPr kumimoji="0" lang="en-US" sz="1400" b="1" i="0" u="none" strike="noStrike" kern="0" cap="none" spc="0" normalizeH="0" baseline="0" noProof="0" dirty="0">
                <a:ln>
                  <a:noFill/>
                </a:ln>
                <a:solidFill>
                  <a:srgbClr val="000000"/>
                </a:solidFill>
                <a:effectLst/>
                <a:uLnTx/>
                <a:uFillTx/>
                <a:latin typeface="Calibri"/>
                <a:ea typeface="Calibri"/>
                <a:cs typeface="Calibri"/>
                <a:sym typeface="Calibri"/>
              </a:rPr>
              <a:t>Pox Emerging Variants by Spread</a:t>
            </a:r>
            <a:r>
              <a:rPr kumimoji="0" lang="en-SG" sz="1400" b="1" i="0" u="none" strike="noStrike" kern="0" cap="none" spc="0" normalizeH="0" baseline="0" noProof="0" dirty="0">
                <a:ln>
                  <a:noFill/>
                </a:ln>
                <a:solidFill>
                  <a:srgbClr val="000000"/>
                </a:solidFill>
                <a:effectLst/>
                <a:uLnTx/>
                <a:uFillTx/>
                <a:latin typeface="Calibri"/>
                <a:ea typeface="Calibri"/>
                <a:cs typeface="Calibri"/>
                <a:sym typeface="Calibri"/>
              </a:rPr>
              <a:t>
</a:t>
            </a:r>
            <a:endParaRPr kumimoji="0" sz="14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5" name="TextBox 24">
            <a:extLst>
              <a:ext uri="{FF2B5EF4-FFF2-40B4-BE49-F238E27FC236}">
                <a16:creationId xmlns:a16="http://schemas.microsoft.com/office/drawing/2014/main" id="{E9DD1810-9C78-E632-CF78-EDEA788B469A}"/>
              </a:ext>
            </a:extLst>
          </p:cNvPr>
          <p:cNvSpPr txBox="1"/>
          <p:nvPr/>
        </p:nvSpPr>
        <p:spPr>
          <a:xfrm>
            <a:off x="750480" y="968597"/>
            <a:ext cx="110620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Constellation*</a:t>
            </a:r>
            <a:endParaRPr kumimoji="0" lang="en-SG"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6" name="TextBox 25">
            <a:extLst>
              <a:ext uri="{FF2B5EF4-FFF2-40B4-BE49-F238E27FC236}">
                <a16:creationId xmlns:a16="http://schemas.microsoft.com/office/drawing/2014/main" id="{2214BE00-B86D-90A4-51A0-D970C8DFC395}"/>
              </a:ext>
            </a:extLst>
          </p:cNvPr>
          <p:cNvSpPr txBox="1"/>
          <p:nvPr/>
        </p:nvSpPr>
        <p:spPr>
          <a:xfrm>
            <a:off x="180929" y="781900"/>
            <a:ext cx="70884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Subtype</a:t>
            </a:r>
            <a:endParaRPr kumimoji="0" lang="en-SG"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7" name="TextBox 26">
            <a:extLst>
              <a:ext uri="{FF2B5EF4-FFF2-40B4-BE49-F238E27FC236}">
                <a16:creationId xmlns:a16="http://schemas.microsoft.com/office/drawing/2014/main" id="{30221F3C-A475-4329-33A5-129B187F9926}"/>
              </a:ext>
            </a:extLst>
          </p:cNvPr>
          <p:cNvSpPr txBox="1"/>
          <p:nvPr/>
        </p:nvSpPr>
        <p:spPr>
          <a:xfrm>
            <a:off x="1637708" y="779540"/>
            <a:ext cx="61927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Count</a:t>
            </a:r>
            <a:r>
              <a:rPr kumimoji="0" lang="en-US" sz="12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rPr>
              <a:t>^</a:t>
            </a:r>
            <a:endParaRPr kumimoji="0" lang="en-SG" sz="12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2" name="TextBox 41">
            <a:extLst>
              <a:ext uri="{FF2B5EF4-FFF2-40B4-BE49-F238E27FC236}">
                <a16:creationId xmlns:a16="http://schemas.microsoft.com/office/drawing/2014/main" id="{A2F9EB51-37E4-3E78-8EC9-E37FAC871C7B}"/>
              </a:ext>
            </a:extLst>
          </p:cNvPr>
          <p:cNvSpPr txBox="1"/>
          <p:nvPr/>
        </p:nvSpPr>
        <p:spPr>
          <a:xfrm>
            <a:off x="2544369" y="729302"/>
            <a:ext cx="853119"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Cumulative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locations</a:t>
            </a:r>
            <a:endParaRPr kumimoji="0" lang="en-SG" sz="11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nvGrpSpPr>
          <p:cNvPr id="43" name="Group 42">
            <a:extLst>
              <a:ext uri="{FF2B5EF4-FFF2-40B4-BE49-F238E27FC236}">
                <a16:creationId xmlns:a16="http://schemas.microsoft.com/office/drawing/2014/main" id="{19D3907B-CF4A-DCB9-A97C-3B75F813D70C}"/>
              </a:ext>
            </a:extLst>
          </p:cNvPr>
          <p:cNvGrpSpPr/>
          <p:nvPr/>
        </p:nvGrpSpPr>
        <p:grpSpPr>
          <a:xfrm>
            <a:off x="3697498" y="765041"/>
            <a:ext cx="2908860" cy="400110"/>
            <a:chOff x="3506585" y="781411"/>
            <a:chExt cx="2908860" cy="400110"/>
          </a:xfrm>
        </p:grpSpPr>
        <p:sp>
          <p:nvSpPr>
            <p:cNvPr id="44" name="TextBox 43">
              <a:extLst>
                <a:ext uri="{FF2B5EF4-FFF2-40B4-BE49-F238E27FC236}">
                  <a16:creationId xmlns:a16="http://schemas.microsoft.com/office/drawing/2014/main" id="{4A455F07-CDE5-FEF2-2E25-049D7370668F}"/>
                </a:ext>
              </a:extLst>
            </p:cNvPr>
            <p:cNvSpPr txBox="1"/>
            <p:nvPr/>
          </p:nvSpPr>
          <p:spPr>
            <a:xfrm>
              <a:off x="3506585" y="781411"/>
              <a:ext cx="62228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North</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America</a:t>
              </a:r>
              <a:endParaRPr kumimoji="0" lang="en-SG" sz="10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5" name="TextBox 44">
              <a:extLst>
                <a:ext uri="{FF2B5EF4-FFF2-40B4-BE49-F238E27FC236}">
                  <a16:creationId xmlns:a16="http://schemas.microsoft.com/office/drawing/2014/main" id="{04284C51-13D2-A4FC-3963-6377F68FF078}"/>
                </a:ext>
              </a:extLst>
            </p:cNvPr>
            <p:cNvSpPr txBox="1"/>
            <p:nvPr/>
          </p:nvSpPr>
          <p:spPr>
            <a:xfrm>
              <a:off x="3984909" y="781411"/>
              <a:ext cx="62228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South</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America</a:t>
              </a:r>
              <a:endParaRPr kumimoji="0" lang="en-SG" sz="10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6" name="TextBox 45">
              <a:extLst>
                <a:ext uri="{FF2B5EF4-FFF2-40B4-BE49-F238E27FC236}">
                  <a16:creationId xmlns:a16="http://schemas.microsoft.com/office/drawing/2014/main" id="{75143AAF-B98C-BDF6-CE2E-782E28307EFA}"/>
                </a:ext>
              </a:extLst>
            </p:cNvPr>
            <p:cNvSpPr txBox="1"/>
            <p:nvPr/>
          </p:nvSpPr>
          <p:spPr>
            <a:xfrm>
              <a:off x="4472856" y="893934"/>
              <a:ext cx="562975"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Europe</a:t>
              </a:r>
              <a:endParaRPr kumimoji="0" lang="en-SG" sz="10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7" name="TextBox 46">
              <a:extLst>
                <a:ext uri="{FF2B5EF4-FFF2-40B4-BE49-F238E27FC236}">
                  <a16:creationId xmlns:a16="http://schemas.microsoft.com/office/drawing/2014/main" id="{F19AB4A4-8666-8B63-50BF-72B646C04801}"/>
                </a:ext>
              </a:extLst>
            </p:cNvPr>
            <p:cNvSpPr txBox="1"/>
            <p:nvPr/>
          </p:nvSpPr>
          <p:spPr>
            <a:xfrm>
              <a:off x="4967437" y="890928"/>
              <a:ext cx="49404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Africa</a:t>
              </a:r>
              <a:endParaRPr kumimoji="0" lang="en-SG" sz="10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8" name="TextBox 47">
              <a:extLst>
                <a:ext uri="{FF2B5EF4-FFF2-40B4-BE49-F238E27FC236}">
                  <a16:creationId xmlns:a16="http://schemas.microsoft.com/office/drawing/2014/main" id="{6006CE04-07AB-DD56-4A43-42940E3C3983}"/>
                </a:ext>
              </a:extLst>
            </p:cNvPr>
            <p:cNvSpPr txBox="1"/>
            <p:nvPr/>
          </p:nvSpPr>
          <p:spPr>
            <a:xfrm>
              <a:off x="5439668" y="888498"/>
              <a:ext cx="407484"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Asia</a:t>
              </a:r>
              <a:endParaRPr kumimoji="0" lang="en-SG" sz="10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9" name="TextBox 48">
              <a:extLst>
                <a:ext uri="{FF2B5EF4-FFF2-40B4-BE49-F238E27FC236}">
                  <a16:creationId xmlns:a16="http://schemas.microsoft.com/office/drawing/2014/main" id="{F9A2B049-D00B-E8BD-8998-1DA770C338AA}"/>
                </a:ext>
              </a:extLst>
            </p:cNvPr>
            <p:cNvSpPr txBox="1"/>
            <p:nvPr/>
          </p:nvSpPr>
          <p:spPr>
            <a:xfrm>
              <a:off x="5801174" y="897193"/>
              <a:ext cx="61427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Oceania</a:t>
              </a:r>
              <a:endParaRPr kumimoji="0" lang="en-SG" sz="10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sp>
        <p:nvSpPr>
          <p:cNvPr id="37" name="TextBox 36">
            <a:extLst>
              <a:ext uri="{FF2B5EF4-FFF2-40B4-BE49-F238E27FC236}">
                <a16:creationId xmlns:a16="http://schemas.microsoft.com/office/drawing/2014/main" id="{D5F077E2-3225-9212-329C-FC1DF6BF375D}"/>
              </a:ext>
            </a:extLst>
          </p:cNvPr>
          <p:cNvSpPr txBox="1"/>
          <p:nvPr/>
        </p:nvSpPr>
        <p:spPr>
          <a:xfrm>
            <a:off x="7313032" y="821003"/>
            <a:ext cx="71205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geoMap</a:t>
            </a:r>
            <a:endParaRPr kumimoji="0" lang="en-SG" sz="12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 name="Google Shape;124;p18">
            <a:extLst>
              <a:ext uri="{FF2B5EF4-FFF2-40B4-BE49-F238E27FC236}">
                <a16:creationId xmlns:a16="http://schemas.microsoft.com/office/drawing/2014/main" id="{985CE93B-57B5-D0EB-C697-EF01CE1BDB2B}"/>
              </a:ext>
            </a:extLst>
          </p:cNvPr>
          <p:cNvSpPr/>
          <p:nvPr/>
        </p:nvSpPr>
        <p:spPr>
          <a:xfrm>
            <a:off x="5630581" y="10410"/>
            <a:ext cx="3361324" cy="432936"/>
          </a:xfrm>
          <a:prstGeom prst="rect">
            <a:avLst/>
          </a:prstGeom>
          <a:noFill/>
          <a:ln>
            <a:noFill/>
          </a:ln>
        </p:spPr>
        <p:txBody>
          <a:bodyPr spcFirstLastPara="1" wrap="square" lIns="90000" tIns="45000" rIns="90000" bIns="450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700"/>
              <a:buFont typeface="Arial"/>
              <a:buNone/>
              <a:tabLst/>
              <a:defRPr/>
            </a:pPr>
            <a:r>
              <a:rPr kumimoji="0" lang="en-SG" sz="1600" b="1" i="0" u="none" strike="noStrike" kern="0" cap="none" spc="0" normalizeH="0" baseline="0" noProof="0" dirty="0">
                <a:ln>
                  <a:noFill/>
                </a:ln>
                <a:solidFill>
                  <a:srgbClr val="000000"/>
                </a:solidFill>
                <a:effectLst/>
                <a:uLnTx/>
                <a:uFillTx/>
                <a:latin typeface="Calibri"/>
                <a:ea typeface="Calibri"/>
                <a:cs typeface="Calibri"/>
                <a:sym typeface="Calibri"/>
              </a:rPr>
              <a:t>Emerging variant analysis 2025-01-07</a:t>
            </a:r>
            <a:endParaRPr kumimoji="0" sz="16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9" name="TextBox 28">
            <a:extLst>
              <a:ext uri="{FF2B5EF4-FFF2-40B4-BE49-F238E27FC236}">
                <a16:creationId xmlns:a16="http://schemas.microsoft.com/office/drawing/2014/main" id="{93BF924D-0347-DA2F-7AB9-54AB49203B9B}"/>
              </a:ext>
            </a:extLst>
          </p:cNvPr>
          <p:cNvSpPr txBox="1"/>
          <p:nvPr/>
        </p:nvSpPr>
        <p:spPr>
          <a:xfrm>
            <a:off x="124386" y="1270460"/>
            <a:ext cx="678391"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IIb (E.3)</a:t>
            </a:r>
          </a:p>
        </p:txBody>
      </p:sp>
      <p:sp>
        <p:nvSpPr>
          <p:cNvPr id="30" name="TextBox 29">
            <a:extLst>
              <a:ext uri="{FF2B5EF4-FFF2-40B4-BE49-F238E27FC236}">
                <a16:creationId xmlns:a16="http://schemas.microsoft.com/office/drawing/2014/main" id="{C3783275-D229-BB00-A2D6-01E4778AEA8C}"/>
              </a:ext>
            </a:extLst>
          </p:cNvPr>
          <p:cNvSpPr txBox="1"/>
          <p:nvPr/>
        </p:nvSpPr>
        <p:spPr>
          <a:xfrm>
            <a:off x="1900875" y="1276189"/>
            <a:ext cx="341760"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SG"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24</a:t>
            </a:r>
          </a:p>
        </p:txBody>
      </p:sp>
      <p:sp>
        <p:nvSpPr>
          <p:cNvPr id="31" name="TextBox 30">
            <a:extLst>
              <a:ext uri="{FF2B5EF4-FFF2-40B4-BE49-F238E27FC236}">
                <a16:creationId xmlns:a16="http://schemas.microsoft.com/office/drawing/2014/main" id="{32B6CE87-97A9-C4C6-77D5-DA1FF1B28A85}"/>
              </a:ext>
            </a:extLst>
          </p:cNvPr>
          <p:cNvSpPr txBox="1"/>
          <p:nvPr/>
        </p:nvSpPr>
        <p:spPr>
          <a:xfrm>
            <a:off x="111410" y="1480809"/>
            <a:ext cx="2091950" cy="1277273"/>
          </a:xfrm>
          <a:prstGeom prst="rect">
            <a:avLst/>
          </a:prstGeom>
          <a:noFill/>
        </p:spPr>
        <p:txBody>
          <a:bodyPr wrap="square" rtlCol="0">
            <a:spAutoFit/>
          </a:bodyPr>
          <a:lstStyle>
            <a:defPPr marR="0" lvl="0" algn="l" rtl="0">
              <a:lnSpc>
                <a:spcPct val="100000"/>
              </a:lnSpc>
              <a:spcBef>
                <a:spcPts val="0"/>
              </a:spcBef>
              <a:spcAft>
                <a:spcPts val="0"/>
              </a:spcAft>
            </a:defPPr>
            <a:lvl1pPr>
              <a:defRPr sz="1000">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A38R_S7L, A47R_S52L, A50R_D59N, A8L_M580I, B11R_S179L, E11L_P615S, E12L_L16F, E6R_S478L, G10R_S80L, I8R_E375K, N3R_R84K, P2L_M1I, Q1L_L56F, R1R_S90L</a:t>
            </a:r>
          </a:p>
        </p:txBody>
      </p:sp>
      <p:sp>
        <p:nvSpPr>
          <p:cNvPr id="9" name="TextBox 8">
            <a:extLst>
              <a:ext uri="{FF2B5EF4-FFF2-40B4-BE49-F238E27FC236}">
                <a16:creationId xmlns:a16="http://schemas.microsoft.com/office/drawing/2014/main" id="{026D00DC-15B6-0C9F-965A-5A39B233CBB1}"/>
              </a:ext>
            </a:extLst>
          </p:cNvPr>
          <p:cNvSpPr txBox="1"/>
          <p:nvPr/>
        </p:nvSpPr>
        <p:spPr>
          <a:xfrm>
            <a:off x="131083" y="2812947"/>
            <a:ext cx="673581"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IIb (F.2)</a:t>
            </a:r>
          </a:p>
        </p:txBody>
      </p:sp>
      <p:sp>
        <p:nvSpPr>
          <p:cNvPr id="14" name="TextBox 13">
            <a:extLst>
              <a:ext uri="{FF2B5EF4-FFF2-40B4-BE49-F238E27FC236}">
                <a16:creationId xmlns:a16="http://schemas.microsoft.com/office/drawing/2014/main" id="{B4752739-94E9-781C-1B3B-CCBEF22D8788}"/>
              </a:ext>
            </a:extLst>
          </p:cNvPr>
          <p:cNvSpPr txBox="1"/>
          <p:nvPr/>
        </p:nvSpPr>
        <p:spPr>
          <a:xfrm>
            <a:off x="1900875" y="2812947"/>
            <a:ext cx="341760"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SG"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46</a:t>
            </a:r>
          </a:p>
        </p:txBody>
      </p:sp>
      <p:sp>
        <p:nvSpPr>
          <p:cNvPr id="17" name="TextBox 16">
            <a:extLst>
              <a:ext uri="{FF2B5EF4-FFF2-40B4-BE49-F238E27FC236}">
                <a16:creationId xmlns:a16="http://schemas.microsoft.com/office/drawing/2014/main" id="{3EDC93CD-D42D-CEC4-9D85-F6318093AC75}"/>
              </a:ext>
            </a:extLst>
          </p:cNvPr>
          <p:cNvSpPr txBox="1"/>
          <p:nvPr/>
        </p:nvSpPr>
        <p:spPr>
          <a:xfrm>
            <a:off x="105250" y="3049854"/>
            <a:ext cx="2230678" cy="261610"/>
          </a:xfrm>
          <a:prstGeom prst="rect">
            <a:avLst/>
          </a:prstGeom>
          <a:noFill/>
        </p:spPr>
        <p:txBody>
          <a:bodyPr wrap="square" rtlCol="0">
            <a:spAutoFit/>
          </a:bodyPr>
          <a:lstStyle>
            <a:defPPr marR="0" lvl="0" algn="l" rtl="0">
              <a:lnSpc>
                <a:spcPct val="100000"/>
              </a:lnSpc>
              <a:spcBef>
                <a:spcPts val="0"/>
              </a:spcBef>
              <a:spcAft>
                <a:spcPts val="0"/>
              </a:spcAft>
            </a:defPPr>
            <a:lvl1pPr>
              <a:defRPr sz="1000">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B4R_E12K</a:t>
            </a:r>
          </a:p>
        </p:txBody>
      </p:sp>
      <p:grpSp>
        <p:nvGrpSpPr>
          <p:cNvPr id="7" name="Group 6">
            <a:extLst>
              <a:ext uri="{FF2B5EF4-FFF2-40B4-BE49-F238E27FC236}">
                <a16:creationId xmlns:a16="http://schemas.microsoft.com/office/drawing/2014/main" id="{BA2331C2-429E-D797-0EAA-275E43AA0F31}"/>
              </a:ext>
            </a:extLst>
          </p:cNvPr>
          <p:cNvGrpSpPr/>
          <p:nvPr/>
        </p:nvGrpSpPr>
        <p:grpSpPr>
          <a:xfrm>
            <a:off x="3403996" y="1816987"/>
            <a:ext cx="270846" cy="3792903"/>
            <a:chOff x="3459412" y="1778462"/>
            <a:chExt cx="270846" cy="3792903"/>
          </a:xfrm>
        </p:grpSpPr>
        <p:sp>
          <p:nvSpPr>
            <p:cNvPr id="28" name="TextBox 27">
              <a:extLst>
                <a:ext uri="{FF2B5EF4-FFF2-40B4-BE49-F238E27FC236}">
                  <a16:creationId xmlns:a16="http://schemas.microsoft.com/office/drawing/2014/main" id="{FAA75525-1DFB-4EDD-E527-3AC222D2FAC1}"/>
                </a:ext>
              </a:extLst>
            </p:cNvPr>
            <p:cNvSpPr txBox="1"/>
            <p:nvPr/>
          </p:nvSpPr>
          <p:spPr>
            <a:xfrm rot="16200000">
              <a:off x="3267633" y="1970241"/>
              <a:ext cx="64516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prevalence</a:t>
              </a:r>
              <a:endParaRPr kumimoji="0" lang="en-SG" sz="11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 name="TextBox 7">
              <a:extLst>
                <a:ext uri="{FF2B5EF4-FFF2-40B4-BE49-F238E27FC236}">
                  <a16:creationId xmlns:a16="http://schemas.microsoft.com/office/drawing/2014/main" id="{B038A601-D02C-A91B-FEB9-79AB28E4785B}"/>
                </a:ext>
              </a:extLst>
            </p:cNvPr>
            <p:cNvSpPr txBox="1"/>
            <p:nvPr/>
          </p:nvSpPr>
          <p:spPr>
            <a:xfrm rot="16200000">
              <a:off x="3276869" y="3551641"/>
              <a:ext cx="64516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prevalence</a:t>
              </a:r>
              <a:endParaRPr kumimoji="0" lang="en-SG" sz="11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1" name="TextBox 10">
              <a:extLst>
                <a:ext uri="{FF2B5EF4-FFF2-40B4-BE49-F238E27FC236}">
                  <a16:creationId xmlns:a16="http://schemas.microsoft.com/office/drawing/2014/main" id="{E7C92013-0BDE-E16F-AA6F-F3574B6B4A18}"/>
                </a:ext>
              </a:extLst>
            </p:cNvPr>
            <p:cNvSpPr txBox="1"/>
            <p:nvPr/>
          </p:nvSpPr>
          <p:spPr>
            <a:xfrm rot="16200000">
              <a:off x="3268158" y="5117976"/>
              <a:ext cx="64516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prevalence</a:t>
              </a:r>
              <a:endParaRPr kumimoji="0" lang="en-SG" sz="11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sp>
        <p:nvSpPr>
          <p:cNvPr id="12" name="TextBox 11">
            <a:extLst>
              <a:ext uri="{FF2B5EF4-FFF2-40B4-BE49-F238E27FC236}">
                <a16:creationId xmlns:a16="http://schemas.microsoft.com/office/drawing/2014/main" id="{C3CDF80B-372A-D8EB-F3D6-85C4C64A6967}"/>
              </a:ext>
            </a:extLst>
          </p:cNvPr>
          <p:cNvSpPr txBox="1"/>
          <p:nvPr/>
        </p:nvSpPr>
        <p:spPr>
          <a:xfrm>
            <a:off x="147610" y="4379282"/>
            <a:ext cx="678391"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IIb (E.3)</a:t>
            </a:r>
          </a:p>
        </p:txBody>
      </p:sp>
      <p:sp>
        <p:nvSpPr>
          <p:cNvPr id="13" name="TextBox 12">
            <a:extLst>
              <a:ext uri="{FF2B5EF4-FFF2-40B4-BE49-F238E27FC236}">
                <a16:creationId xmlns:a16="http://schemas.microsoft.com/office/drawing/2014/main" id="{07B7EDD5-93C7-ADBC-866C-32D4EF284032}"/>
              </a:ext>
            </a:extLst>
          </p:cNvPr>
          <p:cNvSpPr txBox="1"/>
          <p:nvPr/>
        </p:nvSpPr>
        <p:spPr>
          <a:xfrm>
            <a:off x="1940146" y="4379282"/>
            <a:ext cx="263214"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9</a:t>
            </a:r>
            <a:endParaRPr kumimoji="0" lang="en-SG"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5" name="TextBox 14">
            <a:extLst>
              <a:ext uri="{FF2B5EF4-FFF2-40B4-BE49-F238E27FC236}">
                <a16:creationId xmlns:a16="http://schemas.microsoft.com/office/drawing/2014/main" id="{0D18EBB5-E07F-C249-0637-CDA1813DD642}"/>
              </a:ext>
            </a:extLst>
          </p:cNvPr>
          <p:cNvSpPr txBox="1"/>
          <p:nvPr/>
        </p:nvSpPr>
        <p:spPr>
          <a:xfrm>
            <a:off x="132956" y="4626237"/>
            <a:ext cx="2035784" cy="1277273"/>
          </a:xfrm>
          <a:prstGeom prst="rect">
            <a:avLst/>
          </a:prstGeom>
          <a:noFill/>
        </p:spPr>
        <p:txBody>
          <a:bodyPr wrap="square" rtlCol="0">
            <a:spAutoFit/>
          </a:bodyPr>
          <a:lstStyle>
            <a:defPPr marR="0" lvl="0" algn="l" rtl="0">
              <a:lnSpc>
                <a:spcPct val="100000"/>
              </a:lnSpc>
              <a:spcBef>
                <a:spcPts val="0"/>
              </a:spcBef>
              <a:spcAft>
                <a:spcPts val="0"/>
              </a:spcAft>
            </a:defPPr>
            <a:lvl1pPr>
              <a:defRPr sz="1000">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A38R_S7L, A47R_S52L, A50R_D59N, A8L_M580I, B11R_S179L, B9R_A218T, E11L_P615S, E12L_L16F, E6R_S478L, G10R_S80L, N3R_R84K, P2L_M1I, Q1L_L56F, R1R_S90L</a:t>
            </a:r>
          </a:p>
        </p:txBody>
      </p:sp>
      <p:sp>
        <p:nvSpPr>
          <p:cNvPr id="20" name="TextBox 19">
            <a:extLst>
              <a:ext uri="{FF2B5EF4-FFF2-40B4-BE49-F238E27FC236}">
                <a16:creationId xmlns:a16="http://schemas.microsoft.com/office/drawing/2014/main" id="{BF42473C-9736-90A2-07AA-FF235021D297}"/>
              </a:ext>
            </a:extLst>
          </p:cNvPr>
          <p:cNvSpPr txBox="1"/>
          <p:nvPr/>
        </p:nvSpPr>
        <p:spPr>
          <a:xfrm>
            <a:off x="309965" y="6018501"/>
            <a:ext cx="725993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*All amino acid changes were tracked for all sequences collected in the last 300 days. Next, only amino acid changes that have gained &gt;=4 new locations in the last 200 days were selected to be part of a variant mutation signature (constellation). Each row represents a unique emerging variant mutation signature. The variant mutation signatures shown above have gained &gt;=1 new location for clade Ib and &gt;=4 new locations in the last 200 days for all other clades.</a:t>
            </a:r>
          </a:p>
        </p:txBody>
      </p:sp>
      <p:sp>
        <p:nvSpPr>
          <p:cNvPr id="2" name="TextBox 1">
            <a:extLst>
              <a:ext uri="{FF2B5EF4-FFF2-40B4-BE49-F238E27FC236}">
                <a16:creationId xmlns:a16="http://schemas.microsoft.com/office/drawing/2014/main" id="{172471C4-8893-202C-13B9-D1BD14A632EF}"/>
              </a:ext>
            </a:extLst>
          </p:cNvPr>
          <p:cNvSpPr/>
          <p:nvPr/>
        </p:nvSpPr>
        <p:spPr>
          <a:xfrm>
            <a:off x="292680" y="201240"/>
            <a:ext cx="1745280" cy="333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SG" sz="1600" b="1" strike="noStrike" spc="-1" dirty="0" err="1">
                <a:solidFill>
                  <a:srgbClr val="000000"/>
                </a:solidFill>
                <a:latin typeface="Calibri"/>
                <a:ea typeface="Arial"/>
              </a:rPr>
              <a:t>EpiPox</a:t>
            </a:r>
            <a:r>
              <a:rPr lang="en-SG" sz="1200" b="0" strike="noStrike" spc="-1" baseline="50000" dirty="0">
                <a:solidFill>
                  <a:srgbClr val="000000"/>
                </a:solidFill>
                <a:latin typeface="Calibri"/>
                <a:ea typeface="Arial"/>
              </a:rPr>
              <a:t>™ </a:t>
            </a:r>
            <a:r>
              <a:rPr lang="en-SG" sz="1600" b="1" strike="noStrike" spc="-1" dirty="0">
                <a:solidFill>
                  <a:srgbClr val="000000"/>
                </a:solidFill>
                <a:latin typeface="Calibri"/>
                <a:ea typeface="Arial"/>
              </a:rPr>
              <a:t>Update</a:t>
            </a:r>
            <a:endParaRPr lang="en-US" sz="1600" b="0" strike="noStrike" spc="-1" dirty="0">
              <a:solidFill>
                <a:srgbClr val="000000"/>
              </a:solidFill>
              <a:latin typeface="Arial"/>
            </a:endParaRPr>
          </a:p>
        </p:txBody>
      </p:sp>
      <p:pic>
        <p:nvPicPr>
          <p:cNvPr id="38" name="Google Shape;77;p15">
            <a:extLst>
              <a:ext uri="{FF2B5EF4-FFF2-40B4-BE49-F238E27FC236}">
                <a16:creationId xmlns:a16="http://schemas.microsoft.com/office/drawing/2014/main" id="{316EBB28-55C0-9247-8A9C-5FC52165C263}"/>
              </a:ext>
            </a:extLst>
          </p:cNvPr>
          <p:cNvPicPr/>
          <p:nvPr/>
        </p:nvPicPr>
        <p:blipFill>
          <a:blip r:embed="rId5"/>
          <a:stretch/>
        </p:blipFill>
        <p:spPr>
          <a:xfrm>
            <a:off x="7570080" y="5929200"/>
            <a:ext cx="1421640" cy="926280"/>
          </a:xfrm>
          <a:prstGeom prst="rect">
            <a:avLst/>
          </a:prstGeom>
          <a:ln w="0">
            <a:noFill/>
          </a:ln>
        </p:spPr>
      </p:pic>
    </p:spTree>
    <p:extLst>
      <p:ext uri="{BB962C8B-B14F-4D97-AF65-F5344CB8AC3E}">
        <p14:creationId xmlns:p14="http://schemas.microsoft.com/office/powerpoint/2010/main" val="36646001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A843F2-9B26-7285-0583-04D92859E1B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A39277E-2B56-9829-ED7C-73B9B10787C3}"/>
              </a:ext>
            </a:extLst>
          </p:cNvPr>
          <p:cNvPicPr>
            <a:picLocks/>
          </p:cNvPicPr>
          <p:nvPr/>
        </p:nvPicPr>
        <p:blipFill>
          <a:blip r:embed="rId2"/>
          <a:stretch>
            <a:fillRect/>
          </a:stretch>
        </p:blipFill>
        <p:spPr>
          <a:xfrm>
            <a:off x="2352923" y="1289338"/>
            <a:ext cx="6789600" cy="1508400"/>
          </a:xfrm>
          <a:prstGeom prst="rect">
            <a:avLst/>
          </a:prstGeom>
        </p:spPr>
      </p:pic>
      <p:pic>
        <p:nvPicPr>
          <p:cNvPr id="10" name="Picture 9">
            <a:extLst>
              <a:ext uri="{FF2B5EF4-FFF2-40B4-BE49-F238E27FC236}">
                <a16:creationId xmlns:a16="http://schemas.microsoft.com/office/drawing/2014/main" id="{9DB48E32-4A25-3561-32E1-3D1B921C304F}"/>
              </a:ext>
            </a:extLst>
          </p:cNvPr>
          <p:cNvPicPr>
            <a:picLocks/>
          </p:cNvPicPr>
          <p:nvPr/>
        </p:nvPicPr>
        <p:blipFill>
          <a:blip r:embed="rId3"/>
          <a:stretch>
            <a:fillRect/>
          </a:stretch>
        </p:blipFill>
        <p:spPr>
          <a:xfrm>
            <a:off x="2352402" y="2845599"/>
            <a:ext cx="6789600" cy="1508400"/>
          </a:xfrm>
          <a:prstGeom prst="rect">
            <a:avLst/>
          </a:prstGeom>
        </p:spPr>
      </p:pic>
      <p:pic>
        <p:nvPicPr>
          <p:cNvPr id="18" name="Picture 17">
            <a:extLst>
              <a:ext uri="{FF2B5EF4-FFF2-40B4-BE49-F238E27FC236}">
                <a16:creationId xmlns:a16="http://schemas.microsoft.com/office/drawing/2014/main" id="{34285021-EC33-1C42-A041-17484E1E5529}"/>
              </a:ext>
            </a:extLst>
          </p:cNvPr>
          <p:cNvPicPr>
            <a:picLocks/>
          </p:cNvPicPr>
          <p:nvPr/>
        </p:nvPicPr>
        <p:blipFill>
          <a:blip r:embed="rId4"/>
          <a:stretch>
            <a:fillRect/>
          </a:stretch>
        </p:blipFill>
        <p:spPr>
          <a:xfrm>
            <a:off x="2344981" y="4476610"/>
            <a:ext cx="6789600" cy="1508400"/>
          </a:xfrm>
          <a:prstGeom prst="rect">
            <a:avLst/>
          </a:prstGeom>
        </p:spPr>
      </p:pic>
      <p:sp>
        <p:nvSpPr>
          <p:cNvPr id="6" name="Google Shape;124;p18">
            <a:extLst>
              <a:ext uri="{FF2B5EF4-FFF2-40B4-BE49-F238E27FC236}">
                <a16:creationId xmlns:a16="http://schemas.microsoft.com/office/drawing/2014/main" id="{D8178E83-6541-F45D-CD63-8DB48B55E4AF}"/>
              </a:ext>
            </a:extLst>
          </p:cNvPr>
          <p:cNvSpPr/>
          <p:nvPr/>
        </p:nvSpPr>
        <p:spPr>
          <a:xfrm>
            <a:off x="2729282" y="436929"/>
            <a:ext cx="3459082" cy="432936"/>
          </a:xfrm>
          <a:prstGeom prst="rect">
            <a:avLst/>
          </a:prstGeom>
          <a:noFill/>
          <a:ln>
            <a:noFill/>
          </a:ln>
        </p:spPr>
        <p:txBody>
          <a:bodyPr spcFirstLastPara="1" wrap="square" lIns="90000" tIns="45000" rIns="90000" bIns="450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700"/>
              <a:buFont typeface="Arial"/>
              <a:buNone/>
              <a:tabLst/>
              <a:defRPr/>
            </a:pPr>
            <a:r>
              <a:rPr kumimoji="0" lang="en-US" sz="1400" b="1" i="0" u="none" strike="noStrike" kern="0" cap="none" spc="0" normalizeH="0" baseline="0" noProof="0" dirty="0">
                <a:ln>
                  <a:noFill/>
                </a:ln>
                <a:solidFill>
                  <a:srgbClr val="000000"/>
                </a:solidFill>
                <a:effectLst/>
                <a:uLnTx/>
                <a:uFillTx/>
                <a:latin typeface="Calibri"/>
                <a:ea typeface="Calibri"/>
                <a:cs typeface="Calibri"/>
                <a:sym typeface="Calibri"/>
              </a:rPr>
              <a:t>Pox Emerging Variants by Spread</a:t>
            </a:r>
            <a:r>
              <a:rPr kumimoji="0" lang="en-SG" sz="1400" b="1" i="0" u="none" strike="noStrike" kern="0" cap="none" spc="0" normalizeH="0" baseline="0" noProof="0" dirty="0">
                <a:ln>
                  <a:noFill/>
                </a:ln>
                <a:solidFill>
                  <a:srgbClr val="000000"/>
                </a:solidFill>
                <a:effectLst/>
                <a:uLnTx/>
                <a:uFillTx/>
                <a:latin typeface="Calibri"/>
                <a:ea typeface="Calibri"/>
                <a:cs typeface="Calibri"/>
                <a:sym typeface="Calibri"/>
              </a:rPr>
              <a:t>
</a:t>
            </a:r>
            <a:endParaRPr kumimoji="0" sz="14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5" name="TextBox 24">
            <a:extLst>
              <a:ext uri="{FF2B5EF4-FFF2-40B4-BE49-F238E27FC236}">
                <a16:creationId xmlns:a16="http://schemas.microsoft.com/office/drawing/2014/main" id="{44806D6A-EA12-5319-799F-5108B4E7453D}"/>
              </a:ext>
            </a:extLst>
          </p:cNvPr>
          <p:cNvSpPr txBox="1"/>
          <p:nvPr/>
        </p:nvSpPr>
        <p:spPr>
          <a:xfrm>
            <a:off x="750480" y="968597"/>
            <a:ext cx="110620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Constellation*</a:t>
            </a:r>
            <a:endParaRPr kumimoji="0" lang="en-SG"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6" name="TextBox 25">
            <a:extLst>
              <a:ext uri="{FF2B5EF4-FFF2-40B4-BE49-F238E27FC236}">
                <a16:creationId xmlns:a16="http://schemas.microsoft.com/office/drawing/2014/main" id="{A7765C1A-8AD3-2D00-A591-9A79513BCF16}"/>
              </a:ext>
            </a:extLst>
          </p:cNvPr>
          <p:cNvSpPr txBox="1"/>
          <p:nvPr/>
        </p:nvSpPr>
        <p:spPr>
          <a:xfrm>
            <a:off x="180929" y="781900"/>
            <a:ext cx="70884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Subtype</a:t>
            </a:r>
            <a:endParaRPr kumimoji="0" lang="en-SG"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7" name="TextBox 26">
            <a:extLst>
              <a:ext uri="{FF2B5EF4-FFF2-40B4-BE49-F238E27FC236}">
                <a16:creationId xmlns:a16="http://schemas.microsoft.com/office/drawing/2014/main" id="{4E8384AD-185C-6401-404A-44FFC037E5C6}"/>
              </a:ext>
            </a:extLst>
          </p:cNvPr>
          <p:cNvSpPr txBox="1"/>
          <p:nvPr/>
        </p:nvSpPr>
        <p:spPr>
          <a:xfrm>
            <a:off x="1637708" y="779540"/>
            <a:ext cx="61927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Count</a:t>
            </a:r>
            <a:r>
              <a:rPr kumimoji="0" lang="en-US" sz="12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rPr>
              <a:t>^</a:t>
            </a:r>
            <a:endParaRPr kumimoji="0" lang="en-SG" sz="12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2" name="TextBox 41">
            <a:extLst>
              <a:ext uri="{FF2B5EF4-FFF2-40B4-BE49-F238E27FC236}">
                <a16:creationId xmlns:a16="http://schemas.microsoft.com/office/drawing/2014/main" id="{CD7AFEC4-1D81-2DFB-EE5C-7261A90C9343}"/>
              </a:ext>
            </a:extLst>
          </p:cNvPr>
          <p:cNvSpPr txBox="1"/>
          <p:nvPr/>
        </p:nvSpPr>
        <p:spPr>
          <a:xfrm>
            <a:off x="2544369" y="729302"/>
            <a:ext cx="853119"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Cumulative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locations</a:t>
            </a:r>
            <a:endParaRPr kumimoji="0" lang="en-SG" sz="11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nvGrpSpPr>
          <p:cNvPr id="43" name="Group 42">
            <a:extLst>
              <a:ext uri="{FF2B5EF4-FFF2-40B4-BE49-F238E27FC236}">
                <a16:creationId xmlns:a16="http://schemas.microsoft.com/office/drawing/2014/main" id="{27F8F346-47BD-EA98-A1F8-F89E945284C1}"/>
              </a:ext>
            </a:extLst>
          </p:cNvPr>
          <p:cNvGrpSpPr/>
          <p:nvPr/>
        </p:nvGrpSpPr>
        <p:grpSpPr>
          <a:xfrm>
            <a:off x="3697498" y="765041"/>
            <a:ext cx="2908860" cy="400110"/>
            <a:chOff x="3506585" y="781411"/>
            <a:chExt cx="2908860" cy="400110"/>
          </a:xfrm>
        </p:grpSpPr>
        <p:sp>
          <p:nvSpPr>
            <p:cNvPr id="44" name="TextBox 43">
              <a:extLst>
                <a:ext uri="{FF2B5EF4-FFF2-40B4-BE49-F238E27FC236}">
                  <a16:creationId xmlns:a16="http://schemas.microsoft.com/office/drawing/2014/main" id="{D5187547-669D-646B-6A96-C0F73A269899}"/>
                </a:ext>
              </a:extLst>
            </p:cNvPr>
            <p:cNvSpPr txBox="1"/>
            <p:nvPr/>
          </p:nvSpPr>
          <p:spPr>
            <a:xfrm>
              <a:off x="3506585" y="781411"/>
              <a:ext cx="62228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North</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America</a:t>
              </a:r>
              <a:endParaRPr kumimoji="0" lang="en-SG" sz="10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5" name="TextBox 44">
              <a:extLst>
                <a:ext uri="{FF2B5EF4-FFF2-40B4-BE49-F238E27FC236}">
                  <a16:creationId xmlns:a16="http://schemas.microsoft.com/office/drawing/2014/main" id="{E3E87156-85A2-0755-7346-EA0F1B8DB9F1}"/>
                </a:ext>
              </a:extLst>
            </p:cNvPr>
            <p:cNvSpPr txBox="1"/>
            <p:nvPr/>
          </p:nvSpPr>
          <p:spPr>
            <a:xfrm>
              <a:off x="3984909" y="781411"/>
              <a:ext cx="62228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South</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America</a:t>
              </a:r>
              <a:endParaRPr kumimoji="0" lang="en-SG" sz="10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6" name="TextBox 45">
              <a:extLst>
                <a:ext uri="{FF2B5EF4-FFF2-40B4-BE49-F238E27FC236}">
                  <a16:creationId xmlns:a16="http://schemas.microsoft.com/office/drawing/2014/main" id="{108B8B3D-8D29-F448-5F71-BF42385E770E}"/>
                </a:ext>
              </a:extLst>
            </p:cNvPr>
            <p:cNvSpPr txBox="1"/>
            <p:nvPr/>
          </p:nvSpPr>
          <p:spPr>
            <a:xfrm>
              <a:off x="4472856" y="893934"/>
              <a:ext cx="562975"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Europe</a:t>
              </a:r>
              <a:endParaRPr kumimoji="0" lang="en-SG" sz="10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7" name="TextBox 46">
              <a:extLst>
                <a:ext uri="{FF2B5EF4-FFF2-40B4-BE49-F238E27FC236}">
                  <a16:creationId xmlns:a16="http://schemas.microsoft.com/office/drawing/2014/main" id="{A098B62A-3F96-D580-93F8-FFA1CFA6AB01}"/>
                </a:ext>
              </a:extLst>
            </p:cNvPr>
            <p:cNvSpPr txBox="1"/>
            <p:nvPr/>
          </p:nvSpPr>
          <p:spPr>
            <a:xfrm>
              <a:off x="4967437" y="890928"/>
              <a:ext cx="49404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Africa</a:t>
              </a:r>
              <a:endParaRPr kumimoji="0" lang="en-SG" sz="10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8" name="TextBox 47">
              <a:extLst>
                <a:ext uri="{FF2B5EF4-FFF2-40B4-BE49-F238E27FC236}">
                  <a16:creationId xmlns:a16="http://schemas.microsoft.com/office/drawing/2014/main" id="{198E4300-4695-DF51-C1CA-EA131E7F3A48}"/>
                </a:ext>
              </a:extLst>
            </p:cNvPr>
            <p:cNvSpPr txBox="1"/>
            <p:nvPr/>
          </p:nvSpPr>
          <p:spPr>
            <a:xfrm>
              <a:off x="5439668" y="888498"/>
              <a:ext cx="407484"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Asia</a:t>
              </a:r>
              <a:endParaRPr kumimoji="0" lang="en-SG" sz="10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9" name="TextBox 48">
              <a:extLst>
                <a:ext uri="{FF2B5EF4-FFF2-40B4-BE49-F238E27FC236}">
                  <a16:creationId xmlns:a16="http://schemas.microsoft.com/office/drawing/2014/main" id="{B2A9B8BE-98FE-A1D5-A0D6-0F625914E49D}"/>
                </a:ext>
              </a:extLst>
            </p:cNvPr>
            <p:cNvSpPr txBox="1"/>
            <p:nvPr/>
          </p:nvSpPr>
          <p:spPr>
            <a:xfrm>
              <a:off x="5801174" y="897193"/>
              <a:ext cx="61427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Oceania</a:t>
              </a:r>
              <a:endParaRPr kumimoji="0" lang="en-SG" sz="10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sp>
        <p:nvSpPr>
          <p:cNvPr id="37" name="TextBox 36">
            <a:extLst>
              <a:ext uri="{FF2B5EF4-FFF2-40B4-BE49-F238E27FC236}">
                <a16:creationId xmlns:a16="http://schemas.microsoft.com/office/drawing/2014/main" id="{3EEEB086-C728-2580-406F-C201264E8934}"/>
              </a:ext>
            </a:extLst>
          </p:cNvPr>
          <p:cNvSpPr txBox="1"/>
          <p:nvPr/>
        </p:nvSpPr>
        <p:spPr>
          <a:xfrm>
            <a:off x="7313032" y="821003"/>
            <a:ext cx="71205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geoMap</a:t>
            </a:r>
            <a:endParaRPr kumimoji="0" lang="en-SG" sz="12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 name="Google Shape;124;p18">
            <a:extLst>
              <a:ext uri="{FF2B5EF4-FFF2-40B4-BE49-F238E27FC236}">
                <a16:creationId xmlns:a16="http://schemas.microsoft.com/office/drawing/2014/main" id="{B176C5AE-B796-68D7-4ECA-0635D2648BEC}"/>
              </a:ext>
            </a:extLst>
          </p:cNvPr>
          <p:cNvSpPr/>
          <p:nvPr/>
        </p:nvSpPr>
        <p:spPr>
          <a:xfrm>
            <a:off x="5630581" y="10410"/>
            <a:ext cx="3361324" cy="432936"/>
          </a:xfrm>
          <a:prstGeom prst="rect">
            <a:avLst/>
          </a:prstGeom>
          <a:noFill/>
          <a:ln>
            <a:noFill/>
          </a:ln>
        </p:spPr>
        <p:txBody>
          <a:bodyPr spcFirstLastPara="1" wrap="square" lIns="90000" tIns="45000" rIns="90000" bIns="450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700"/>
              <a:buFont typeface="Arial"/>
              <a:buNone/>
              <a:tabLst/>
              <a:defRPr/>
            </a:pPr>
            <a:r>
              <a:rPr kumimoji="0" lang="en-SG" sz="1600" b="1" i="0" u="none" strike="noStrike" kern="0" cap="none" spc="0" normalizeH="0" baseline="0" noProof="0" dirty="0">
                <a:ln>
                  <a:noFill/>
                </a:ln>
                <a:solidFill>
                  <a:srgbClr val="000000"/>
                </a:solidFill>
                <a:effectLst/>
                <a:uLnTx/>
                <a:uFillTx/>
                <a:latin typeface="Calibri"/>
                <a:ea typeface="Calibri"/>
                <a:cs typeface="Calibri"/>
                <a:sym typeface="Calibri"/>
              </a:rPr>
              <a:t>Emerging variant analysis 2025-01-07</a:t>
            </a:r>
            <a:endParaRPr kumimoji="0" sz="16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9" name="TextBox 28">
            <a:extLst>
              <a:ext uri="{FF2B5EF4-FFF2-40B4-BE49-F238E27FC236}">
                <a16:creationId xmlns:a16="http://schemas.microsoft.com/office/drawing/2014/main" id="{B6E1CF3B-E4B7-9DB3-FAC6-D4F749706D42}"/>
              </a:ext>
            </a:extLst>
          </p:cNvPr>
          <p:cNvSpPr txBox="1"/>
          <p:nvPr/>
        </p:nvSpPr>
        <p:spPr>
          <a:xfrm>
            <a:off x="124386" y="1270460"/>
            <a:ext cx="678391"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IIb (F.2)</a:t>
            </a:r>
          </a:p>
        </p:txBody>
      </p:sp>
      <p:sp>
        <p:nvSpPr>
          <p:cNvPr id="30" name="TextBox 29">
            <a:extLst>
              <a:ext uri="{FF2B5EF4-FFF2-40B4-BE49-F238E27FC236}">
                <a16:creationId xmlns:a16="http://schemas.microsoft.com/office/drawing/2014/main" id="{362808C6-C716-D768-997C-DCFA8403E500}"/>
              </a:ext>
            </a:extLst>
          </p:cNvPr>
          <p:cNvSpPr txBox="1"/>
          <p:nvPr/>
        </p:nvSpPr>
        <p:spPr>
          <a:xfrm>
            <a:off x="1900875" y="1276189"/>
            <a:ext cx="341760"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SG"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27</a:t>
            </a:r>
          </a:p>
        </p:txBody>
      </p:sp>
      <p:sp>
        <p:nvSpPr>
          <p:cNvPr id="31" name="TextBox 30">
            <a:extLst>
              <a:ext uri="{FF2B5EF4-FFF2-40B4-BE49-F238E27FC236}">
                <a16:creationId xmlns:a16="http://schemas.microsoft.com/office/drawing/2014/main" id="{1D1CBEB6-C5E9-FDE3-DCE9-066E39F2A3D5}"/>
              </a:ext>
            </a:extLst>
          </p:cNvPr>
          <p:cNvSpPr txBox="1"/>
          <p:nvPr/>
        </p:nvSpPr>
        <p:spPr>
          <a:xfrm>
            <a:off x="111410" y="1480809"/>
            <a:ext cx="2091950" cy="430887"/>
          </a:xfrm>
          <a:prstGeom prst="rect">
            <a:avLst/>
          </a:prstGeom>
          <a:noFill/>
        </p:spPr>
        <p:txBody>
          <a:bodyPr wrap="square" rtlCol="0">
            <a:spAutoFit/>
          </a:bodyPr>
          <a:lstStyle>
            <a:defPPr marR="0" lvl="0" algn="l" rtl="0">
              <a:lnSpc>
                <a:spcPct val="100000"/>
              </a:lnSpc>
              <a:spcBef>
                <a:spcPts val="0"/>
              </a:spcBef>
              <a:spcAft>
                <a:spcPts val="0"/>
              </a:spcAft>
            </a:defPPr>
            <a:lvl1pPr>
              <a:defRPr sz="1000">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A51R_D191N, B4R_E12K, I8R_A82T</a:t>
            </a:r>
          </a:p>
        </p:txBody>
      </p:sp>
      <p:sp>
        <p:nvSpPr>
          <p:cNvPr id="9" name="TextBox 8">
            <a:extLst>
              <a:ext uri="{FF2B5EF4-FFF2-40B4-BE49-F238E27FC236}">
                <a16:creationId xmlns:a16="http://schemas.microsoft.com/office/drawing/2014/main" id="{DF1DBFAA-C78A-5E53-EB72-59E28DECA81D}"/>
              </a:ext>
            </a:extLst>
          </p:cNvPr>
          <p:cNvSpPr txBox="1"/>
          <p:nvPr/>
        </p:nvSpPr>
        <p:spPr>
          <a:xfrm>
            <a:off x="131083" y="2812947"/>
            <a:ext cx="673581"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IIb (F.1)</a:t>
            </a:r>
          </a:p>
        </p:txBody>
      </p:sp>
      <p:sp>
        <p:nvSpPr>
          <p:cNvPr id="14" name="TextBox 13">
            <a:extLst>
              <a:ext uri="{FF2B5EF4-FFF2-40B4-BE49-F238E27FC236}">
                <a16:creationId xmlns:a16="http://schemas.microsoft.com/office/drawing/2014/main" id="{4FAD418B-F32C-F853-1892-70528DEF77D1}"/>
              </a:ext>
            </a:extLst>
          </p:cNvPr>
          <p:cNvSpPr txBox="1"/>
          <p:nvPr/>
        </p:nvSpPr>
        <p:spPr>
          <a:xfrm>
            <a:off x="1900875" y="2812947"/>
            <a:ext cx="341760"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SG"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25</a:t>
            </a:r>
          </a:p>
        </p:txBody>
      </p:sp>
      <p:sp>
        <p:nvSpPr>
          <p:cNvPr id="17" name="TextBox 16">
            <a:extLst>
              <a:ext uri="{FF2B5EF4-FFF2-40B4-BE49-F238E27FC236}">
                <a16:creationId xmlns:a16="http://schemas.microsoft.com/office/drawing/2014/main" id="{AD6BE21A-D025-C7FF-EC3B-6941E43F5445}"/>
              </a:ext>
            </a:extLst>
          </p:cNvPr>
          <p:cNvSpPr txBox="1"/>
          <p:nvPr/>
        </p:nvSpPr>
        <p:spPr>
          <a:xfrm>
            <a:off x="105250" y="3049854"/>
            <a:ext cx="2230678" cy="600164"/>
          </a:xfrm>
          <a:prstGeom prst="rect">
            <a:avLst/>
          </a:prstGeom>
          <a:noFill/>
        </p:spPr>
        <p:txBody>
          <a:bodyPr wrap="square" rtlCol="0">
            <a:spAutoFit/>
          </a:bodyPr>
          <a:lstStyle>
            <a:defPPr marR="0" lvl="0" algn="l" rtl="0">
              <a:lnSpc>
                <a:spcPct val="100000"/>
              </a:lnSpc>
              <a:spcBef>
                <a:spcPts val="0"/>
              </a:spcBef>
              <a:spcAft>
                <a:spcPts val="0"/>
              </a:spcAft>
            </a:defPPr>
            <a:lvl1pPr>
              <a:defRPr sz="1000">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A38R_S167F, A46R_Q98stop, B10R_R170Q, D11L_R108C, E5R_S297L</a:t>
            </a:r>
          </a:p>
        </p:txBody>
      </p:sp>
      <p:grpSp>
        <p:nvGrpSpPr>
          <p:cNvPr id="7" name="Group 6">
            <a:extLst>
              <a:ext uri="{FF2B5EF4-FFF2-40B4-BE49-F238E27FC236}">
                <a16:creationId xmlns:a16="http://schemas.microsoft.com/office/drawing/2014/main" id="{4C51314B-2444-13D1-CE2D-C44E48C019F0}"/>
              </a:ext>
            </a:extLst>
          </p:cNvPr>
          <p:cNvGrpSpPr/>
          <p:nvPr/>
        </p:nvGrpSpPr>
        <p:grpSpPr>
          <a:xfrm>
            <a:off x="3403996" y="1816987"/>
            <a:ext cx="270846" cy="3792903"/>
            <a:chOff x="3459412" y="1778462"/>
            <a:chExt cx="270846" cy="3792903"/>
          </a:xfrm>
        </p:grpSpPr>
        <p:sp>
          <p:nvSpPr>
            <p:cNvPr id="28" name="TextBox 27">
              <a:extLst>
                <a:ext uri="{FF2B5EF4-FFF2-40B4-BE49-F238E27FC236}">
                  <a16:creationId xmlns:a16="http://schemas.microsoft.com/office/drawing/2014/main" id="{169AB25D-6099-14C6-EF67-01A06E2456F2}"/>
                </a:ext>
              </a:extLst>
            </p:cNvPr>
            <p:cNvSpPr txBox="1"/>
            <p:nvPr/>
          </p:nvSpPr>
          <p:spPr>
            <a:xfrm rot="16200000">
              <a:off x="3267633" y="1970241"/>
              <a:ext cx="64516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prevalence</a:t>
              </a:r>
              <a:endParaRPr kumimoji="0" lang="en-SG" sz="11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 name="TextBox 7">
              <a:extLst>
                <a:ext uri="{FF2B5EF4-FFF2-40B4-BE49-F238E27FC236}">
                  <a16:creationId xmlns:a16="http://schemas.microsoft.com/office/drawing/2014/main" id="{693472B2-90E0-B732-4ACB-929DEFD680F6}"/>
                </a:ext>
              </a:extLst>
            </p:cNvPr>
            <p:cNvSpPr txBox="1"/>
            <p:nvPr/>
          </p:nvSpPr>
          <p:spPr>
            <a:xfrm rot="16200000">
              <a:off x="3276869" y="3551641"/>
              <a:ext cx="64516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prevalence</a:t>
              </a:r>
              <a:endParaRPr kumimoji="0" lang="en-SG" sz="11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1" name="TextBox 10">
              <a:extLst>
                <a:ext uri="{FF2B5EF4-FFF2-40B4-BE49-F238E27FC236}">
                  <a16:creationId xmlns:a16="http://schemas.microsoft.com/office/drawing/2014/main" id="{2AB4BEBC-4AF8-039D-CB22-4CCAFF03B7E6}"/>
                </a:ext>
              </a:extLst>
            </p:cNvPr>
            <p:cNvSpPr txBox="1"/>
            <p:nvPr/>
          </p:nvSpPr>
          <p:spPr>
            <a:xfrm rot="16200000">
              <a:off x="3268158" y="5117976"/>
              <a:ext cx="64516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prevalence</a:t>
              </a:r>
              <a:endParaRPr kumimoji="0" lang="en-SG" sz="11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sp>
        <p:nvSpPr>
          <p:cNvPr id="12" name="TextBox 11">
            <a:extLst>
              <a:ext uri="{FF2B5EF4-FFF2-40B4-BE49-F238E27FC236}">
                <a16:creationId xmlns:a16="http://schemas.microsoft.com/office/drawing/2014/main" id="{D7520428-1732-26AD-B425-1797FBE5DA82}"/>
              </a:ext>
            </a:extLst>
          </p:cNvPr>
          <p:cNvSpPr txBox="1"/>
          <p:nvPr/>
        </p:nvSpPr>
        <p:spPr>
          <a:xfrm>
            <a:off x="147610" y="4379282"/>
            <a:ext cx="678391"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IIb (F.4)</a:t>
            </a:r>
          </a:p>
        </p:txBody>
      </p:sp>
      <p:sp>
        <p:nvSpPr>
          <p:cNvPr id="13" name="TextBox 12">
            <a:extLst>
              <a:ext uri="{FF2B5EF4-FFF2-40B4-BE49-F238E27FC236}">
                <a16:creationId xmlns:a16="http://schemas.microsoft.com/office/drawing/2014/main" id="{0BF906BC-2EB6-1373-6EB8-E161DDD255CA}"/>
              </a:ext>
            </a:extLst>
          </p:cNvPr>
          <p:cNvSpPr txBox="1"/>
          <p:nvPr/>
        </p:nvSpPr>
        <p:spPr>
          <a:xfrm>
            <a:off x="1940146" y="4379282"/>
            <a:ext cx="263214"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5</a:t>
            </a:r>
            <a:endParaRPr kumimoji="0" lang="en-SG"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5" name="TextBox 14">
            <a:extLst>
              <a:ext uri="{FF2B5EF4-FFF2-40B4-BE49-F238E27FC236}">
                <a16:creationId xmlns:a16="http://schemas.microsoft.com/office/drawing/2014/main" id="{E6A99D27-C02D-AD4A-C825-23D37C6D68BA}"/>
              </a:ext>
            </a:extLst>
          </p:cNvPr>
          <p:cNvSpPr txBox="1"/>
          <p:nvPr/>
        </p:nvSpPr>
        <p:spPr>
          <a:xfrm>
            <a:off x="132956" y="4626237"/>
            <a:ext cx="2035784" cy="769441"/>
          </a:xfrm>
          <a:prstGeom prst="rect">
            <a:avLst/>
          </a:prstGeom>
          <a:noFill/>
        </p:spPr>
        <p:txBody>
          <a:bodyPr wrap="square" rtlCol="0">
            <a:spAutoFit/>
          </a:bodyPr>
          <a:lstStyle>
            <a:defPPr marR="0" lvl="0" algn="l" rtl="0">
              <a:lnSpc>
                <a:spcPct val="100000"/>
              </a:lnSpc>
              <a:spcBef>
                <a:spcPts val="0"/>
              </a:spcBef>
              <a:spcAft>
                <a:spcPts val="0"/>
              </a:spcAft>
            </a:defPPr>
            <a:lvl1pPr>
              <a:defRPr sz="1000">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A22R_G312S, A46R_S29L, B17R_D330N, B20R_S30L, E1R_H218Y, E9R_E172K, O1L_S347F</a:t>
            </a:r>
          </a:p>
        </p:txBody>
      </p:sp>
      <p:sp>
        <p:nvSpPr>
          <p:cNvPr id="20" name="TextBox 19">
            <a:extLst>
              <a:ext uri="{FF2B5EF4-FFF2-40B4-BE49-F238E27FC236}">
                <a16:creationId xmlns:a16="http://schemas.microsoft.com/office/drawing/2014/main" id="{76665871-EE7D-C7CC-6DB6-4D2B2C975F9D}"/>
              </a:ext>
            </a:extLst>
          </p:cNvPr>
          <p:cNvSpPr txBox="1"/>
          <p:nvPr/>
        </p:nvSpPr>
        <p:spPr>
          <a:xfrm>
            <a:off x="309965" y="6018501"/>
            <a:ext cx="725993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*All amino acid changes were tracked for all sequences collected in the last 300 days. Next, only amino acid changes that have gained &gt;=4 new locations in the last 200 days were selected to be part of a variant mutation signature (constellation). Each row represents a unique emerging variant mutation signature. The variant mutation signatures shown above have gained &gt;=1 new location for clade Ib and &gt;=4 new locations in the last 200 days for all other clades.</a:t>
            </a:r>
          </a:p>
        </p:txBody>
      </p:sp>
      <p:sp>
        <p:nvSpPr>
          <p:cNvPr id="2" name="TextBox 1">
            <a:extLst>
              <a:ext uri="{FF2B5EF4-FFF2-40B4-BE49-F238E27FC236}">
                <a16:creationId xmlns:a16="http://schemas.microsoft.com/office/drawing/2014/main" id="{C041ADC6-AB81-A8BE-2C41-8DB509731877}"/>
              </a:ext>
            </a:extLst>
          </p:cNvPr>
          <p:cNvSpPr/>
          <p:nvPr/>
        </p:nvSpPr>
        <p:spPr>
          <a:xfrm>
            <a:off x="292680" y="201240"/>
            <a:ext cx="1745280" cy="333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SG" sz="1600" b="1" strike="noStrike" spc="-1" dirty="0" err="1">
                <a:solidFill>
                  <a:srgbClr val="000000"/>
                </a:solidFill>
                <a:latin typeface="Calibri"/>
                <a:ea typeface="Arial"/>
              </a:rPr>
              <a:t>EpiPox</a:t>
            </a:r>
            <a:r>
              <a:rPr lang="en-SG" sz="1200" b="0" strike="noStrike" spc="-1" baseline="50000" dirty="0">
                <a:solidFill>
                  <a:srgbClr val="000000"/>
                </a:solidFill>
                <a:latin typeface="Calibri"/>
                <a:ea typeface="Arial"/>
              </a:rPr>
              <a:t>™ </a:t>
            </a:r>
            <a:r>
              <a:rPr lang="en-SG" sz="1600" b="1" strike="noStrike" spc="-1" dirty="0">
                <a:solidFill>
                  <a:srgbClr val="000000"/>
                </a:solidFill>
                <a:latin typeface="Calibri"/>
                <a:ea typeface="Arial"/>
              </a:rPr>
              <a:t>Update</a:t>
            </a:r>
            <a:endParaRPr lang="en-US" sz="1600" b="0" strike="noStrike" spc="-1" dirty="0">
              <a:solidFill>
                <a:srgbClr val="000000"/>
              </a:solidFill>
              <a:latin typeface="Arial"/>
            </a:endParaRPr>
          </a:p>
        </p:txBody>
      </p:sp>
      <p:pic>
        <p:nvPicPr>
          <p:cNvPr id="38" name="Google Shape;77;p15">
            <a:extLst>
              <a:ext uri="{FF2B5EF4-FFF2-40B4-BE49-F238E27FC236}">
                <a16:creationId xmlns:a16="http://schemas.microsoft.com/office/drawing/2014/main" id="{75AF2F8D-1297-654B-9688-BB86506D09FD}"/>
              </a:ext>
            </a:extLst>
          </p:cNvPr>
          <p:cNvPicPr/>
          <p:nvPr/>
        </p:nvPicPr>
        <p:blipFill>
          <a:blip r:embed="rId5"/>
          <a:stretch/>
        </p:blipFill>
        <p:spPr>
          <a:xfrm>
            <a:off x="7570080" y="5929200"/>
            <a:ext cx="1421640" cy="926280"/>
          </a:xfrm>
          <a:prstGeom prst="rect">
            <a:avLst/>
          </a:prstGeom>
          <a:ln w="0">
            <a:noFill/>
          </a:ln>
        </p:spPr>
      </p:pic>
    </p:spTree>
    <p:extLst>
      <p:ext uri="{BB962C8B-B14F-4D97-AF65-F5344CB8AC3E}">
        <p14:creationId xmlns:p14="http://schemas.microsoft.com/office/powerpoint/2010/main" val="879604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BFFB6E-FDFE-815F-AEC1-A410855C2B8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8CEE96C-1E0E-3A13-BE0D-3FC8BD25EFD3}"/>
              </a:ext>
            </a:extLst>
          </p:cNvPr>
          <p:cNvPicPr>
            <a:picLocks/>
          </p:cNvPicPr>
          <p:nvPr/>
        </p:nvPicPr>
        <p:blipFill>
          <a:blip r:embed="rId2"/>
          <a:stretch>
            <a:fillRect/>
          </a:stretch>
        </p:blipFill>
        <p:spPr>
          <a:xfrm>
            <a:off x="2352265" y="1294355"/>
            <a:ext cx="6789600" cy="1508400"/>
          </a:xfrm>
          <a:prstGeom prst="rect">
            <a:avLst/>
          </a:prstGeom>
        </p:spPr>
      </p:pic>
      <p:pic>
        <p:nvPicPr>
          <p:cNvPr id="10" name="Picture 9">
            <a:extLst>
              <a:ext uri="{FF2B5EF4-FFF2-40B4-BE49-F238E27FC236}">
                <a16:creationId xmlns:a16="http://schemas.microsoft.com/office/drawing/2014/main" id="{6944179E-CB06-6CA1-ACDA-97E06AE4F150}"/>
              </a:ext>
            </a:extLst>
          </p:cNvPr>
          <p:cNvPicPr>
            <a:picLocks/>
          </p:cNvPicPr>
          <p:nvPr/>
        </p:nvPicPr>
        <p:blipFill>
          <a:blip r:embed="rId3"/>
          <a:stretch>
            <a:fillRect/>
          </a:stretch>
        </p:blipFill>
        <p:spPr>
          <a:xfrm>
            <a:off x="2336138" y="2885192"/>
            <a:ext cx="6789600" cy="1508400"/>
          </a:xfrm>
          <a:prstGeom prst="rect">
            <a:avLst/>
          </a:prstGeom>
        </p:spPr>
      </p:pic>
      <p:pic>
        <p:nvPicPr>
          <p:cNvPr id="18" name="Picture 17">
            <a:extLst>
              <a:ext uri="{FF2B5EF4-FFF2-40B4-BE49-F238E27FC236}">
                <a16:creationId xmlns:a16="http://schemas.microsoft.com/office/drawing/2014/main" id="{E4DF091D-C30F-AC0A-5C0A-B6BD7E41D623}"/>
              </a:ext>
            </a:extLst>
          </p:cNvPr>
          <p:cNvPicPr>
            <a:picLocks/>
          </p:cNvPicPr>
          <p:nvPr/>
        </p:nvPicPr>
        <p:blipFill>
          <a:blip r:embed="rId4"/>
          <a:stretch>
            <a:fillRect/>
          </a:stretch>
        </p:blipFill>
        <p:spPr>
          <a:xfrm>
            <a:off x="2343016" y="4473259"/>
            <a:ext cx="6789600" cy="1508400"/>
          </a:xfrm>
          <a:prstGeom prst="rect">
            <a:avLst/>
          </a:prstGeom>
        </p:spPr>
      </p:pic>
      <p:sp>
        <p:nvSpPr>
          <p:cNvPr id="6" name="Google Shape;124;p18">
            <a:extLst>
              <a:ext uri="{FF2B5EF4-FFF2-40B4-BE49-F238E27FC236}">
                <a16:creationId xmlns:a16="http://schemas.microsoft.com/office/drawing/2014/main" id="{1EF9E1F4-4BFD-0F52-24A3-7D4905DC33C1}"/>
              </a:ext>
            </a:extLst>
          </p:cNvPr>
          <p:cNvSpPr/>
          <p:nvPr/>
        </p:nvSpPr>
        <p:spPr>
          <a:xfrm>
            <a:off x="2729282" y="436929"/>
            <a:ext cx="3459082" cy="432936"/>
          </a:xfrm>
          <a:prstGeom prst="rect">
            <a:avLst/>
          </a:prstGeom>
          <a:noFill/>
          <a:ln>
            <a:noFill/>
          </a:ln>
        </p:spPr>
        <p:txBody>
          <a:bodyPr spcFirstLastPara="1" wrap="square" lIns="90000" tIns="45000" rIns="90000" bIns="450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700"/>
              <a:buFont typeface="Arial"/>
              <a:buNone/>
              <a:tabLst/>
              <a:defRPr/>
            </a:pPr>
            <a:r>
              <a:rPr kumimoji="0" lang="en-US" sz="1400" b="1" i="0" u="none" strike="noStrike" kern="0" cap="none" spc="0" normalizeH="0" baseline="0" noProof="0" dirty="0">
                <a:ln>
                  <a:noFill/>
                </a:ln>
                <a:solidFill>
                  <a:srgbClr val="000000"/>
                </a:solidFill>
                <a:effectLst/>
                <a:uLnTx/>
                <a:uFillTx/>
                <a:latin typeface="Calibri"/>
                <a:ea typeface="Calibri"/>
                <a:cs typeface="Calibri"/>
                <a:sym typeface="Calibri"/>
              </a:rPr>
              <a:t>Pox Emerging Variants by Spread</a:t>
            </a:r>
            <a:r>
              <a:rPr kumimoji="0" lang="en-SG" sz="1400" b="1" i="0" u="none" strike="noStrike" kern="0" cap="none" spc="0" normalizeH="0" baseline="0" noProof="0" dirty="0">
                <a:ln>
                  <a:noFill/>
                </a:ln>
                <a:solidFill>
                  <a:srgbClr val="000000"/>
                </a:solidFill>
                <a:effectLst/>
                <a:uLnTx/>
                <a:uFillTx/>
                <a:latin typeface="Calibri"/>
                <a:ea typeface="Calibri"/>
                <a:cs typeface="Calibri"/>
                <a:sym typeface="Calibri"/>
              </a:rPr>
              <a:t>
</a:t>
            </a:r>
            <a:endParaRPr kumimoji="0" sz="14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5" name="TextBox 24">
            <a:extLst>
              <a:ext uri="{FF2B5EF4-FFF2-40B4-BE49-F238E27FC236}">
                <a16:creationId xmlns:a16="http://schemas.microsoft.com/office/drawing/2014/main" id="{1C8F8CF2-2F98-ECDB-242D-F6DC37F3B06F}"/>
              </a:ext>
            </a:extLst>
          </p:cNvPr>
          <p:cNvSpPr txBox="1"/>
          <p:nvPr/>
        </p:nvSpPr>
        <p:spPr>
          <a:xfrm>
            <a:off x="750480" y="968597"/>
            <a:ext cx="110620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Constellation*</a:t>
            </a:r>
            <a:endParaRPr kumimoji="0" lang="en-SG"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6" name="TextBox 25">
            <a:extLst>
              <a:ext uri="{FF2B5EF4-FFF2-40B4-BE49-F238E27FC236}">
                <a16:creationId xmlns:a16="http://schemas.microsoft.com/office/drawing/2014/main" id="{972A4C9A-3E8B-FEE6-FDA2-295A935D9D6D}"/>
              </a:ext>
            </a:extLst>
          </p:cNvPr>
          <p:cNvSpPr txBox="1"/>
          <p:nvPr/>
        </p:nvSpPr>
        <p:spPr>
          <a:xfrm>
            <a:off x="180929" y="781900"/>
            <a:ext cx="70884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Subtype</a:t>
            </a:r>
            <a:endParaRPr kumimoji="0" lang="en-SG"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7" name="TextBox 26">
            <a:extLst>
              <a:ext uri="{FF2B5EF4-FFF2-40B4-BE49-F238E27FC236}">
                <a16:creationId xmlns:a16="http://schemas.microsoft.com/office/drawing/2014/main" id="{F2E912B9-A80C-222E-34C4-096058535498}"/>
              </a:ext>
            </a:extLst>
          </p:cNvPr>
          <p:cNvSpPr txBox="1"/>
          <p:nvPr/>
        </p:nvSpPr>
        <p:spPr>
          <a:xfrm>
            <a:off x="1637708" y="779540"/>
            <a:ext cx="61927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Count</a:t>
            </a:r>
            <a:r>
              <a:rPr kumimoji="0" lang="en-US" sz="12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rPr>
              <a:t>^</a:t>
            </a:r>
            <a:endParaRPr kumimoji="0" lang="en-SG" sz="12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2" name="TextBox 41">
            <a:extLst>
              <a:ext uri="{FF2B5EF4-FFF2-40B4-BE49-F238E27FC236}">
                <a16:creationId xmlns:a16="http://schemas.microsoft.com/office/drawing/2014/main" id="{8E214FD2-34A4-79E0-9E3A-D14E1E912F64}"/>
              </a:ext>
            </a:extLst>
          </p:cNvPr>
          <p:cNvSpPr txBox="1"/>
          <p:nvPr/>
        </p:nvSpPr>
        <p:spPr>
          <a:xfrm>
            <a:off x="2544369" y="729302"/>
            <a:ext cx="853119"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Cumulative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locations</a:t>
            </a:r>
            <a:endParaRPr kumimoji="0" lang="en-SG" sz="11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nvGrpSpPr>
          <p:cNvPr id="43" name="Group 42">
            <a:extLst>
              <a:ext uri="{FF2B5EF4-FFF2-40B4-BE49-F238E27FC236}">
                <a16:creationId xmlns:a16="http://schemas.microsoft.com/office/drawing/2014/main" id="{78D16123-F30E-A7ED-F2B9-B7A1CDEF5B3A}"/>
              </a:ext>
            </a:extLst>
          </p:cNvPr>
          <p:cNvGrpSpPr/>
          <p:nvPr/>
        </p:nvGrpSpPr>
        <p:grpSpPr>
          <a:xfrm>
            <a:off x="3697498" y="765041"/>
            <a:ext cx="2908860" cy="400110"/>
            <a:chOff x="3506585" y="781411"/>
            <a:chExt cx="2908860" cy="400110"/>
          </a:xfrm>
        </p:grpSpPr>
        <p:sp>
          <p:nvSpPr>
            <p:cNvPr id="44" name="TextBox 43">
              <a:extLst>
                <a:ext uri="{FF2B5EF4-FFF2-40B4-BE49-F238E27FC236}">
                  <a16:creationId xmlns:a16="http://schemas.microsoft.com/office/drawing/2014/main" id="{29EE3FF2-4CB8-F01E-3C5B-A2FFA983EDDD}"/>
                </a:ext>
              </a:extLst>
            </p:cNvPr>
            <p:cNvSpPr txBox="1"/>
            <p:nvPr/>
          </p:nvSpPr>
          <p:spPr>
            <a:xfrm>
              <a:off x="3506585" y="781411"/>
              <a:ext cx="62228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North</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America</a:t>
              </a:r>
              <a:endParaRPr kumimoji="0" lang="en-SG" sz="10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5" name="TextBox 44">
              <a:extLst>
                <a:ext uri="{FF2B5EF4-FFF2-40B4-BE49-F238E27FC236}">
                  <a16:creationId xmlns:a16="http://schemas.microsoft.com/office/drawing/2014/main" id="{89612073-4D04-01ED-B679-70E90CBF9150}"/>
                </a:ext>
              </a:extLst>
            </p:cNvPr>
            <p:cNvSpPr txBox="1"/>
            <p:nvPr/>
          </p:nvSpPr>
          <p:spPr>
            <a:xfrm>
              <a:off x="3984909" y="781411"/>
              <a:ext cx="62228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South</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America</a:t>
              </a:r>
              <a:endParaRPr kumimoji="0" lang="en-SG" sz="10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6" name="TextBox 45">
              <a:extLst>
                <a:ext uri="{FF2B5EF4-FFF2-40B4-BE49-F238E27FC236}">
                  <a16:creationId xmlns:a16="http://schemas.microsoft.com/office/drawing/2014/main" id="{691BD41E-0120-6851-61C4-E181A4071F9F}"/>
                </a:ext>
              </a:extLst>
            </p:cNvPr>
            <p:cNvSpPr txBox="1"/>
            <p:nvPr/>
          </p:nvSpPr>
          <p:spPr>
            <a:xfrm>
              <a:off x="4472856" y="893934"/>
              <a:ext cx="562975"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Europe</a:t>
              </a:r>
              <a:endParaRPr kumimoji="0" lang="en-SG" sz="10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7" name="TextBox 46">
              <a:extLst>
                <a:ext uri="{FF2B5EF4-FFF2-40B4-BE49-F238E27FC236}">
                  <a16:creationId xmlns:a16="http://schemas.microsoft.com/office/drawing/2014/main" id="{052B4F7C-3F04-5B97-69B6-6F88AA8FA4AA}"/>
                </a:ext>
              </a:extLst>
            </p:cNvPr>
            <p:cNvSpPr txBox="1"/>
            <p:nvPr/>
          </p:nvSpPr>
          <p:spPr>
            <a:xfrm>
              <a:off x="4967437" y="890928"/>
              <a:ext cx="49404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Africa</a:t>
              </a:r>
              <a:endParaRPr kumimoji="0" lang="en-SG" sz="10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8" name="TextBox 47">
              <a:extLst>
                <a:ext uri="{FF2B5EF4-FFF2-40B4-BE49-F238E27FC236}">
                  <a16:creationId xmlns:a16="http://schemas.microsoft.com/office/drawing/2014/main" id="{CE4C6EA0-2F87-76C8-F378-58FC7489097E}"/>
                </a:ext>
              </a:extLst>
            </p:cNvPr>
            <p:cNvSpPr txBox="1"/>
            <p:nvPr/>
          </p:nvSpPr>
          <p:spPr>
            <a:xfrm>
              <a:off x="5439668" y="888498"/>
              <a:ext cx="407484"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Asia</a:t>
              </a:r>
              <a:endParaRPr kumimoji="0" lang="en-SG" sz="10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9" name="TextBox 48">
              <a:extLst>
                <a:ext uri="{FF2B5EF4-FFF2-40B4-BE49-F238E27FC236}">
                  <a16:creationId xmlns:a16="http://schemas.microsoft.com/office/drawing/2014/main" id="{5253381B-4D14-4082-39C2-A0D915ED23D2}"/>
                </a:ext>
              </a:extLst>
            </p:cNvPr>
            <p:cNvSpPr txBox="1"/>
            <p:nvPr/>
          </p:nvSpPr>
          <p:spPr>
            <a:xfrm>
              <a:off x="5801174" y="897193"/>
              <a:ext cx="61427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Oceania</a:t>
              </a:r>
              <a:endParaRPr kumimoji="0" lang="en-SG" sz="10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sp>
        <p:nvSpPr>
          <p:cNvPr id="37" name="TextBox 36">
            <a:extLst>
              <a:ext uri="{FF2B5EF4-FFF2-40B4-BE49-F238E27FC236}">
                <a16:creationId xmlns:a16="http://schemas.microsoft.com/office/drawing/2014/main" id="{922675D1-5084-D431-08A6-7708ABF39499}"/>
              </a:ext>
            </a:extLst>
          </p:cNvPr>
          <p:cNvSpPr txBox="1"/>
          <p:nvPr/>
        </p:nvSpPr>
        <p:spPr>
          <a:xfrm>
            <a:off x="7313032" y="821003"/>
            <a:ext cx="71205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geoMap</a:t>
            </a:r>
            <a:endParaRPr kumimoji="0" lang="en-SG" sz="12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 name="Google Shape;124;p18">
            <a:extLst>
              <a:ext uri="{FF2B5EF4-FFF2-40B4-BE49-F238E27FC236}">
                <a16:creationId xmlns:a16="http://schemas.microsoft.com/office/drawing/2014/main" id="{54E743A2-0222-B171-490D-4E7A45DE89EE}"/>
              </a:ext>
            </a:extLst>
          </p:cNvPr>
          <p:cNvSpPr/>
          <p:nvPr/>
        </p:nvSpPr>
        <p:spPr>
          <a:xfrm>
            <a:off x="5630581" y="10410"/>
            <a:ext cx="3361324" cy="432936"/>
          </a:xfrm>
          <a:prstGeom prst="rect">
            <a:avLst/>
          </a:prstGeom>
          <a:noFill/>
          <a:ln>
            <a:noFill/>
          </a:ln>
        </p:spPr>
        <p:txBody>
          <a:bodyPr spcFirstLastPara="1" wrap="square" lIns="90000" tIns="45000" rIns="90000" bIns="450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700"/>
              <a:buFont typeface="Arial"/>
              <a:buNone/>
              <a:tabLst/>
              <a:defRPr/>
            </a:pPr>
            <a:r>
              <a:rPr kumimoji="0" lang="en-SG" sz="1600" b="1" i="0" u="none" strike="noStrike" kern="0" cap="none" spc="0" normalizeH="0" baseline="0" noProof="0" dirty="0">
                <a:ln>
                  <a:noFill/>
                </a:ln>
                <a:solidFill>
                  <a:srgbClr val="000000"/>
                </a:solidFill>
                <a:effectLst/>
                <a:uLnTx/>
                <a:uFillTx/>
                <a:latin typeface="Calibri"/>
                <a:ea typeface="Calibri"/>
                <a:cs typeface="Calibri"/>
                <a:sym typeface="Calibri"/>
              </a:rPr>
              <a:t>Emerging variant analysis 2025-01-07</a:t>
            </a:r>
            <a:endParaRPr kumimoji="0" sz="16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9" name="TextBox 28">
            <a:extLst>
              <a:ext uri="{FF2B5EF4-FFF2-40B4-BE49-F238E27FC236}">
                <a16:creationId xmlns:a16="http://schemas.microsoft.com/office/drawing/2014/main" id="{61CA2D93-E5A4-ACEF-5F9E-7C300F7A1F1F}"/>
              </a:ext>
            </a:extLst>
          </p:cNvPr>
          <p:cNvSpPr txBox="1"/>
          <p:nvPr/>
        </p:nvSpPr>
        <p:spPr>
          <a:xfrm>
            <a:off x="124386" y="1270460"/>
            <a:ext cx="678391"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IIb (F.6)</a:t>
            </a:r>
          </a:p>
        </p:txBody>
      </p:sp>
      <p:sp>
        <p:nvSpPr>
          <p:cNvPr id="30" name="TextBox 29">
            <a:extLst>
              <a:ext uri="{FF2B5EF4-FFF2-40B4-BE49-F238E27FC236}">
                <a16:creationId xmlns:a16="http://schemas.microsoft.com/office/drawing/2014/main" id="{81E4EEB3-91A4-9EC9-9CE5-E2CC21FE3253}"/>
              </a:ext>
            </a:extLst>
          </p:cNvPr>
          <p:cNvSpPr txBox="1"/>
          <p:nvPr/>
        </p:nvSpPr>
        <p:spPr>
          <a:xfrm>
            <a:off x="1940148" y="1276189"/>
            <a:ext cx="263213"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SG"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8</a:t>
            </a:r>
          </a:p>
        </p:txBody>
      </p:sp>
      <p:sp>
        <p:nvSpPr>
          <p:cNvPr id="31" name="TextBox 30">
            <a:extLst>
              <a:ext uri="{FF2B5EF4-FFF2-40B4-BE49-F238E27FC236}">
                <a16:creationId xmlns:a16="http://schemas.microsoft.com/office/drawing/2014/main" id="{BDA0A0FB-7383-23E7-423B-D30071DF40CB}"/>
              </a:ext>
            </a:extLst>
          </p:cNvPr>
          <p:cNvSpPr txBox="1"/>
          <p:nvPr/>
        </p:nvSpPr>
        <p:spPr>
          <a:xfrm>
            <a:off x="111410" y="1480809"/>
            <a:ext cx="2091950" cy="938719"/>
          </a:xfrm>
          <a:prstGeom prst="rect">
            <a:avLst/>
          </a:prstGeom>
          <a:noFill/>
        </p:spPr>
        <p:txBody>
          <a:bodyPr wrap="square" rtlCol="0">
            <a:spAutoFit/>
          </a:bodyPr>
          <a:lstStyle>
            <a:defPPr marR="0" lvl="0" algn="l" rtl="0">
              <a:lnSpc>
                <a:spcPct val="100000"/>
              </a:lnSpc>
              <a:spcBef>
                <a:spcPts val="0"/>
              </a:spcBef>
              <a:spcAft>
                <a:spcPts val="0"/>
              </a:spcAft>
            </a:defPPr>
            <a:lvl1pPr>
              <a:defRPr sz="1000">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A27L_S485L, A41L_S30F, B12R_E172K, B2R_S231F, B5R_E190del, B5R_S191del, D18L_G80E, E11L_R471C, F3L_R28C, Q1L_L112F</a:t>
            </a:r>
          </a:p>
        </p:txBody>
      </p:sp>
      <p:sp>
        <p:nvSpPr>
          <p:cNvPr id="9" name="TextBox 8">
            <a:extLst>
              <a:ext uri="{FF2B5EF4-FFF2-40B4-BE49-F238E27FC236}">
                <a16:creationId xmlns:a16="http://schemas.microsoft.com/office/drawing/2014/main" id="{ED8C914D-8F5D-60B7-8629-CCB31596751F}"/>
              </a:ext>
            </a:extLst>
          </p:cNvPr>
          <p:cNvSpPr txBox="1"/>
          <p:nvPr/>
        </p:nvSpPr>
        <p:spPr>
          <a:xfrm>
            <a:off x="150066" y="2812947"/>
            <a:ext cx="309700"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Ib</a:t>
            </a:r>
            <a:endParaRPr kumimoji="0" lang="en-US"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4" name="TextBox 13">
            <a:extLst>
              <a:ext uri="{FF2B5EF4-FFF2-40B4-BE49-F238E27FC236}">
                <a16:creationId xmlns:a16="http://schemas.microsoft.com/office/drawing/2014/main" id="{9AAE35CF-A99A-39FA-D2BA-A5930D21E9BD}"/>
              </a:ext>
            </a:extLst>
          </p:cNvPr>
          <p:cNvSpPr txBox="1"/>
          <p:nvPr/>
        </p:nvSpPr>
        <p:spPr>
          <a:xfrm>
            <a:off x="1940148" y="2812947"/>
            <a:ext cx="263213"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SG"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3</a:t>
            </a:r>
          </a:p>
        </p:txBody>
      </p:sp>
      <p:sp>
        <p:nvSpPr>
          <p:cNvPr id="17" name="TextBox 16">
            <a:extLst>
              <a:ext uri="{FF2B5EF4-FFF2-40B4-BE49-F238E27FC236}">
                <a16:creationId xmlns:a16="http://schemas.microsoft.com/office/drawing/2014/main" id="{175B8140-2D10-146D-8303-E89E97CF08C6}"/>
              </a:ext>
            </a:extLst>
          </p:cNvPr>
          <p:cNvSpPr txBox="1"/>
          <p:nvPr/>
        </p:nvSpPr>
        <p:spPr>
          <a:xfrm>
            <a:off x="105250" y="3049854"/>
            <a:ext cx="2230678" cy="430887"/>
          </a:xfrm>
          <a:prstGeom prst="rect">
            <a:avLst/>
          </a:prstGeom>
          <a:noFill/>
        </p:spPr>
        <p:txBody>
          <a:bodyPr wrap="square" rtlCol="0">
            <a:spAutoFit/>
          </a:bodyPr>
          <a:lstStyle>
            <a:defPPr marR="0" lvl="0" algn="l" rtl="0">
              <a:lnSpc>
                <a:spcPct val="100000"/>
              </a:lnSpc>
              <a:spcBef>
                <a:spcPts val="0"/>
              </a:spcBef>
              <a:spcAft>
                <a:spcPts val="0"/>
              </a:spcAft>
            </a:defPPr>
            <a:lvl1pPr>
              <a:defRPr sz="1000">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A24R_D32N, B10.5R_S18T, B4R_S227F, E8L_S124L</a:t>
            </a:r>
          </a:p>
        </p:txBody>
      </p:sp>
      <p:grpSp>
        <p:nvGrpSpPr>
          <p:cNvPr id="7" name="Group 6">
            <a:extLst>
              <a:ext uri="{FF2B5EF4-FFF2-40B4-BE49-F238E27FC236}">
                <a16:creationId xmlns:a16="http://schemas.microsoft.com/office/drawing/2014/main" id="{9204AC9E-D129-A208-D744-9BDC782E4A19}"/>
              </a:ext>
            </a:extLst>
          </p:cNvPr>
          <p:cNvGrpSpPr/>
          <p:nvPr/>
        </p:nvGrpSpPr>
        <p:grpSpPr>
          <a:xfrm>
            <a:off x="3403996" y="1816987"/>
            <a:ext cx="270846" cy="3792903"/>
            <a:chOff x="3459412" y="1778462"/>
            <a:chExt cx="270846" cy="3792903"/>
          </a:xfrm>
        </p:grpSpPr>
        <p:sp>
          <p:nvSpPr>
            <p:cNvPr id="28" name="TextBox 27">
              <a:extLst>
                <a:ext uri="{FF2B5EF4-FFF2-40B4-BE49-F238E27FC236}">
                  <a16:creationId xmlns:a16="http://schemas.microsoft.com/office/drawing/2014/main" id="{1156A076-C424-55F5-D260-7D38EE7152FC}"/>
                </a:ext>
              </a:extLst>
            </p:cNvPr>
            <p:cNvSpPr txBox="1"/>
            <p:nvPr/>
          </p:nvSpPr>
          <p:spPr>
            <a:xfrm rot="16200000">
              <a:off x="3267633" y="1970241"/>
              <a:ext cx="64516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prevalence</a:t>
              </a:r>
              <a:endParaRPr kumimoji="0" lang="en-SG" sz="11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 name="TextBox 7">
              <a:extLst>
                <a:ext uri="{FF2B5EF4-FFF2-40B4-BE49-F238E27FC236}">
                  <a16:creationId xmlns:a16="http://schemas.microsoft.com/office/drawing/2014/main" id="{B73D159A-C77B-A7AD-D2E2-50E62BAD2D15}"/>
                </a:ext>
              </a:extLst>
            </p:cNvPr>
            <p:cNvSpPr txBox="1"/>
            <p:nvPr/>
          </p:nvSpPr>
          <p:spPr>
            <a:xfrm rot="16200000">
              <a:off x="3276869" y="3551641"/>
              <a:ext cx="64516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prevalence</a:t>
              </a:r>
              <a:endParaRPr kumimoji="0" lang="en-SG" sz="11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1" name="TextBox 10">
              <a:extLst>
                <a:ext uri="{FF2B5EF4-FFF2-40B4-BE49-F238E27FC236}">
                  <a16:creationId xmlns:a16="http://schemas.microsoft.com/office/drawing/2014/main" id="{EE30F4A0-C06A-B139-204F-80948A703EC8}"/>
                </a:ext>
              </a:extLst>
            </p:cNvPr>
            <p:cNvSpPr txBox="1"/>
            <p:nvPr/>
          </p:nvSpPr>
          <p:spPr>
            <a:xfrm rot="16200000">
              <a:off x="3268158" y="5117976"/>
              <a:ext cx="64516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prevalence</a:t>
              </a:r>
              <a:endParaRPr kumimoji="0" lang="en-SG" sz="11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sp>
        <p:nvSpPr>
          <p:cNvPr id="12" name="TextBox 11">
            <a:extLst>
              <a:ext uri="{FF2B5EF4-FFF2-40B4-BE49-F238E27FC236}">
                <a16:creationId xmlns:a16="http://schemas.microsoft.com/office/drawing/2014/main" id="{663FC8F7-D92C-D419-F65D-8FF1F9B1DC1C}"/>
              </a:ext>
            </a:extLst>
          </p:cNvPr>
          <p:cNvSpPr txBox="1"/>
          <p:nvPr/>
        </p:nvSpPr>
        <p:spPr>
          <a:xfrm>
            <a:off x="196156" y="4379282"/>
            <a:ext cx="309700"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Ib</a:t>
            </a:r>
            <a:endParaRPr kumimoji="0" lang="en-US"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3" name="TextBox 12">
            <a:extLst>
              <a:ext uri="{FF2B5EF4-FFF2-40B4-BE49-F238E27FC236}">
                <a16:creationId xmlns:a16="http://schemas.microsoft.com/office/drawing/2014/main" id="{C99D8A1D-B326-A6B0-852A-64976F2F34C7}"/>
              </a:ext>
            </a:extLst>
          </p:cNvPr>
          <p:cNvSpPr txBox="1"/>
          <p:nvPr/>
        </p:nvSpPr>
        <p:spPr>
          <a:xfrm>
            <a:off x="1940146" y="4379282"/>
            <a:ext cx="263214"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3</a:t>
            </a:r>
            <a:endParaRPr kumimoji="0" lang="en-SG"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5" name="TextBox 14">
            <a:extLst>
              <a:ext uri="{FF2B5EF4-FFF2-40B4-BE49-F238E27FC236}">
                <a16:creationId xmlns:a16="http://schemas.microsoft.com/office/drawing/2014/main" id="{26FDC87D-9EF5-6370-5D0E-9B9B0D2F5FDD}"/>
              </a:ext>
            </a:extLst>
          </p:cNvPr>
          <p:cNvSpPr txBox="1"/>
          <p:nvPr/>
        </p:nvSpPr>
        <p:spPr>
          <a:xfrm>
            <a:off x="132956" y="4626237"/>
            <a:ext cx="2035784" cy="600164"/>
          </a:xfrm>
          <a:prstGeom prst="rect">
            <a:avLst/>
          </a:prstGeom>
          <a:noFill/>
        </p:spPr>
        <p:txBody>
          <a:bodyPr wrap="square" rtlCol="0">
            <a:spAutoFit/>
          </a:bodyPr>
          <a:lstStyle>
            <a:defPPr marR="0" lvl="0" algn="l" rtl="0">
              <a:lnSpc>
                <a:spcPct val="100000"/>
              </a:lnSpc>
              <a:spcBef>
                <a:spcPts val="0"/>
              </a:spcBef>
              <a:spcAft>
                <a:spcPts val="0"/>
              </a:spcAft>
            </a:defPPr>
            <a:lvl1pPr>
              <a:defRPr sz="1000">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A24R_D32N, A28L_ins376II, B10.5R_S18T, B4R_S227F, E8L_S124L</a:t>
            </a:r>
          </a:p>
        </p:txBody>
      </p:sp>
      <p:sp>
        <p:nvSpPr>
          <p:cNvPr id="20" name="TextBox 19">
            <a:extLst>
              <a:ext uri="{FF2B5EF4-FFF2-40B4-BE49-F238E27FC236}">
                <a16:creationId xmlns:a16="http://schemas.microsoft.com/office/drawing/2014/main" id="{32F1B6CE-2FA1-3648-60CE-131E069AA158}"/>
              </a:ext>
            </a:extLst>
          </p:cNvPr>
          <p:cNvSpPr txBox="1"/>
          <p:nvPr/>
        </p:nvSpPr>
        <p:spPr>
          <a:xfrm>
            <a:off x="309965" y="6018501"/>
            <a:ext cx="725993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*All amino acid changes were tracked for all sequences collected in the last 300 days. Next, only amino acid changes that have gained &gt;=4 new locations in the last 200 days were selected to be part of a variant mutation signature (constellation). Each row represents a unique emerging variant mutation signature. The variant mutation signatures shown above have gained &gt;=1 new location for clade Ib and &gt;=4 new locations in the last 200 days for all other clades.</a:t>
            </a:r>
          </a:p>
        </p:txBody>
      </p:sp>
      <p:sp>
        <p:nvSpPr>
          <p:cNvPr id="2" name="TextBox 1">
            <a:extLst>
              <a:ext uri="{FF2B5EF4-FFF2-40B4-BE49-F238E27FC236}">
                <a16:creationId xmlns:a16="http://schemas.microsoft.com/office/drawing/2014/main" id="{E102F257-F445-41FC-AAF1-27557637B3FA}"/>
              </a:ext>
            </a:extLst>
          </p:cNvPr>
          <p:cNvSpPr/>
          <p:nvPr/>
        </p:nvSpPr>
        <p:spPr>
          <a:xfrm>
            <a:off x="292680" y="201240"/>
            <a:ext cx="1745280" cy="333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SG" sz="1600" b="1" strike="noStrike" spc="-1" dirty="0" err="1">
                <a:solidFill>
                  <a:srgbClr val="000000"/>
                </a:solidFill>
                <a:latin typeface="Calibri"/>
                <a:ea typeface="Arial"/>
              </a:rPr>
              <a:t>EpiPox</a:t>
            </a:r>
            <a:r>
              <a:rPr lang="en-SG" sz="1200" b="0" strike="noStrike" spc="-1" baseline="50000" dirty="0">
                <a:solidFill>
                  <a:srgbClr val="000000"/>
                </a:solidFill>
                <a:latin typeface="Calibri"/>
                <a:ea typeface="Arial"/>
              </a:rPr>
              <a:t>™ </a:t>
            </a:r>
            <a:r>
              <a:rPr lang="en-SG" sz="1600" b="1" strike="noStrike" spc="-1" dirty="0">
                <a:solidFill>
                  <a:srgbClr val="000000"/>
                </a:solidFill>
                <a:latin typeface="Calibri"/>
                <a:ea typeface="Arial"/>
              </a:rPr>
              <a:t>Update</a:t>
            </a:r>
            <a:endParaRPr lang="en-US" sz="1600" b="0" strike="noStrike" spc="-1" dirty="0">
              <a:solidFill>
                <a:srgbClr val="000000"/>
              </a:solidFill>
              <a:latin typeface="Arial"/>
            </a:endParaRPr>
          </a:p>
        </p:txBody>
      </p:sp>
      <p:pic>
        <p:nvPicPr>
          <p:cNvPr id="38" name="Google Shape;77;p15">
            <a:extLst>
              <a:ext uri="{FF2B5EF4-FFF2-40B4-BE49-F238E27FC236}">
                <a16:creationId xmlns:a16="http://schemas.microsoft.com/office/drawing/2014/main" id="{F276F4C4-A256-3748-83F8-FB26339EB204}"/>
              </a:ext>
            </a:extLst>
          </p:cNvPr>
          <p:cNvPicPr/>
          <p:nvPr/>
        </p:nvPicPr>
        <p:blipFill>
          <a:blip r:embed="rId5"/>
          <a:stretch/>
        </p:blipFill>
        <p:spPr>
          <a:xfrm>
            <a:off x="7570080" y="5929200"/>
            <a:ext cx="1421640" cy="926280"/>
          </a:xfrm>
          <a:prstGeom prst="rect">
            <a:avLst/>
          </a:prstGeom>
          <a:ln w="0">
            <a:noFill/>
          </a:ln>
        </p:spPr>
      </p:pic>
    </p:spTree>
    <p:extLst>
      <p:ext uri="{BB962C8B-B14F-4D97-AF65-F5344CB8AC3E}">
        <p14:creationId xmlns:p14="http://schemas.microsoft.com/office/powerpoint/2010/main" val="6008539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3FB184-79B1-8755-54E3-D052F96BF0D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AA3BAA7-0938-27AA-7843-44B086F56271}"/>
              </a:ext>
            </a:extLst>
          </p:cNvPr>
          <p:cNvPicPr>
            <a:picLocks/>
          </p:cNvPicPr>
          <p:nvPr/>
        </p:nvPicPr>
        <p:blipFill>
          <a:blip r:embed="rId2"/>
          <a:stretch>
            <a:fillRect/>
          </a:stretch>
        </p:blipFill>
        <p:spPr>
          <a:xfrm>
            <a:off x="2348744" y="1261853"/>
            <a:ext cx="6789600" cy="1508400"/>
          </a:xfrm>
          <a:prstGeom prst="rect">
            <a:avLst/>
          </a:prstGeom>
        </p:spPr>
      </p:pic>
      <p:sp>
        <p:nvSpPr>
          <p:cNvPr id="6" name="Google Shape;124;p18">
            <a:extLst>
              <a:ext uri="{FF2B5EF4-FFF2-40B4-BE49-F238E27FC236}">
                <a16:creationId xmlns:a16="http://schemas.microsoft.com/office/drawing/2014/main" id="{1F6A76EC-9C5E-851A-8BEE-C7AA0ACD918E}"/>
              </a:ext>
            </a:extLst>
          </p:cNvPr>
          <p:cNvSpPr/>
          <p:nvPr/>
        </p:nvSpPr>
        <p:spPr>
          <a:xfrm>
            <a:off x="2729282" y="436929"/>
            <a:ext cx="3459082" cy="432936"/>
          </a:xfrm>
          <a:prstGeom prst="rect">
            <a:avLst/>
          </a:prstGeom>
          <a:noFill/>
          <a:ln>
            <a:noFill/>
          </a:ln>
        </p:spPr>
        <p:txBody>
          <a:bodyPr spcFirstLastPara="1" wrap="square" lIns="90000" tIns="45000" rIns="90000" bIns="450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700"/>
              <a:buFont typeface="Arial"/>
              <a:buNone/>
              <a:tabLst/>
              <a:defRPr/>
            </a:pPr>
            <a:r>
              <a:rPr kumimoji="0" lang="en-US" sz="1400" b="1" i="0" u="none" strike="noStrike" kern="0" cap="none" spc="0" normalizeH="0" baseline="0" noProof="0" dirty="0">
                <a:ln>
                  <a:noFill/>
                </a:ln>
                <a:solidFill>
                  <a:srgbClr val="000000"/>
                </a:solidFill>
                <a:effectLst/>
                <a:uLnTx/>
                <a:uFillTx/>
                <a:latin typeface="Calibri"/>
                <a:ea typeface="Calibri"/>
                <a:cs typeface="Calibri"/>
                <a:sym typeface="Calibri"/>
              </a:rPr>
              <a:t>Pox Emerging Variants by Spread</a:t>
            </a:r>
            <a:r>
              <a:rPr kumimoji="0" lang="en-SG" sz="1400" b="1" i="0" u="none" strike="noStrike" kern="0" cap="none" spc="0" normalizeH="0" baseline="0" noProof="0" dirty="0">
                <a:ln>
                  <a:noFill/>
                </a:ln>
                <a:solidFill>
                  <a:srgbClr val="000000"/>
                </a:solidFill>
                <a:effectLst/>
                <a:uLnTx/>
                <a:uFillTx/>
                <a:latin typeface="Calibri"/>
                <a:ea typeface="Calibri"/>
                <a:cs typeface="Calibri"/>
                <a:sym typeface="Calibri"/>
              </a:rPr>
              <a:t>
</a:t>
            </a:r>
            <a:endParaRPr kumimoji="0" sz="14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5" name="TextBox 24">
            <a:extLst>
              <a:ext uri="{FF2B5EF4-FFF2-40B4-BE49-F238E27FC236}">
                <a16:creationId xmlns:a16="http://schemas.microsoft.com/office/drawing/2014/main" id="{3BA0DD03-1A11-362C-B19B-008D3B50AA2B}"/>
              </a:ext>
            </a:extLst>
          </p:cNvPr>
          <p:cNvSpPr txBox="1"/>
          <p:nvPr/>
        </p:nvSpPr>
        <p:spPr>
          <a:xfrm>
            <a:off x="750480" y="968597"/>
            <a:ext cx="110620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Constellation*</a:t>
            </a:r>
            <a:endParaRPr kumimoji="0" lang="en-SG"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6" name="TextBox 25">
            <a:extLst>
              <a:ext uri="{FF2B5EF4-FFF2-40B4-BE49-F238E27FC236}">
                <a16:creationId xmlns:a16="http://schemas.microsoft.com/office/drawing/2014/main" id="{FDA426FD-EBD4-CF29-B780-BB7EB2B4503C}"/>
              </a:ext>
            </a:extLst>
          </p:cNvPr>
          <p:cNvSpPr txBox="1"/>
          <p:nvPr/>
        </p:nvSpPr>
        <p:spPr>
          <a:xfrm>
            <a:off x="180929" y="781900"/>
            <a:ext cx="70884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Subtype</a:t>
            </a:r>
            <a:endParaRPr kumimoji="0" lang="en-SG"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7" name="TextBox 26">
            <a:extLst>
              <a:ext uri="{FF2B5EF4-FFF2-40B4-BE49-F238E27FC236}">
                <a16:creationId xmlns:a16="http://schemas.microsoft.com/office/drawing/2014/main" id="{87B39232-6FBC-7070-9CE7-2C343F2016BC}"/>
              </a:ext>
            </a:extLst>
          </p:cNvPr>
          <p:cNvSpPr txBox="1"/>
          <p:nvPr/>
        </p:nvSpPr>
        <p:spPr>
          <a:xfrm>
            <a:off x="1637708" y="779540"/>
            <a:ext cx="61927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Count</a:t>
            </a:r>
            <a:r>
              <a:rPr kumimoji="0" lang="en-US" sz="12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rPr>
              <a:t>^</a:t>
            </a:r>
            <a:endParaRPr kumimoji="0" lang="en-SG" sz="12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2" name="TextBox 41">
            <a:extLst>
              <a:ext uri="{FF2B5EF4-FFF2-40B4-BE49-F238E27FC236}">
                <a16:creationId xmlns:a16="http://schemas.microsoft.com/office/drawing/2014/main" id="{7D067209-C71E-4749-F03E-33259CA72ADD}"/>
              </a:ext>
            </a:extLst>
          </p:cNvPr>
          <p:cNvSpPr txBox="1"/>
          <p:nvPr/>
        </p:nvSpPr>
        <p:spPr>
          <a:xfrm>
            <a:off x="2544369" y="729302"/>
            <a:ext cx="853119"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Cumulative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locations</a:t>
            </a:r>
            <a:endParaRPr kumimoji="0" lang="en-SG" sz="11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nvGrpSpPr>
          <p:cNvPr id="43" name="Group 42">
            <a:extLst>
              <a:ext uri="{FF2B5EF4-FFF2-40B4-BE49-F238E27FC236}">
                <a16:creationId xmlns:a16="http://schemas.microsoft.com/office/drawing/2014/main" id="{F2BA1F6B-98CD-B48A-1AC9-FADED7A87336}"/>
              </a:ext>
            </a:extLst>
          </p:cNvPr>
          <p:cNvGrpSpPr/>
          <p:nvPr/>
        </p:nvGrpSpPr>
        <p:grpSpPr>
          <a:xfrm>
            <a:off x="3697498" y="765041"/>
            <a:ext cx="2908860" cy="400110"/>
            <a:chOff x="3506585" y="781411"/>
            <a:chExt cx="2908860" cy="400110"/>
          </a:xfrm>
        </p:grpSpPr>
        <p:sp>
          <p:nvSpPr>
            <p:cNvPr id="44" name="TextBox 43">
              <a:extLst>
                <a:ext uri="{FF2B5EF4-FFF2-40B4-BE49-F238E27FC236}">
                  <a16:creationId xmlns:a16="http://schemas.microsoft.com/office/drawing/2014/main" id="{7D4992D4-196A-F0E0-C940-C9ED3533F332}"/>
                </a:ext>
              </a:extLst>
            </p:cNvPr>
            <p:cNvSpPr txBox="1"/>
            <p:nvPr/>
          </p:nvSpPr>
          <p:spPr>
            <a:xfrm>
              <a:off x="3506585" y="781411"/>
              <a:ext cx="62228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North</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America</a:t>
              </a:r>
              <a:endParaRPr kumimoji="0" lang="en-SG" sz="10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5" name="TextBox 44">
              <a:extLst>
                <a:ext uri="{FF2B5EF4-FFF2-40B4-BE49-F238E27FC236}">
                  <a16:creationId xmlns:a16="http://schemas.microsoft.com/office/drawing/2014/main" id="{5531949C-2E45-DE53-D122-90DD717379FD}"/>
                </a:ext>
              </a:extLst>
            </p:cNvPr>
            <p:cNvSpPr txBox="1"/>
            <p:nvPr/>
          </p:nvSpPr>
          <p:spPr>
            <a:xfrm>
              <a:off x="3984909" y="781411"/>
              <a:ext cx="62228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South</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America</a:t>
              </a:r>
              <a:endParaRPr kumimoji="0" lang="en-SG" sz="10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6" name="TextBox 45">
              <a:extLst>
                <a:ext uri="{FF2B5EF4-FFF2-40B4-BE49-F238E27FC236}">
                  <a16:creationId xmlns:a16="http://schemas.microsoft.com/office/drawing/2014/main" id="{A5BB272A-5222-9138-BC28-9C03C6883600}"/>
                </a:ext>
              </a:extLst>
            </p:cNvPr>
            <p:cNvSpPr txBox="1"/>
            <p:nvPr/>
          </p:nvSpPr>
          <p:spPr>
            <a:xfrm>
              <a:off x="4472856" y="893934"/>
              <a:ext cx="562975"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Europe</a:t>
              </a:r>
              <a:endParaRPr kumimoji="0" lang="en-SG" sz="10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7" name="TextBox 46">
              <a:extLst>
                <a:ext uri="{FF2B5EF4-FFF2-40B4-BE49-F238E27FC236}">
                  <a16:creationId xmlns:a16="http://schemas.microsoft.com/office/drawing/2014/main" id="{52AC7545-04AD-7588-1BE4-B554BC3F099B}"/>
                </a:ext>
              </a:extLst>
            </p:cNvPr>
            <p:cNvSpPr txBox="1"/>
            <p:nvPr/>
          </p:nvSpPr>
          <p:spPr>
            <a:xfrm>
              <a:off x="4967437" y="890928"/>
              <a:ext cx="49404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Africa</a:t>
              </a:r>
              <a:endParaRPr kumimoji="0" lang="en-SG" sz="10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8" name="TextBox 47">
              <a:extLst>
                <a:ext uri="{FF2B5EF4-FFF2-40B4-BE49-F238E27FC236}">
                  <a16:creationId xmlns:a16="http://schemas.microsoft.com/office/drawing/2014/main" id="{6816116E-B079-EF19-6509-BDE36017B96E}"/>
                </a:ext>
              </a:extLst>
            </p:cNvPr>
            <p:cNvSpPr txBox="1"/>
            <p:nvPr/>
          </p:nvSpPr>
          <p:spPr>
            <a:xfrm>
              <a:off x="5439668" y="888498"/>
              <a:ext cx="407484"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Asia</a:t>
              </a:r>
              <a:endParaRPr kumimoji="0" lang="en-SG" sz="10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9" name="TextBox 48">
              <a:extLst>
                <a:ext uri="{FF2B5EF4-FFF2-40B4-BE49-F238E27FC236}">
                  <a16:creationId xmlns:a16="http://schemas.microsoft.com/office/drawing/2014/main" id="{EB095096-4581-41F7-AFF3-4E1131AE8985}"/>
                </a:ext>
              </a:extLst>
            </p:cNvPr>
            <p:cNvSpPr txBox="1"/>
            <p:nvPr/>
          </p:nvSpPr>
          <p:spPr>
            <a:xfrm>
              <a:off x="5801174" y="897193"/>
              <a:ext cx="61427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Oceania</a:t>
              </a:r>
              <a:endParaRPr kumimoji="0" lang="en-SG" sz="10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sp>
        <p:nvSpPr>
          <p:cNvPr id="37" name="TextBox 36">
            <a:extLst>
              <a:ext uri="{FF2B5EF4-FFF2-40B4-BE49-F238E27FC236}">
                <a16:creationId xmlns:a16="http://schemas.microsoft.com/office/drawing/2014/main" id="{A5408928-DE4E-C21F-45E5-45F8528D104A}"/>
              </a:ext>
            </a:extLst>
          </p:cNvPr>
          <p:cNvSpPr txBox="1"/>
          <p:nvPr/>
        </p:nvSpPr>
        <p:spPr>
          <a:xfrm>
            <a:off x="7313032" y="821003"/>
            <a:ext cx="71205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geoMap</a:t>
            </a:r>
            <a:endParaRPr kumimoji="0" lang="en-SG" sz="12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 name="Google Shape;124;p18">
            <a:extLst>
              <a:ext uri="{FF2B5EF4-FFF2-40B4-BE49-F238E27FC236}">
                <a16:creationId xmlns:a16="http://schemas.microsoft.com/office/drawing/2014/main" id="{906F0CB5-28F3-90AA-E117-DE557BCBE437}"/>
              </a:ext>
            </a:extLst>
          </p:cNvPr>
          <p:cNvSpPr/>
          <p:nvPr/>
        </p:nvSpPr>
        <p:spPr>
          <a:xfrm>
            <a:off x="5630581" y="10410"/>
            <a:ext cx="3361324" cy="432936"/>
          </a:xfrm>
          <a:prstGeom prst="rect">
            <a:avLst/>
          </a:prstGeom>
          <a:noFill/>
          <a:ln>
            <a:noFill/>
          </a:ln>
        </p:spPr>
        <p:txBody>
          <a:bodyPr spcFirstLastPara="1" wrap="square" lIns="90000" tIns="45000" rIns="90000" bIns="450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700"/>
              <a:buFont typeface="Arial"/>
              <a:buNone/>
              <a:tabLst/>
              <a:defRPr/>
            </a:pPr>
            <a:r>
              <a:rPr kumimoji="0" lang="en-SG" sz="1600" b="1" i="0" u="none" strike="noStrike" kern="0" cap="none" spc="0" normalizeH="0" baseline="0" noProof="0" dirty="0">
                <a:ln>
                  <a:noFill/>
                </a:ln>
                <a:solidFill>
                  <a:srgbClr val="000000"/>
                </a:solidFill>
                <a:effectLst/>
                <a:uLnTx/>
                <a:uFillTx/>
                <a:latin typeface="Calibri"/>
                <a:ea typeface="Calibri"/>
                <a:cs typeface="Calibri"/>
                <a:sym typeface="Calibri"/>
              </a:rPr>
              <a:t>Emerging variant analysis 2025-01-07</a:t>
            </a:r>
            <a:endParaRPr kumimoji="0" sz="16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9" name="TextBox 28">
            <a:extLst>
              <a:ext uri="{FF2B5EF4-FFF2-40B4-BE49-F238E27FC236}">
                <a16:creationId xmlns:a16="http://schemas.microsoft.com/office/drawing/2014/main" id="{73612CB2-99A5-F84E-75DB-E02CBF49C076}"/>
              </a:ext>
            </a:extLst>
          </p:cNvPr>
          <p:cNvSpPr txBox="1"/>
          <p:nvPr/>
        </p:nvSpPr>
        <p:spPr>
          <a:xfrm>
            <a:off x="117324" y="1270460"/>
            <a:ext cx="309700"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Ib</a:t>
            </a:r>
            <a:endParaRPr kumimoji="0" lang="en-US"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0" name="TextBox 29">
            <a:extLst>
              <a:ext uri="{FF2B5EF4-FFF2-40B4-BE49-F238E27FC236}">
                <a16:creationId xmlns:a16="http://schemas.microsoft.com/office/drawing/2014/main" id="{1E8E18FD-E018-26CC-7E08-BA241CBC535A}"/>
              </a:ext>
            </a:extLst>
          </p:cNvPr>
          <p:cNvSpPr txBox="1"/>
          <p:nvPr/>
        </p:nvSpPr>
        <p:spPr>
          <a:xfrm>
            <a:off x="1940147" y="1276189"/>
            <a:ext cx="263214"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2</a:t>
            </a:r>
            <a:endParaRPr kumimoji="0" lang="en-SG"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1" name="TextBox 30">
            <a:extLst>
              <a:ext uri="{FF2B5EF4-FFF2-40B4-BE49-F238E27FC236}">
                <a16:creationId xmlns:a16="http://schemas.microsoft.com/office/drawing/2014/main" id="{DB25E00E-1A96-FCC7-38F6-DC331B15A3A7}"/>
              </a:ext>
            </a:extLst>
          </p:cNvPr>
          <p:cNvSpPr txBox="1"/>
          <p:nvPr/>
        </p:nvSpPr>
        <p:spPr>
          <a:xfrm>
            <a:off x="111410" y="1480809"/>
            <a:ext cx="2035784" cy="430887"/>
          </a:xfrm>
          <a:prstGeom prst="rect">
            <a:avLst/>
          </a:prstGeom>
          <a:noFill/>
        </p:spPr>
        <p:txBody>
          <a:bodyPr wrap="square" rtlCol="0">
            <a:spAutoFit/>
          </a:bodyPr>
          <a:lstStyle>
            <a:defPPr marR="0" lvl="0" algn="l" rtl="0">
              <a:lnSpc>
                <a:spcPct val="100000"/>
              </a:lnSpc>
              <a:spcBef>
                <a:spcPts val="0"/>
              </a:spcBef>
              <a:spcAft>
                <a:spcPts val="0"/>
              </a:spcAft>
            </a:defPPr>
            <a:lvl1pPr>
              <a:defRPr sz="1000">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A24R_D32N, A32L_Q60del, B4R_S227F, E8L_S124L</a:t>
            </a:r>
            <a:endParaRPr kumimoji="0" lang="en-SG"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8" name="TextBox 27">
            <a:extLst>
              <a:ext uri="{FF2B5EF4-FFF2-40B4-BE49-F238E27FC236}">
                <a16:creationId xmlns:a16="http://schemas.microsoft.com/office/drawing/2014/main" id="{7B60B662-5D1E-9979-1F62-49A5D50659B0}"/>
              </a:ext>
            </a:extLst>
          </p:cNvPr>
          <p:cNvSpPr txBox="1"/>
          <p:nvPr/>
        </p:nvSpPr>
        <p:spPr>
          <a:xfrm rot="16200000">
            <a:off x="3248793" y="1906877"/>
            <a:ext cx="64516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prevalence</a:t>
            </a:r>
            <a:endParaRPr kumimoji="0" lang="en-SG" sz="11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0" name="TextBox 19">
            <a:extLst>
              <a:ext uri="{FF2B5EF4-FFF2-40B4-BE49-F238E27FC236}">
                <a16:creationId xmlns:a16="http://schemas.microsoft.com/office/drawing/2014/main" id="{45F46843-B25D-F5F7-FF62-66E900B457DA}"/>
              </a:ext>
            </a:extLst>
          </p:cNvPr>
          <p:cNvSpPr txBox="1"/>
          <p:nvPr/>
        </p:nvSpPr>
        <p:spPr>
          <a:xfrm>
            <a:off x="309965" y="6018501"/>
            <a:ext cx="725993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*All amino acid changes were tracked for all sequences collected in the last 300 days. Next, only amino acid changes that have gained &gt;=4 new locations in the last 200 days were selected to be part of a variant mutation signature (constellation). Each row represents a unique emerging variant mutation signature. The variant mutation signatures shown above have gained &gt;=1 new location for clade Ib and &gt;=4 new locations in the last 200 days for all other clades.</a:t>
            </a:r>
          </a:p>
        </p:txBody>
      </p:sp>
      <p:sp>
        <p:nvSpPr>
          <p:cNvPr id="2" name="TextBox 1">
            <a:extLst>
              <a:ext uri="{FF2B5EF4-FFF2-40B4-BE49-F238E27FC236}">
                <a16:creationId xmlns:a16="http://schemas.microsoft.com/office/drawing/2014/main" id="{8DD8C82E-0F06-1F21-2D32-B74224B15E68}"/>
              </a:ext>
            </a:extLst>
          </p:cNvPr>
          <p:cNvSpPr/>
          <p:nvPr/>
        </p:nvSpPr>
        <p:spPr>
          <a:xfrm>
            <a:off x="292680" y="201240"/>
            <a:ext cx="1745280" cy="333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SG" sz="1600" b="1" strike="noStrike" spc="-1" dirty="0" err="1">
                <a:solidFill>
                  <a:srgbClr val="000000"/>
                </a:solidFill>
                <a:latin typeface="Calibri"/>
                <a:ea typeface="Arial"/>
              </a:rPr>
              <a:t>EpiPox</a:t>
            </a:r>
            <a:r>
              <a:rPr lang="en-SG" sz="1200" b="0" strike="noStrike" spc="-1" baseline="50000" dirty="0">
                <a:solidFill>
                  <a:srgbClr val="000000"/>
                </a:solidFill>
                <a:latin typeface="Calibri"/>
                <a:ea typeface="Arial"/>
              </a:rPr>
              <a:t>™ </a:t>
            </a:r>
            <a:r>
              <a:rPr lang="en-SG" sz="1600" b="1" strike="noStrike" spc="-1" dirty="0">
                <a:solidFill>
                  <a:srgbClr val="000000"/>
                </a:solidFill>
                <a:latin typeface="Calibri"/>
                <a:ea typeface="Arial"/>
              </a:rPr>
              <a:t>Update</a:t>
            </a:r>
            <a:endParaRPr lang="en-US" sz="1600" b="0" strike="noStrike" spc="-1" dirty="0">
              <a:solidFill>
                <a:srgbClr val="000000"/>
              </a:solidFill>
              <a:latin typeface="Arial"/>
            </a:endParaRPr>
          </a:p>
        </p:txBody>
      </p:sp>
      <p:pic>
        <p:nvPicPr>
          <p:cNvPr id="32" name="Google Shape;77;p15">
            <a:extLst>
              <a:ext uri="{FF2B5EF4-FFF2-40B4-BE49-F238E27FC236}">
                <a16:creationId xmlns:a16="http://schemas.microsoft.com/office/drawing/2014/main" id="{2D584FEE-A115-FA49-8F95-D7881D4B4540}"/>
              </a:ext>
            </a:extLst>
          </p:cNvPr>
          <p:cNvPicPr/>
          <p:nvPr/>
        </p:nvPicPr>
        <p:blipFill>
          <a:blip r:embed="rId3"/>
          <a:stretch/>
        </p:blipFill>
        <p:spPr>
          <a:xfrm>
            <a:off x="7570080" y="5929200"/>
            <a:ext cx="1421640" cy="926280"/>
          </a:xfrm>
          <a:prstGeom prst="rect">
            <a:avLst/>
          </a:prstGeom>
          <a:ln w="0">
            <a:noFill/>
          </a:ln>
        </p:spPr>
      </p:pic>
    </p:spTree>
    <p:extLst>
      <p:ext uri="{BB962C8B-B14F-4D97-AF65-F5344CB8AC3E}">
        <p14:creationId xmlns:p14="http://schemas.microsoft.com/office/powerpoint/2010/main" val="39502560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5" name="Picture 4">
            <a:extLst>
              <a:ext uri="{FF2B5EF4-FFF2-40B4-BE49-F238E27FC236}">
                <a16:creationId xmlns:a16="http://schemas.microsoft.com/office/drawing/2014/main" id="{D51BD037-046F-4703-2ADF-00AF36E085C0}"/>
              </a:ext>
            </a:extLst>
          </p:cNvPr>
          <p:cNvPicPr>
            <a:picLocks noChangeAspect="1"/>
          </p:cNvPicPr>
          <p:nvPr/>
        </p:nvPicPr>
        <p:blipFill>
          <a:blip r:embed="rId3"/>
          <a:stretch>
            <a:fillRect/>
          </a:stretch>
        </p:blipFill>
        <p:spPr>
          <a:xfrm>
            <a:off x="2622560" y="1431136"/>
            <a:ext cx="3043620" cy="3995728"/>
          </a:xfrm>
          <a:prstGeom prst="rect">
            <a:avLst/>
          </a:prstGeom>
        </p:spPr>
      </p:pic>
      <p:sp>
        <p:nvSpPr>
          <p:cNvPr id="184" name="Google Shape;184;p23"/>
          <p:cNvSpPr/>
          <p:nvPr/>
        </p:nvSpPr>
        <p:spPr>
          <a:xfrm>
            <a:off x="2799750" y="56525"/>
            <a:ext cx="6232200" cy="349500"/>
          </a:xfrm>
          <a:prstGeom prst="rect">
            <a:avLst/>
          </a:prstGeom>
          <a:noFill/>
          <a:ln>
            <a:noFill/>
          </a:ln>
        </p:spPr>
        <p:txBody>
          <a:bodyPr spcFirstLastPara="1" wrap="square" lIns="90000" tIns="45000" rIns="90000" bIns="45000" anchor="t" anchorCtr="0">
            <a:noAutofit/>
          </a:bodyPr>
          <a:lstStyle/>
          <a:p>
            <a:pPr marL="0" marR="0" lvl="0" indent="0" algn="r"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SG" sz="1700" b="1" i="0" u="none" strike="noStrike" kern="0" cap="none" spc="0" normalizeH="0" baseline="0" noProof="0" dirty="0">
                <a:ln>
                  <a:noFill/>
                </a:ln>
                <a:solidFill>
                  <a:srgbClr val="000000"/>
                </a:solidFill>
                <a:effectLst/>
                <a:uLnTx/>
                <a:uFillTx/>
                <a:latin typeface="Calibri"/>
                <a:ea typeface="Calibri"/>
                <a:cs typeface="Calibri"/>
                <a:sym typeface="Calibri"/>
              </a:rPr>
              <a:t>Mpox surface protein(s) mutation surveillance 2025-01-09</a:t>
            </a:r>
          </a:p>
          <a:p>
            <a:pPr marL="0" marR="0" lvl="0" indent="0" algn="r"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SG" sz="1700" b="1" i="0" u="none" strike="noStrike" kern="0" cap="none" spc="0" normalizeH="0" baseline="0" noProof="0" dirty="0">
                <a:ln>
                  <a:noFill/>
                </a:ln>
                <a:solidFill>
                  <a:srgbClr val="000000"/>
                </a:solidFill>
                <a:effectLst/>
                <a:uLnTx/>
                <a:uFillTx/>
                <a:latin typeface="Calibri"/>
                <a:ea typeface="Calibri"/>
                <a:cs typeface="Calibri"/>
                <a:sym typeface="Calibri"/>
              </a:rPr>
              <a:t>
</a:t>
            </a:r>
          </a:p>
          <a:p>
            <a:pPr marL="0" marR="0" lvl="0" indent="0" algn="r" defTabSz="914400" rtl="0" eaLnBrk="1" fontAlgn="auto" latinLnBrk="0" hangingPunct="1">
              <a:lnSpc>
                <a:spcPct val="115000"/>
              </a:lnSpc>
              <a:spcBef>
                <a:spcPts val="0"/>
              </a:spcBef>
              <a:spcAft>
                <a:spcPts val="0"/>
              </a:spcAft>
              <a:buClr>
                <a:srgbClr val="000000"/>
              </a:buClr>
              <a:buSzPts val="1100"/>
              <a:buFont typeface="Arial"/>
              <a:buNone/>
              <a:tabLst/>
              <a:defRPr/>
            </a:pPr>
            <a:endParaRPr kumimoji="0" sz="17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 name="Rectangle 1">
            <a:extLst>
              <a:ext uri="{FF2B5EF4-FFF2-40B4-BE49-F238E27FC236}">
                <a16:creationId xmlns:a16="http://schemas.microsoft.com/office/drawing/2014/main" id="{F1234424-6755-D3E1-C6B5-686CD61E2AE0}"/>
              </a:ext>
            </a:extLst>
          </p:cNvPr>
          <p:cNvSpPr/>
          <p:nvPr/>
        </p:nvSpPr>
        <p:spPr>
          <a:xfrm>
            <a:off x="1121134" y="535798"/>
            <a:ext cx="6591631"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SG" sz="1200" b="0" i="0" u="none" strike="noStrike" kern="0" cap="none" spc="0" normalizeH="0" baseline="0" noProof="0" dirty="0">
                <a:ln>
                  <a:noFill/>
                </a:ln>
                <a:solidFill>
                  <a:srgbClr val="212529"/>
                </a:solidFill>
                <a:effectLst/>
                <a:uLnTx/>
                <a:uFillTx/>
                <a:latin typeface="Calibri"/>
                <a:ea typeface="Calibri"/>
                <a:cs typeface="Calibri"/>
                <a:sym typeface="Calibri"/>
              </a:rPr>
              <a:t>Changes in the E8L protein (envelope protein in the outer membrane of IMV) for top</a:t>
            </a:r>
            <a:r>
              <a:rPr kumimoji="0" lang="en-SG" sz="1200" b="0" i="0" u="none" strike="noStrike" kern="0" cap="none" spc="0" normalizeH="0" baseline="0" noProof="0" dirty="0">
                <a:ln>
                  <a:noFill/>
                </a:ln>
                <a:solidFill>
                  <a:srgbClr val="222222"/>
                </a:solidFill>
                <a:effectLst/>
                <a:uLnTx/>
                <a:uFillTx/>
                <a:latin typeface="Calibri" panose="020F0502020204030204" pitchFamily="34" charset="0"/>
                <a:cs typeface="Calibri" panose="020F0502020204030204" pitchFamily="34" charset="0"/>
                <a:sym typeface="Arial"/>
              </a:rPr>
              <a:t> emerging variants based on sequences collected in the past 300 days</a:t>
            </a:r>
            <a:r>
              <a:rPr kumimoji="0" lang="en-SG" sz="1200" b="0" i="0" u="none" strike="noStrike" kern="0" cap="none" spc="0" normalizeH="0" baseline="0" noProof="0" dirty="0">
                <a:ln>
                  <a:noFill/>
                </a:ln>
                <a:solidFill>
                  <a:srgbClr val="212529"/>
                </a:solidFill>
                <a:effectLst/>
                <a:uLnTx/>
                <a:uFillTx/>
                <a:latin typeface="Calibri"/>
                <a:ea typeface="Calibri"/>
                <a:cs typeface="Calibri"/>
                <a:sym typeface="Calibri"/>
              </a:rPr>
              <a:t>.</a:t>
            </a:r>
            <a:endParaRPr kumimoji="0" lang="en-US" sz="1200" b="1" i="0" u="none" strike="noStrike" kern="0" cap="none" spc="0" normalizeH="0" baseline="0" noProof="0" dirty="0">
              <a:ln>
                <a:noFill/>
              </a:ln>
              <a:solidFill>
                <a:srgbClr val="212529"/>
              </a:solidFill>
              <a:effectLst/>
              <a:uLnTx/>
              <a:uFillTx/>
              <a:latin typeface="Calibri" panose="020F0502020204030204" pitchFamily="34" charset="0"/>
              <a:cs typeface="Calibri" panose="020F0502020204030204" pitchFamily="34" charset="0"/>
              <a:sym typeface="Arial"/>
            </a:endParaRPr>
          </a:p>
        </p:txBody>
      </p:sp>
      <p:sp>
        <p:nvSpPr>
          <p:cNvPr id="20" name="TextBox 19">
            <a:extLst>
              <a:ext uri="{FF2B5EF4-FFF2-40B4-BE49-F238E27FC236}">
                <a16:creationId xmlns:a16="http://schemas.microsoft.com/office/drawing/2014/main" id="{53D0529B-4CC8-EAFC-1D9F-0BCB4C8E7F86}"/>
              </a:ext>
            </a:extLst>
          </p:cNvPr>
          <p:cNvSpPr txBox="1"/>
          <p:nvPr/>
        </p:nvSpPr>
        <p:spPr>
          <a:xfrm>
            <a:off x="4276290" y="1127236"/>
            <a:ext cx="102944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a:cs typeface="Arial"/>
                <a:sym typeface="Arial"/>
              </a:rPr>
              <a:t>Mpox E8L</a:t>
            </a:r>
            <a:endParaRPr kumimoji="0" lang="en-SG" sz="1400" b="1" i="0" u="none" strike="noStrike" kern="0" cap="none" spc="0" normalizeH="0" baseline="0" noProof="0" dirty="0">
              <a:ln>
                <a:noFill/>
              </a:ln>
              <a:solidFill>
                <a:srgbClr val="000000"/>
              </a:solidFill>
              <a:effectLst/>
              <a:uLnTx/>
              <a:uFillTx/>
              <a:latin typeface="Arial"/>
              <a:cs typeface="Arial"/>
              <a:sym typeface="Arial"/>
            </a:endParaRPr>
          </a:p>
        </p:txBody>
      </p:sp>
      <p:sp>
        <p:nvSpPr>
          <p:cNvPr id="24" name="Rectangle 23">
            <a:extLst>
              <a:ext uri="{FF2B5EF4-FFF2-40B4-BE49-F238E27FC236}">
                <a16:creationId xmlns:a16="http://schemas.microsoft.com/office/drawing/2014/main" id="{13BB896B-77EF-ED86-1DC4-E9E1FB9357DA}"/>
              </a:ext>
            </a:extLst>
          </p:cNvPr>
          <p:cNvSpPr/>
          <p:nvPr/>
        </p:nvSpPr>
        <p:spPr>
          <a:xfrm>
            <a:off x="2019630" y="5559251"/>
            <a:ext cx="5044645"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SG" sz="1200" b="0" i="0" u="none" strike="noStrike" kern="0" cap="none" spc="0" normalizeH="0" baseline="0" noProof="0" dirty="0">
                <a:ln>
                  <a:noFill/>
                </a:ln>
                <a:solidFill>
                  <a:srgbClr val="000000"/>
                </a:solidFill>
                <a:effectLst/>
                <a:uLnTx/>
                <a:uFillTx/>
                <a:latin typeface="Arial"/>
                <a:cs typeface="Arial"/>
                <a:sym typeface="Arial"/>
              </a:rPr>
              <a:t>Homology model of Mpox </a:t>
            </a:r>
            <a:r>
              <a:rPr kumimoji="0" lang="en-SG" sz="1200" b="0" i="0" u="none" strike="noStrike" kern="0" cap="none" spc="0" normalizeH="0" baseline="0" noProof="0" dirty="0">
                <a:ln>
                  <a:noFill/>
                </a:ln>
                <a:solidFill>
                  <a:srgbClr val="FFFFFF">
                    <a:lumMod val="65000"/>
                  </a:srgbClr>
                </a:solidFill>
                <a:effectLst/>
                <a:uLnTx/>
                <a:uFillTx/>
                <a:latin typeface="Arial"/>
                <a:cs typeface="Arial"/>
                <a:sym typeface="Arial"/>
              </a:rPr>
              <a:t>E8L (</a:t>
            </a:r>
            <a:r>
              <a:rPr kumimoji="0" lang="en-SG" sz="1200" b="0" i="0" u="none" strike="noStrike" kern="0" cap="none" spc="0" normalizeH="0" baseline="0" noProof="0" dirty="0" err="1">
                <a:ln>
                  <a:noFill/>
                </a:ln>
                <a:solidFill>
                  <a:srgbClr val="FFFFFF">
                    <a:lumMod val="65000"/>
                  </a:srgbClr>
                </a:solidFill>
                <a:effectLst/>
                <a:uLnTx/>
                <a:uFillTx/>
                <a:latin typeface="Arial"/>
                <a:cs typeface="Arial"/>
                <a:sym typeface="Arial"/>
              </a:rPr>
              <a:t>gray</a:t>
            </a:r>
            <a:r>
              <a:rPr kumimoji="0" lang="en-SG" sz="1200" b="0" i="0" u="none" strike="noStrike" kern="0" cap="none" spc="0" normalizeH="0" baseline="0" noProof="0" dirty="0">
                <a:ln>
                  <a:noFill/>
                </a:ln>
                <a:solidFill>
                  <a:srgbClr val="FFFFFF">
                    <a:lumMod val="65000"/>
                  </a:srgbClr>
                </a:solidFill>
                <a:effectLst/>
                <a:uLnTx/>
                <a:uFillTx/>
                <a:latin typeface="Arial"/>
                <a:cs typeface="Arial"/>
                <a:sym typeface="Arial"/>
              </a:rPr>
              <a:t> ribbon) </a:t>
            </a:r>
            <a:r>
              <a:rPr kumimoji="0" lang="en-SG" sz="1200" b="0" i="0" u="none" strike="noStrike" kern="0" cap="none" spc="0" normalizeH="0" baseline="0" noProof="0" dirty="0">
                <a:ln>
                  <a:noFill/>
                </a:ln>
                <a:solidFill>
                  <a:srgbClr val="000000"/>
                </a:solidFill>
                <a:effectLst/>
                <a:uLnTx/>
                <a:uFillTx/>
                <a:latin typeface="Arial"/>
                <a:cs typeface="Arial"/>
                <a:sym typeface="Arial"/>
              </a:rPr>
              <a:t>created using AlphaFold3 (confidence score </a:t>
            </a:r>
            <a:r>
              <a:rPr kumimoji="0" lang="en-SG" sz="1200" b="0" i="0" u="none" strike="noStrike" kern="0" cap="none" spc="0" normalizeH="0" baseline="0" noProof="0" dirty="0" err="1">
                <a:ln>
                  <a:noFill/>
                </a:ln>
                <a:solidFill>
                  <a:srgbClr val="000000"/>
                </a:solidFill>
                <a:effectLst/>
                <a:uLnTx/>
                <a:uFillTx/>
                <a:latin typeface="Arial"/>
                <a:cs typeface="Arial"/>
                <a:sym typeface="Arial"/>
              </a:rPr>
              <a:t>pTM</a:t>
            </a:r>
            <a:r>
              <a:rPr kumimoji="0" lang="en-SG" sz="1200" b="0" i="0" u="none" strike="noStrike" kern="0" cap="none" spc="0" normalizeH="0" baseline="0" noProof="0" dirty="0">
                <a:ln>
                  <a:noFill/>
                </a:ln>
                <a:solidFill>
                  <a:srgbClr val="000000"/>
                </a:solidFill>
                <a:effectLst/>
                <a:uLnTx/>
                <a:uFillTx/>
                <a:latin typeface="Arial"/>
                <a:cs typeface="Arial"/>
                <a:sym typeface="Arial"/>
              </a:rPr>
              <a:t>=0.77) using </a:t>
            </a:r>
            <a:r>
              <a:rPr kumimoji="0" lang="en-SG" sz="1200" b="0" i="0" u="none" strike="noStrike" kern="0" cap="none" spc="0" normalizeH="0" baseline="0" noProof="0" dirty="0" err="1">
                <a:ln>
                  <a:noFill/>
                </a:ln>
                <a:solidFill>
                  <a:srgbClr val="000000"/>
                </a:solidFill>
                <a:effectLst/>
                <a:uLnTx/>
                <a:uFillTx/>
                <a:latin typeface="Arial"/>
                <a:cs typeface="Arial"/>
                <a:sym typeface="Arial"/>
              </a:rPr>
              <a:t>Uniprot</a:t>
            </a:r>
            <a:r>
              <a:rPr kumimoji="0" lang="en-SG" sz="1200" b="0" i="0" u="none" strike="noStrike" kern="0" cap="none" spc="0" normalizeH="0" baseline="0" noProof="0" dirty="0">
                <a:ln>
                  <a:noFill/>
                </a:ln>
                <a:solidFill>
                  <a:srgbClr val="000000"/>
                </a:solidFill>
                <a:effectLst/>
                <a:uLnTx/>
                <a:uFillTx/>
                <a:latin typeface="Arial"/>
                <a:cs typeface="Arial"/>
                <a:sym typeface="Arial"/>
              </a:rPr>
              <a:t> ID: Q8V4Y0 as starting sequence. Structure is aligned to </a:t>
            </a:r>
            <a:r>
              <a:rPr kumimoji="0" lang="en-SG" sz="1200" b="0" i="0" u="none" strike="noStrike" kern="0" cap="none" spc="0" normalizeH="0" baseline="0" noProof="0" dirty="0">
                <a:ln>
                  <a:noFill/>
                </a:ln>
                <a:solidFill>
                  <a:srgbClr val="4472C4"/>
                </a:solidFill>
                <a:effectLst/>
                <a:uLnTx/>
                <a:uFillTx/>
                <a:latin typeface="Arial"/>
                <a:cs typeface="Arial"/>
                <a:sym typeface="Arial"/>
              </a:rPr>
              <a:t>D8 protein (blue ribbon)</a:t>
            </a:r>
            <a:r>
              <a:rPr kumimoji="0" lang="en-SG" sz="1200" b="0" i="0" u="none" strike="noStrike" kern="0" cap="none" spc="0" normalizeH="0" baseline="0" noProof="0" dirty="0">
                <a:ln>
                  <a:noFill/>
                </a:ln>
                <a:solidFill>
                  <a:srgbClr val="000000"/>
                </a:solidFill>
                <a:effectLst/>
                <a:uLnTx/>
                <a:uFillTx/>
                <a:latin typeface="Arial"/>
                <a:cs typeface="Arial"/>
                <a:sym typeface="Arial"/>
              </a:rPr>
              <a:t> of VACV PDB ID 5USH where it is bound to </a:t>
            </a:r>
            <a:r>
              <a:rPr kumimoji="0" lang="en-SG" sz="1200" b="0" i="0" u="none" strike="noStrike" kern="0" cap="none" spc="0" normalizeH="0" baseline="0" noProof="0" dirty="0">
                <a:ln>
                  <a:noFill/>
                </a:ln>
                <a:solidFill>
                  <a:srgbClr val="70AD47"/>
                </a:solidFill>
                <a:effectLst/>
                <a:uLnTx/>
                <a:uFillTx/>
                <a:latin typeface="Arial"/>
                <a:cs typeface="Arial"/>
                <a:sym typeface="Arial"/>
              </a:rPr>
              <a:t>antibody Fab vv66 (green ribbon)</a:t>
            </a:r>
            <a:r>
              <a:rPr kumimoji="0" lang="en-SG" sz="1200" b="0" i="0" u="none" strike="noStrike" kern="0" cap="none" spc="0" normalizeH="0" baseline="0" noProof="0" dirty="0">
                <a:ln>
                  <a:noFill/>
                </a:ln>
                <a:solidFill>
                  <a:srgbClr val="000000"/>
                </a:solidFill>
                <a:effectLst/>
                <a:uLnTx/>
                <a:uFillTx/>
                <a:latin typeface="Arial"/>
                <a:cs typeface="Arial"/>
                <a:sym typeface="Arial"/>
              </a:rPr>
              <a:t>.</a:t>
            </a:r>
            <a:endParaRPr kumimoji="0" lang="en-SG" sz="9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endParaRPr>
          </a:p>
        </p:txBody>
      </p:sp>
      <p:sp>
        <p:nvSpPr>
          <p:cNvPr id="36" name="TextBox 35">
            <a:extLst>
              <a:ext uri="{FF2B5EF4-FFF2-40B4-BE49-F238E27FC236}">
                <a16:creationId xmlns:a16="http://schemas.microsoft.com/office/drawing/2014/main" id="{A5543DDE-AF01-5797-9218-0F65DA63B35F}"/>
              </a:ext>
            </a:extLst>
          </p:cNvPr>
          <p:cNvSpPr txBox="1"/>
          <p:nvPr/>
        </p:nvSpPr>
        <p:spPr>
          <a:xfrm>
            <a:off x="3420222" y="5103611"/>
            <a:ext cx="53412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Arial"/>
                <a:cs typeface="Arial"/>
                <a:sym typeface="Arial"/>
              </a:rPr>
              <a:t>124L</a:t>
            </a:r>
            <a:endParaRPr kumimoji="0" lang="en-SG" sz="1200" b="1" i="0" u="none" strike="noStrike" kern="0" cap="none" spc="0" normalizeH="0" baseline="0" noProof="0" dirty="0">
              <a:ln>
                <a:noFill/>
              </a:ln>
              <a:solidFill>
                <a:srgbClr val="000000"/>
              </a:solidFill>
              <a:effectLst/>
              <a:uLnTx/>
              <a:uFillTx/>
              <a:latin typeface="Arial"/>
              <a:cs typeface="Arial"/>
              <a:sym typeface="Arial"/>
            </a:endParaRPr>
          </a:p>
        </p:txBody>
      </p:sp>
      <p:pic>
        <p:nvPicPr>
          <p:cNvPr id="12" name="Google Shape;77;p15">
            <a:extLst>
              <a:ext uri="{FF2B5EF4-FFF2-40B4-BE49-F238E27FC236}">
                <a16:creationId xmlns:a16="http://schemas.microsoft.com/office/drawing/2014/main" id="{A362DD7B-C66E-8E4B-8BD8-5C4423D6FFE4}"/>
              </a:ext>
            </a:extLst>
          </p:cNvPr>
          <p:cNvPicPr/>
          <p:nvPr/>
        </p:nvPicPr>
        <p:blipFill>
          <a:blip r:embed="rId4"/>
          <a:stretch/>
        </p:blipFill>
        <p:spPr>
          <a:xfrm>
            <a:off x="7570080" y="5929200"/>
            <a:ext cx="1421640" cy="926280"/>
          </a:xfrm>
          <a:prstGeom prst="rect">
            <a:avLst/>
          </a:prstGeom>
          <a:ln w="0">
            <a:noFill/>
          </a:ln>
        </p:spPr>
      </p:pic>
    </p:spTree>
    <p:extLst>
      <p:ext uri="{BB962C8B-B14F-4D97-AF65-F5344CB8AC3E}">
        <p14:creationId xmlns:p14="http://schemas.microsoft.com/office/powerpoint/2010/main" val="8183447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PlaceHolder 1"/>
          <p:cNvSpPr>
            <a:spLocks noGrp="1"/>
          </p:cNvSpPr>
          <p:nvPr>
            <p:ph type="title"/>
          </p:nvPr>
        </p:nvSpPr>
        <p:spPr>
          <a:xfrm>
            <a:off x="457200" y="15120"/>
            <a:ext cx="8228880" cy="1144440"/>
          </a:xfrm>
          <a:prstGeom prst="rect">
            <a:avLst/>
          </a:prstGeom>
          <a:noFill/>
          <a:ln w="0">
            <a:noFill/>
          </a:ln>
        </p:spPr>
        <p:txBody>
          <a:bodyPr lIns="0" tIns="0" rIns="0" bIns="0" anchor="ctr">
            <a:noAutofit/>
          </a:bodyPr>
          <a:lstStyle/>
          <a:p>
            <a:pPr indent="0">
              <a:lnSpc>
                <a:spcPct val="90000"/>
              </a:lnSpc>
              <a:buNone/>
            </a:pPr>
            <a:r>
              <a:rPr lang="en-US" sz="4400" b="0" strike="noStrike" spc="-1">
                <a:solidFill>
                  <a:schemeClr val="dk1"/>
                </a:solidFill>
                <a:latin typeface="Arial"/>
                <a:ea typeface="Arial"/>
              </a:rPr>
              <a:t>Mpox surface protein analysis</a:t>
            </a:r>
            <a:endParaRPr lang="en-US" sz="4400" b="0" strike="noStrike" spc="-1">
              <a:solidFill>
                <a:srgbClr val="000000"/>
              </a:solidFill>
              <a:latin typeface="Arial"/>
            </a:endParaRPr>
          </a:p>
        </p:txBody>
      </p:sp>
      <p:sp>
        <p:nvSpPr>
          <p:cNvPr id="224" name="PlaceHolder 2"/>
          <p:cNvSpPr>
            <a:spLocks noGrp="1"/>
          </p:cNvSpPr>
          <p:nvPr>
            <p:ph/>
          </p:nvPr>
        </p:nvSpPr>
        <p:spPr>
          <a:xfrm>
            <a:off x="457200" y="1033560"/>
            <a:ext cx="8228880" cy="5217840"/>
          </a:xfrm>
          <a:prstGeom prst="rect">
            <a:avLst/>
          </a:prstGeom>
          <a:noFill/>
          <a:ln w="0">
            <a:noFill/>
          </a:ln>
        </p:spPr>
        <p:txBody>
          <a:bodyPr lIns="0" tIns="0" rIns="0" bIns="0" anchor="t">
            <a:noAutofit/>
          </a:bodyPr>
          <a:lstStyle/>
          <a:p>
            <a:pPr marL="114480" indent="0">
              <a:lnSpc>
                <a:spcPct val="90000"/>
              </a:lnSpc>
              <a:spcBef>
                <a:spcPts val="1001"/>
              </a:spcBef>
              <a:buNone/>
              <a:tabLst>
                <a:tab pos="0" algn="l"/>
              </a:tabLst>
            </a:pPr>
            <a:r>
              <a:rPr lang="en-US" sz="2000" b="0" i="1" strike="noStrike" spc="-1">
                <a:solidFill>
                  <a:schemeClr val="dk1"/>
                </a:solidFill>
                <a:latin typeface="Arial"/>
                <a:ea typeface="Arial"/>
              </a:rPr>
              <a:t>By Lee RTC, Lim YH, Nguyen M, Maurer-Stroh S</a:t>
            </a:r>
            <a:endParaRPr lang="en-US" sz="2000" b="0" strike="noStrike" spc="-1">
              <a:solidFill>
                <a:srgbClr val="000000"/>
              </a:solidFill>
              <a:latin typeface="Arial"/>
            </a:endParaRPr>
          </a:p>
          <a:p>
            <a:pPr marL="457200" indent="-343080">
              <a:lnSpc>
                <a:spcPct val="90000"/>
              </a:lnSpc>
              <a:spcBef>
                <a:spcPts val="1001"/>
              </a:spcBef>
              <a:buClr>
                <a:srgbClr val="000000"/>
              </a:buClr>
              <a:buFont typeface="Arial"/>
              <a:buChar char="•"/>
              <a:tabLst>
                <a:tab pos="0" algn="l"/>
              </a:tabLst>
            </a:pPr>
            <a:r>
              <a:rPr lang="en-US" sz="2400" b="0" strike="noStrike" spc="-1">
                <a:solidFill>
                  <a:schemeClr val="dk1"/>
                </a:solidFill>
                <a:latin typeface="Arial"/>
                <a:ea typeface="Arial"/>
              </a:rPr>
              <a:t>Method:</a:t>
            </a:r>
            <a:endParaRPr lang="en-US" sz="2400" b="0" strike="noStrike" spc="-1">
              <a:solidFill>
                <a:srgbClr val="000000"/>
              </a:solidFill>
              <a:latin typeface="Arial"/>
            </a:endParaRPr>
          </a:p>
          <a:p>
            <a:pPr marL="1028880" lvl="1" indent="-457200">
              <a:lnSpc>
                <a:spcPct val="90000"/>
              </a:lnSpc>
              <a:spcBef>
                <a:spcPts val="499"/>
              </a:spcBef>
              <a:buClr>
                <a:srgbClr val="000000"/>
              </a:buClr>
              <a:buFont typeface="Arial"/>
              <a:buAutoNum type="arabicPeriod"/>
              <a:tabLst>
                <a:tab pos="0" algn="l"/>
              </a:tabLst>
            </a:pPr>
            <a:r>
              <a:rPr lang="en-US" sz="2000" b="0" strike="noStrike" spc="-1">
                <a:solidFill>
                  <a:schemeClr val="dk1"/>
                </a:solidFill>
                <a:latin typeface="Arial"/>
                <a:ea typeface="Arial"/>
              </a:rPr>
              <a:t>Literature review of Mpox surface proteins, their functions and role as putative antigens</a:t>
            </a:r>
            <a:endParaRPr lang="en-US" sz="2000" b="0" strike="noStrike" spc="-1">
              <a:solidFill>
                <a:srgbClr val="000000"/>
              </a:solidFill>
              <a:latin typeface="Arial"/>
            </a:endParaRPr>
          </a:p>
          <a:p>
            <a:pPr marL="1028880" lvl="1" indent="-457200">
              <a:lnSpc>
                <a:spcPct val="90000"/>
              </a:lnSpc>
              <a:spcBef>
                <a:spcPts val="499"/>
              </a:spcBef>
              <a:buClr>
                <a:srgbClr val="000000"/>
              </a:buClr>
              <a:buFont typeface="Arial"/>
              <a:buAutoNum type="arabicPeriod"/>
              <a:tabLst>
                <a:tab pos="0" algn="l"/>
              </a:tabLst>
            </a:pPr>
            <a:r>
              <a:rPr lang="en-US" sz="2000" b="0" strike="noStrike" spc="-1">
                <a:solidFill>
                  <a:schemeClr val="dk1"/>
                </a:solidFill>
                <a:latin typeface="Arial"/>
                <a:ea typeface="Arial"/>
              </a:rPr>
              <a:t>Sequence alignment to determine amino acid differences in comparison of MVA vaccine vs Mpox clade Ib, MVA vs Mpox clade IIb and Mpox clade Ib vs IIb</a:t>
            </a:r>
            <a:endParaRPr lang="en-US" sz="2000" b="0" strike="noStrike" spc="-1">
              <a:solidFill>
                <a:srgbClr val="000000"/>
              </a:solidFill>
              <a:latin typeface="Arial"/>
            </a:endParaRPr>
          </a:p>
          <a:p>
            <a:pPr marL="1028880" lvl="1" indent="-457200">
              <a:lnSpc>
                <a:spcPct val="90000"/>
              </a:lnSpc>
              <a:spcBef>
                <a:spcPts val="499"/>
              </a:spcBef>
              <a:buClr>
                <a:srgbClr val="000000"/>
              </a:buClr>
              <a:buFont typeface="Arial"/>
              <a:buAutoNum type="arabicPeriod"/>
              <a:tabLst>
                <a:tab pos="0" algn="l"/>
              </a:tabLst>
            </a:pPr>
            <a:r>
              <a:rPr lang="en-US" sz="2000" b="0" strike="noStrike" spc="-1">
                <a:solidFill>
                  <a:schemeClr val="dk1"/>
                </a:solidFill>
                <a:latin typeface="Arial"/>
                <a:ea typeface="Arial"/>
              </a:rPr>
              <a:t>AlphaFold3 3D structure models of relevant surface proteins </a:t>
            </a:r>
            <a:endParaRPr lang="en-US" sz="2000" b="0" strike="noStrike" spc="-1">
              <a:solidFill>
                <a:srgbClr val="000000"/>
              </a:solidFill>
              <a:latin typeface="Arial"/>
            </a:endParaRPr>
          </a:p>
          <a:p>
            <a:pPr marL="1028880" lvl="1" indent="-457200">
              <a:lnSpc>
                <a:spcPct val="90000"/>
              </a:lnSpc>
              <a:spcBef>
                <a:spcPts val="499"/>
              </a:spcBef>
              <a:buClr>
                <a:srgbClr val="000000"/>
              </a:buClr>
              <a:buFont typeface="Arial"/>
              <a:buAutoNum type="arabicPeriod"/>
              <a:tabLst>
                <a:tab pos="0" algn="l"/>
              </a:tabLst>
            </a:pPr>
            <a:r>
              <a:rPr lang="en-US" sz="2000" b="0" strike="noStrike" spc="-1">
                <a:solidFill>
                  <a:schemeClr val="dk1"/>
                </a:solidFill>
                <a:latin typeface="Arial"/>
                <a:ea typeface="Arial"/>
              </a:rPr>
              <a:t>Mapping of amino acid differences onto the structure models</a:t>
            </a:r>
            <a:endParaRPr lang="en-US" sz="2000" b="0" strike="noStrike" spc="-1">
              <a:solidFill>
                <a:srgbClr val="000000"/>
              </a:solidFill>
              <a:latin typeface="Arial"/>
            </a:endParaRPr>
          </a:p>
          <a:p>
            <a:pPr marL="1028880" lvl="1" indent="-457200">
              <a:lnSpc>
                <a:spcPct val="90000"/>
              </a:lnSpc>
              <a:spcBef>
                <a:spcPts val="499"/>
              </a:spcBef>
              <a:buClr>
                <a:srgbClr val="000000"/>
              </a:buClr>
              <a:buFont typeface="Arial"/>
              <a:buAutoNum type="arabicPeriod"/>
              <a:tabLst>
                <a:tab pos="0" algn="l"/>
              </a:tabLst>
            </a:pPr>
            <a:r>
              <a:rPr lang="en-US" sz="2000" b="0" strike="noStrike" spc="-1">
                <a:solidFill>
                  <a:schemeClr val="dk1"/>
                </a:solidFill>
                <a:latin typeface="Arial"/>
                <a:ea typeface="Arial"/>
              </a:rPr>
              <a:t>Coloring of known epitopes from IEDB in the structure models (where available)</a:t>
            </a:r>
            <a:endParaRPr lang="en-US" sz="2000" b="0" strike="noStrike" spc="-1">
              <a:solidFill>
                <a:srgbClr val="000000"/>
              </a:solidFill>
              <a:latin typeface="Arial"/>
            </a:endParaRPr>
          </a:p>
          <a:p>
            <a:pPr marL="457200" indent="-343080">
              <a:lnSpc>
                <a:spcPct val="90000"/>
              </a:lnSpc>
              <a:spcBef>
                <a:spcPts val="1001"/>
              </a:spcBef>
              <a:buClr>
                <a:srgbClr val="000000"/>
              </a:buClr>
              <a:buFont typeface="Arial"/>
              <a:buChar char="•"/>
              <a:tabLst>
                <a:tab pos="0" algn="l"/>
              </a:tabLst>
            </a:pPr>
            <a:r>
              <a:rPr lang="en-US" sz="2400" b="0" strike="noStrike" spc="-1">
                <a:solidFill>
                  <a:schemeClr val="dk1"/>
                </a:solidFill>
                <a:latin typeface="Arial"/>
                <a:ea typeface="Arial"/>
              </a:rPr>
              <a:t>Findings:</a:t>
            </a:r>
            <a:endParaRPr lang="en-US" sz="2400" b="0" strike="noStrike" spc="-1">
              <a:solidFill>
                <a:srgbClr val="000000"/>
              </a:solidFill>
              <a:latin typeface="Arial"/>
            </a:endParaRPr>
          </a:p>
          <a:p>
            <a:pPr marL="114480" indent="0">
              <a:lnSpc>
                <a:spcPct val="90000"/>
              </a:lnSpc>
              <a:spcBef>
                <a:spcPts val="1001"/>
              </a:spcBef>
              <a:buNone/>
              <a:tabLst>
                <a:tab pos="0" algn="l"/>
              </a:tabLst>
            </a:pPr>
            <a:r>
              <a:rPr lang="en-SG" sz="2000" b="1" strike="noStrike" spc="-1">
                <a:solidFill>
                  <a:schemeClr val="dk1"/>
                </a:solidFill>
                <a:latin typeface="Arial"/>
                <a:ea typeface="Arial"/>
              </a:rPr>
              <a:t>Sequence and structure model comparison of 17 poxvirus surface antigen proteins show that the clade Ib virus did not gain significant new differences from the vaccine strain when compared to clade IIb where earlier data showed ~85% vaccine efficacy.</a:t>
            </a:r>
            <a:endParaRPr lang="en-US" sz="2000" b="0" strike="noStrike" spc="-1">
              <a:solidFill>
                <a:srgbClr val="000000"/>
              </a:solidFill>
              <a:latin typeface="Arial"/>
            </a:endParaRPr>
          </a:p>
        </p:txBody>
      </p:sp>
    </p:spTree>
    <p:extLst>
      <p:ext uri="{BB962C8B-B14F-4D97-AF65-F5344CB8AC3E}">
        <p14:creationId xmlns:p14="http://schemas.microsoft.com/office/powerpoint/2010/main" val="28154841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 name="Picture 12"/>
          <p:cNvPicPr/>
          <p:nvPr/>
        </p:nvPicPr>
        <p:blipFill>
          <a:blip r:embed="rId2"/>
          <a:stretch/>
        </p:blipFill>
        <p:spPr>
          <a:xfrm>
            <a:off x="5787360" y="2545200"/>
            <a:ext cx="1959120" cy="3428640"/>
          </a:xfrm>
          <a:prstGeom prst="rect">
            <a:avLst/>
          </a:prstGeom>
          <a:ln w="0">
            <a:noFill/>
          </a:ln>
        </p:spPr>
      </p:pic>
      <p:sp>
        <p:nvSpPr>
          <p:cNvPr id="226" name="PlaceHolder 1"/>
          <p:cNvSpPr>
            <a:spLocks noGrp="1"/>
          </p:cNvSpPr>
          <p:nvPr>
            <p:ph type="title"/>
          </p:nvPr>
        </p:nvSpPr>
        <p:spPr>
          <a:xfrm>
            <a:off x="544320" y="487800"/>
            <a:ext cx="7632720" cy="791640"/>
          </a:xfrm>
          <a:prstGeom prst="rect">
            <a:avLst/>
          </a:prstGeom>
          <a:noFill/>
          <a:ln w="0">
            <a:noFill/>
          </a:ln>
        </p:spPr>
        <p:txBody>
          <a:bodyPr lIns="0" tIns="0" rIns="0" bIns="0" anchor="ctr">
            <a:noAutofit/>
          </a:bodyPr>
          <a:lstStyle/>
          <a:p>
            <a:pPr indent="0" algn="ctr">
              <a:lnSpc>
                <a:spcPct val="90000"/>
              </a:lnSpc>
              <a:buNone/>
            </a:pPr>
            <a:r>
              <a:rPr lang="en-US" sz="2400" b="0" strike="noStrike" spc="-1">
                <a:solidFill>
                  <a:schemeClr val="dk1"/>
                </a:solidFill>
                <a:latin typeface="Arial"/>
                <a:ea typeface="Arial"/>
              </a:rPr>
              <a:t>Mutational Differences in Surface Proteins between MVA VACV, clade Ib and clade IIb Mpox viruses</a:t>
            </a:r>
            <a:endParaRPr lang="en-US" sz="2400" b="0" strike="noStrike" spc="-1">
              <a:solidFill>
                <a:srgbClr val="000000"/>
              </a:solidFill>
              <a:latin typeface="Arial"/>
            </a:endParaRPr>
          </a:p>
        </p:txBody>
      </p:sp>
      <p:sp>
        <p:nvSpPr>
          <p:cNvPr id="227" name="TextBox 3"/>
          <p:cNvSpPr/>
          <p:nvPr/>
        </p:nvSpPr>
        <p:spPr>
          <a:xfrm>
            <a:off x="1302480" y="1453320"/>
            <a:ext cx="6172885" cy="306323"/>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1400" b="1" strike="noStrike" spc="-1" dirty="0">
                <a:solidFill>
                  <a:srgbClr val="000000"/>
                </a:solidFill>
                <a:latin typeface="Arial"/>
                <a:ea typeface="Arial"/>
              </a:rPr>
              <a:t>Mpox Surface Protein: E8L (https://doi.org/10.3389/fcimb.2024.1414224)</a:t>
            </a:r>
            <a:endParaRPr lang="en-US" sz="1400" b="0" strike="noStrike" spc="-1" dirty="0">
              <a:solidFill>
                <a:srgbClr val="000000"/>
              </a:solidFill>
              <a:latin typeface="Arial"/>
            </a:endParaRPr>
          </a:p>
        </p:txBody>
      </p:sp>
      <p:sp>
        <p:nvSpPr>
          <p:cNvPr id="228" name="TextBox 4"/>
          <p:cNvSpPr/>
          <p:nvPr/>
        </p:nvSpPr>
        <p:spPr>
          <a:xfrm>
            <a:off x="992160" y="2094120"/>
            <a:ext cx="1013040" cy="3031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1400" b="1" strike="noStrike" spc="-1">
                <a:solidFill>
                  <a:srgbClr val="000000"/>
                </a:solidFill>
                <a:latin typeface="Arial"/>
                <a:ea typeface="Arial"/>
              </a:rPr>
              <a:t>MVA vs Ib</a:t>
            </a:r>
            <a:endParaRPr lang="en-US" sz="1400" b="0" strike="noStrike" spc="-1">
              <a:solidFill>
                <a:srgbClr val="000000"/>
              </a:solidFill>
              <a:latin typeface="Arial"/>
            </a:endParaRPr>
          </a:p>
        </p:txBody>
      </p:sp>
      <p:sp>
        <p:nvSpPr>
          <p:cNvPr id="229" name="TextBox 5"/>
          <p:cNvSpPr/>
          <p:nvPr/>
        </p:nvSpPr>
        <p:spPr>
          <a:xfrm>
            <a:off x="3578760" y="2094120"/>
            <a:ext cx="1062000" cy="3031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1400" b="1" strike="noStrike" spc="-1">
                <a:solidFill>
                  <a:srgbClr val="000000"/>
                </a:solidFill>
                <a:latin typeface="Arial"/>
                <a:ea typeface="Arial"/>
              </a:rPr>
              <a:t>MVA vs IIb</a:t>
            </a:r>
            <a:endParaRPr lang="en-US" sz="1400" b="0" strike="noStrike" spc="-1">
              <a:solidFill>
                <a:srgbClr val="000000"/>
              </a:solidFill>
              <a:latin typeface="Arial"/>
            </a:endParaRPr>
          </a:p>
        </p:txBody>
      </p:sp>
      <p:sp>
        <p:nvSpPr>
          <p:cNvPr id="230" name="TextBox 6"/>
          <p:cNvSpPr/>
          <p:nvPr/>
        </p:nvSpPr>
        <p:spPr>
          <a:xfrm>
            <a:off x="6836040" y="2094120"/>
            <a:ext cx="844200" cy="3031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1400" b="1" strike="noStrike" spc="-1">
                <a:solidFill>
                  <a:srgbClr val="000000"/>
                </a:solidFill>
                <a:latin typeface="Arial"/>
                <a:ea typeface="Arial"/>
              </a:rPr>
              <a:t>Ib vs IIb</a:t>
            </a:r>
            <a:endParaRPr lang="en-US" sz="1400" b="0" strike="noStrike" spc="-1">
              <a:solidFill>
                <a:srgbClr val="000000"/>
              </a:solidFill>
              <a:latin typeface="Arial"/>
            </a:endParaRPr>
          </a:p>
        </p:txBody>
      </p:sp>
      <p:sp>
        <p:nvSpPr>
          <p:cNvPr id="235" name="TextBox 13"/>
          <p:cNvSpPr/>
          <p:nvPr/>
        </p:nvSpPr>
        <p:spPr>
          <a:xfrm>
            <a:off x="5871960" y="4547160"/>
            <a:ext cx="443160" cy="2725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1200" b="1" strike="noStrike" spc="-1">
                <a:solidFill>
                  <a:srgbClr val="000000"/>
                </a:solidFill>
                <a:latin typeface="Arial"/>
                <a:ea typeface="Arial"/>
              </a:rPr>
              <a:t>19T</a:t>
            </a:r>
            <a:endParaRPr lang="en-US" sz="1200" b="0" strike="noStrike" spc="-1">
              <a:solidFill>
                <a:srgbClr val="000000"/>
              </a:solidFill>
              <a:latin typeface="Arial"/>
            </a:endParaRPr>
          </a:p>
        </p:txBody>
      </p:sp>
      <p:pic>
        <p:nvPicPr>
          <p:cNvPr id="236" name="Picture 15"/>
          <p:cNvPicPr/>
          <p:nvPr/>
        </p:nvPicPr>
        <p:blipFill>
          <a:blip r:embed="rId3"/>
          <a:stretch/>
        </p:blipFill>
        <p:spPr>
          <a:xfrm>
            <a:off x="663480" y="2545200"/>
            <a:ext cx="1898280" cy="3306600"/>
          </a:xfrm>
          <a:prstGeom prst="rect">
            <a:avLst/>
          </a:prstGeom>
          <a:ln w="0">
            <a:noFill/>
          </a:ln>
        </p:spPr>
      </p:pic>
      <p:pic>
        <p:nvPicPr>
          <p:cNvPr id="237" name="Picture 17"/>
          <p:cNvPicPr/>
          <p:nvPr/>
        </p:nvPicPr>
        <p:blipFill>
          <a:blip r:embed="rId4"/>
          <a:stretch/>
        </p:blipFill>
        <p:spPr>
          <a:xfrm>
            <a:off x="3227040" y="2492640"/>
            <a:ext cx="2019600" cy="3359160"/>
          </a:xfrm>
          <a:prstGeom prst="rect">
            <a:avLst/>
          </a:prstGeom>
          <a:ln w="0">
            <a:noFill/>
          </a:ln>
        </p:spPr>
      </p:pic>
      <p:sp>
        <p:nvSpPr>
          <p:cNvPr id="238" name="Rectangle 18"/>
          <p:cNvSpPr/>
          <p:nvPr/>
        </p:nvSpPr>
        <p:spPr>
          <a:xfrm>
            <a:off x="651240" y="6050520"/>
            <a:ext cx="660672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SG" sz="1200" b="0" strike="noStrike" spc="-1">
                <a:solidFill>
                  <a:srgbClr val="000000"/>
                </a:solidFill>
                <a:latin typeface="Arial"/>
                <a:ea typeface="Arial"/>
              </a:rPr>
              <a:t>Homology model of Mpox </a:t>
            </a:r>
            <a:r>
              <a:rPr lang="en-SG" sz="1200" b="0" strike="noStrike" spc="-1">
                <a:solidFill>
                  <a:schemeClr val="lt1">
                    <a:lumMod val="65000"/>
                  </a:schemeClr>
                </a:solidFill>
                <a:latin typeface="Arial"/>
                <a:ea typeface="Arial"/>
              </a:rPr>
              <a:t>E8L (gray ribbon) </a:t>
            </a:r>
            <a:r>
              <a:rPr lang="en-SG" sz="1200" b="0" strike="noStrike" spc="-1">
                <a:solidFill>
                  <a:srgbClr val="000000"/>
                </a:solidFill>
                <a:latin typeface="Arial"/>
                <a:ea typeface="Arial"/>
              </a:rPr>
              <a:t>created using AlphaFold3 (confidence score pTM=0.77) using Uniprot ID: Q8V4Y0 as starting sequence. Structure is aligned to </a:t>
            </a:r>
            <a:r>
              <a:rPr lang="en-SG" sz="1200" b="0" strike="noStrike" spc="-1">
                <a:solidFill>
                  <a:schemeClr val="accent1"/>
                </a:solidFill>
                <a:latin typeface="Arial"/>
                <a:ea typeface="Arial"/>
              </a:rPr>
              <a:t>D8 protein (blue ribbon)</a:t>
            </a:r>
            <a:r>
              <a:rPr lang="en-SG" sz="1200" b="0" strike="noStrike" spc="-1">
                <a:solidFill>
                  <a:srgbClr val="000000"/>
                </a:solidFill>
                <a:latin typeface="Arial"/>
                <a:ea typeface="Arial"/>
              </a:rPr>
              <a:t> of VACV PDB ID 5USH where it is bound to </a:t>
            </a:r>
            <a:r>
              <a:rPr lang="en-SG" sz="1200" b="0" strike="noStrike" spc="-1">
                <a:solidFill>
                  <a:schemeClr val="accent6"/>
                </a:solidFill>
                <a:latin typeface="Arial"/>
                <a:ea typeface="Arial"/>
              </a:rPr>
              <a:t>antibody Fab vv66 (green ribbon)</a:t>
            </a:r>
            <a:r>
              <a:rPr lang="en-SG" sz="1200" b="0" strike="noStrike" spc="-1">
                <a:solidFill>
                  <a:srgbClr val="000000"/>
                </a:solidFill>
                <a:latin typeface="Arial"/>
                <a:ea typeface="Arial"/>
              </a:rPr>
              <a:t>.</a:t>
            </a:r>
            <a:endParaRPr lang="en-US" sz="1200" b="0" strike="noStrike" spc="-1">
              <a:solidFill>
                <a:srgbClr val="000000"/>
              </a:solidFill>
              <a:latin typeface="Arial"/>
            </a:endParaRPr>
          </a:p>
        </p:txBody>
      </p:sp>
      <p:pic>
        <p:nvPicPr>
          <p:cNvPr id="16" name="Google Shape;77;p15">
            <a:extLst>
              <a:ext uri="{FF2B5EF4-FFF2-40B4-BE49-F238E27FC236}">
                <a16:creationId xmlns:a16="http://schemas.microsoft.com/office/drawing/2014/main" id="{CC8D42D9-EDCC-6842-9CB5-DFB51D5DCE48}"/>
              </a:ext>
            </a:extLst>
          </p:cNvPr>
          <p:cNvPicPr/>
          <p:nvPr/>
        </p:nvPicPr>
        <p:blipFill>
          <a:blip r:embed="rId5"/>
          <a:stretch/>
        </p:blipFill>
        <p:spPr>
          <a:xfrm>
            <a:off x="7570080" y="5929200"/>
            <a:ext cx="1421640" cy="926280"/>
          </a:xfrm>
          <a:prstGeom prst="rect">
            <a:avLst/>
          </a:prstGeom>
          <a:ln w="0">
            <a:noFill/>
          </a:ln>
        </p:spPr>
      </p:pic>
    </p:spTree>
    <p:extLst>
      <p:ext uri="{BB962C8B-B14F-4D97-AF65-F5344CB8AC3E}">
        <p14:creationId xmlns:p14="http://schemas.microsoft.com/office/powerpoint/2010/main" val="24375449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CCBFE-CC89-9C88-8F2B-D8B55725D63C}"/>
            </a:ext>
          </a:extLst>
        </p:cNvPr>
        <p:cNvGrpSpPr/>
        <p:nvPr/>
      </p:nvGrpSpPr>
      <p:grpSpPr>
        <a:xfrm>
          <a:off x="0" y="0"/>
          <a:ext cx="0" cy="0"/>
          <a:chOff x="0" y="0"/>
          <a:chExt cx="0" cy="0"/>
        </a:xfrm>
      </p:grpSpPr>
      <p:sp>
        <p:nvSpPr>
          <p:cNvPr id="378" name="Google Shape;124;p18">
            <a:extLst>
              <a:ext uri="{FF2B5EF4-FFF2-40B4-BE49-F238E27FC236}">
                <a16:creationId xmlns:a16="http://schemas.microsoft.com/office/drawing/2014/main" id="{75171341-95A8-8505-9146-FEEA781FF027}"/>
              </a:ext>
            </a:extLst>
          </p:cNvPr>
          <p:cNvSpPr/>
          <p:nvPr/>
        </p:nvSpPr>
        <p:spPr>
          <a:xfrm>
            <a:off x="693000" y="65880"/>
            <a:ext cx="8390880" cy="636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r">
              <a:lnSpc>
                <a:spcPct val="100000"/>
              </a:lnSpc>
              <a:tabLst>
                <a:tab pos="0" algn="l"/>
              </a:tabLst>
            </a:pPr>
            <a:r>
              <a:rPr lang="en-SG" sz="1700" b="1" strike="noStrike" spc="-1" dirty="0">
                <a:solidFill>
                  <a:srgbClr val="000000"/>
                </a:solidFill>
                <a:latin typeface="Calibri"/>
                <a:ea typeface="Calibri"/>
              </a:rPr>
              <a:t>Regional distribution of subtypes in new coronavirus sequences </a:t>
            </a:r>
            <a:endParaRPr lang="en-US" sz="1700" b="0" strike="noStrike" spc="-1" dirty="0">
              <a:solidFill>
                <a:srgbClr val="000000"/>
              </a:solidFill>
              <a:latin typeface="Arial"/>
            </a:endParaRPr>
          </a:p>
          <a:p>
            <a:pPr algn="r">
              <a:lnSpc>
                <a:spcPct val="100000"/>
              </a:lnSpc>
              <a:tabLst>
                <a:tab pos="0" algn="l"/>
              </a:tabLst>
            </a:pPr>
            <a:r>
              <a:rPr lang="en-SG" sz="1700" b="1" strike="noStrike" spc="-1" dirty="0">
                <a:solidFill>
                  <a:srgbClr val="000000"/>
                </a:solidFill>
                <a:latin typeface="Calibri"/>
                <a:ea typeface="Calibri"/>
              </a:rPr>
              <a:t>collected from 2024-11-01 to 2024-01-01</a:t>
            </a:r>
            <a:endParaRPr lang="en-US" sz="1700" b="0" strike="noStrike" spc="-1" dirty="0">
              <a:solidFill>
                <a:srgbClr val="000000"/>
              </a:solidFill>
              <a:latin typeface="Arial"/>
            </a:endParaRPr>
          </a:p>
          <a:p>
            <a:pPr algn="r">
              <a:lnSpc>
                <a:spcPct val="100000"/>
              </a:lnSpc>
              <a:tabLst>
                <a:tab pos="0" algn="l"/>
              </a:tabLst>
            </a:pPr>
            <a:endParaRPr lang="en-US" sz="1700" b="0" strike="noStrike" spc="-1" dirty="0">
              <a:solidFill>
                <a:srgbClr val="000000"/>
              </a:solidFill>
              <a:latin typeface="Arial"/>
            </a:endParaRPr>
          </a:p>
          <a:p>
            <a:pPr algn="r">
              <a:lnSpc>
                <a:spcPct val="100000"/>
              </a:lnSpc>
              <a:tabLst>
                <a:tab pos="0" algn="l"/>
              </a:tabLst>
            </a:pPr>
            <a:endParaRPr lang="en-US" sz="1700" b="0" strike="noStrike" spc="-1" dirty="0">
              <a:solidFill>
                <a:srgbClr val="000000"/>
              </a:solidFill>
              <a:latin typeface="Arial"/>
            </a:endParaRPr>
          </a:p>
          <a:p>
            <a:pPr algn="r">
              <a:lnSpc>
                <a:spcPct val="100000"/>
              </a:lnSpc>
              <a:tabLst>
                <a:tab pos="0" algn="l"/>
              </a:tabLst>
            </a:pPr>
            <a:endParaRPr lang="en-US" sz="1700" b="0" strike="noStrike" spc="-1" dirty="0">
              <a:solidFill>
                <a:srgbClr val="000000"/>
              </a:solidFill>
              <a:latin typeface="Arial"/>
            </a:endParaRPr>
          </a:p>
          <a:p>
            <a:pPr algn="r">
              <a:lnSpc>
                <a:spcPct val="100000"/>
              </a:lnSpc>
              <a:tabLst>
                <a:tab pos="0" algn="l"/>
              </a:tabLst>
            </a:pPr>
            <a:endParaRPr lang="en-US" sz="1700" b="0" strike="noStrike" spc="-1" dirty="0">
              <a:solidFill>
                <a:srgbClr val="000000"/>
              </a:solidFill>
              <a:latin typeface="Arial"/>
            </a:endParaRPr>
          </a:p>
        </p:txBody>
      </p:sp>
      <p:sp>
        <p:nvSpPr>
          <p:cNvPr id="379" name="TextBox 10">
            <a:extLst>
              <a:ext uri="{FF2B5EF4-FFF2-40B4-BE49-F238E27FC236}">
                <a16:creationId xmlns:a16="http://schemas.microsoft.com/office/drawing/2014/main" id="{9D006D75-5CFB-90BE-781F-3015AADA3BE6}"/>
              </a:ext>
            </a:extLst>
          </p:cNvPr>
          <p:cNvSpPr/>
          <p:nvPr/>
        </p:nvSpPr>
        <p:spPr>
          <a:xfrm>
            <a:off x="292680" y="201240"/>
            <a:ext cx="1745280" cy="333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SG" sz="1600" b="1" strike="noStrike" spc="-1">
                <a:solidFill>
                  <a:srgbClr val="000000"/>
                </a:solidFill>
                <a:latin typeface="Calibri"/>
                <a:ea typeface="Arial"/>
              </a:rPr>
              <a:t>EpiCoV</a:t>
            </a:r>
            <a:r>
              <a:rPr lang="en-SG" sz="1200" b="0" strike="noStrike" spc="-1" baseline="50000">
                <a:solidFill>
                  <a:srgbClr val="000000"/>
                </a:solidFill>
                <a:latin typeface="Calibri"/>
                <a:ea typeface="Arial"/>
              </a:rPr>
              <a:t>™ </a:t>
            </a:r>
            <a:r>
              <a:rPr lang="en-SG" sz="1600" b="1" strike="noStrike" spc="-1">
                <a:solidFill>
                  <a:srgbClr val="000000"/>
                </a:solidFill>
                <a:latin typeface="Calibri"/>
                <a:ea typeface="Arial"/>
              </a:rPr>
              <a:t>Update</a:t>
            </a:r>
            <a:endParaRPr lang="en-US" sz="1600" b="0" strike="noStrike" spc="-1">
              <a:solidFill>
                <a:srgbClr val="000000"/>
              </a:solidFill>
              <a:latin typeface="Arial"/>
            </a:endParaRPr>
          </a:p>
        </p:txBody>
      </p:sp>
      <p:pic>
        <p:nvPicPr>
          <p:cNvPr id="4" name="Picture 3" descr="A close-up of a graph&#10;&#10;Description automatically generated">
            <a:extLst>
              <a:ext uri="{FF2B5EF4-FFF2-40B4-BE49-F238E27FC236}">
                <a16:creationId xmlns:a16="http://schemas.microsoft.com/office/drawing/2014/main" id="{2C1FF5A8-20A9-2DC4-6232-284327D946BA}"/>
              </a:ext>
            </a:extLst>
          </p:cNvPr>
          <p:cNvPicPr>
            <a:picLocks noChangeAspect="1"/>
          </p:cNvPicPr>
          <p:nvPr/>
        </p:nvPicPr>
        <p:blipFill>
          <a:blip r:embed="rId2" cstate="print">
            <a:extLst>
              <a:ext uri="{28A0092B-C50C-407E-A947-70E740481C1C}">
                <a14:useLocalDpi xmlns:a14="http://schemas.microsoft.com/office/drawing/2010/main" val="0"/>
              </a:ext>
            </a:extLst>
          </a:blip>
          <a:srcRect t="8490"/>
          <a:stretch/>
        </p:blipFill>
        <p:spPr>
          <a:xfrm>
            <a:off x="0" y="2015409"/>
            <a:ext cx="9144000" cy="2540356"/>
          </a:xfrm>
          <a:prstGeom prst="rect">
            <a:avLst/>
          </a:prstGeom>
        </p:spPr>
      </p:pic>
      <p:pic>
        <p:nvPicPr>
          <p:cNvPr id="8" name="Google Shape;77;p15">
            <a:extLst>
              <a:ext uri="{FF2B5EF4-FFF2-40B4-BE49-F238E27FC236}">
                <a16:creationId xmlns:a16="http://schemas.microsoft.com/office/drawing/2014/main" id="{04ABC4E6-5E78-7344-B40D-35FF322D8EFF}"/>
              </a:ext>
            </a:extLst>
          </p:cNvPr>
          <p:cNvPicPr/>
          <p:nvPr/>
        </p:nvPicPr>
        <p:blipFill>
          <a:blip r:embed="rId3"/>
          <a:stretch/>
        </p:blipFill>
        <p:spPr>
          <a:xfrm>
            <a:off x="7570080" y="5929200"/>
            <a:ext cx="1421640" cy="926280"/>
          </a:xfrm>
          <a:prstGeom prst="rect">
            <a:avLst/>
          </a:prstGeom>
          <a:ln w="0">
            <a:noFill/>
          </a:ln>
        </p:spPr>
      </p:pic>
    </p:spTree>
    <p:extLst>
      <p:ext uri="{BB962C8B-B14F-4D97-AF65-F5344CB8AC3E}">
        <p14:creationId xmlns:p14="http://schemas.microsoft.com/office/powerpoint/2010/main" val="8535609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7B4209-3936-8CEC-809B-D5DC918048BC}"/>
            </a:ext>
          </a:extLst>
        </p:cNvPr>
        <p:cNvGrpSpPr/>
        <p:nvPr/>
      </p:nvGrpSpPr>
      <p:grpSpPr>
        <a:xfrm>
          <a:off x="0" y="0"/>
          <a:ext cx="0" cy="0"/>
          <a:chOff x="0" y="0"/>
          <a:chExt cx="0" cy="0"/>
        </a:xfrm>
      </p:grpSpPr>
      <p:sp>
        <p:nvSpPr>
          <p:cNvPr id="381" name="Google Shape;110;p17">
            <a:extLst>
              <a:ext uri="{FF2B5EF4-FFF2-40B4-BE49-F238E27FC236}">
                <a16:creationId xmlns:a16="http://schemas.microsoft.com/office/drawing/2014/main" id="{C7E8A665-6070-E809-3D10-3DBC102CE412}"/>
              </a:ext>
            </a:extLst>
          </p:cNvPr>
          <p:cNvSpPr/>
          <p:nvPr/>
        </p:nvSpPr>
        <p:spPr>
          <a:xfrm>
            <a:off x="1672920" y="0"/>
            <a:ext cx="7429320" cy="609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r">
              <a:lnSpc>
                <a:spcPct val="100000"/>
              </a:lnSpc>
              <a:tabLst>
                <a:tab pos="0" algn="l"/>
              </a:tabLst>
            </a:pPr>
            <a:r>
              <a:rPr lang="en-SG" sz="1600" b="1" strike="noStrike" spc="-1" dirty="0" err="1">
                <a:solidFill>
                  <a:srgbClr val="000000"/>
                </a:solidFill>
                <a:latin typeface="Calibri"/>
                <a:ea typeface="Calibri"/>
              </a:rPr>
              <a:t>Timecourse</a:t>
            </a:r>
            <a:r>
              <a:rPr lang="en-SG" sz="1600" b="1" strike="noStrike" spc="-1" dirty="0">
                <a:solidFill>
                  <a:srgbClr val="000000"/>
                </a:solidFill>
                <a:latin typeface="Calibri"/>
                <a:ea typeface="Calibri"/>
              </a:rPr>
              <a:t> of Omicron variant </a:t>
            </a:r>
            <a:r>
              <a:rPr lang="en-SG" sz="1600" b="1" strike="noStrike" spc="-1" dirty="0" err="1">
                <a:solidFill>
                  <a:srgbClr val="000000"/>
                </a:solidFill>
                <a:latin typeface="Calibri"/>
                <a:ea typeface="Calibri"/>
              </a:rPr>
              <a:t>sublineage</a:t>
            </a:r>
            <a:r>
              <a:rPr lang="en-SG" sz="1600" b="1" strike="noStrike" spc="-1" dirty="0">
                <a:solidFill>
                  <a:srgbClr val="000000"/>
                </a:solidFill>
                <a:latin typeface="Calibri"/>
                <a:ea typeface="Calibri"/>
              </a:rPr>
              <a:t> distribution </a:t>
            </a:r>
            <a:endParaRPr lang="en-US" sz="1600" b="0" strike="noStrike" spc="-1" dirty="0">
              <a:solidFill>
                <a:srgbClr val="000000"/>
              </a:solidFill>
              <a:latin typeface="Arial"/>
            </a:endParaRPr>
          </a:p>
          <a:p>
            <a:pPr algn="r">
              <a:lnSpc>
                <a:spcPct val="100000"/>
              </a:lnSpc>
              <a:tabLst>
                <a:tab pos="0" algn="l"/>
              </a:tabLst>
            </a:pPr>
            <a:r>
              <a:rPr lang="en-SG" sz="1600" b="1" strike="noStrike" spc="-1" dirty="0">
                <a:solidFill>
                  <a:schemeClr val="dk1"/>
                </a:solidFill>
                <a:latin typeface="Calibri"/>
                <a:ea typeface="Calibri"/>
              </a:rPr>
              <a:t>2025-01-09</a:t>
            </a:r>
            <a:endParaRPr lang="en-US" sz="1600" b="0" strike="noStrike" spc="-1" dirty="0">
              <a:solidFill>
                <a:srgbClr val="000000"/>
              </a:solidFill>
              <a:latin typeface="Arial"/>
            </a:endParaRPr>
          </a:p>
          <a:p>
            <a:pPr algn="r">
              <a:lnSpc>
                <a:spcPct val="100000"/>
              </a:lnSpc>
              <a:tabLst>
                <a:tab pos="0" algn="l"/>
              </a:tabLst>
            </a:pPr>
            <a:endParaRPr lang="en-US" sz="1600" b="0" strike="noStrike" spc="-1" dirty="0">
              <a:solidFill>
                <a:srgbClr val="000000"/>
              </a:solidFill>
              <a:latin typeface="Arial"/>
            </a:endParaRPr>
          </a:p>
          <a:p>
            <a:pPr algn="r">
              <a:lnSpc>
                <a:spcPct val="100000"/>
              </a:lnSpc>
              <a:tabLst>
                <a:tab pos="0" algn="l"/>
              </a:tabLst>
            </a:pPr>
            <a:endParaRPr lang="en-US" sz="1600" b="0" strike="noStrike" spc="-1" dirty="0">
              <a:solidFill>
                <a:srgbClr val="000000"/>
              </a:solidFill>
              <a:latin typeface="Arial"/>
            </a:endParaRPr>
          </a:p>
          <a:p>
            <a:pPr algn="r">
              <a:lnSpc>
                <a:spcPct val="100000"/>
              </a:lnSpc>
              <a:tabLst>
                <a:tab pos="0" algn="l"/>
              </a:tabLst>
            </a:pPr>
            <a:endParaRPr lang="en-US" sz="1600" b="0" strike="noStrike" spc="-1" dirty="0">
              <a:solidFill>
                <a:srgbClr val="000000"/>
              </a:solidFill>
              <a:latin typeface="Arial"/>
            </a:endParaRPr>
          </a:p>
          <a:p>
            <a:pPr algn="r">
              <a:lnSpc>
                <a:spcPct val="100000"/>
              </a:lnSpc>
              <a:tabLst>
                <a:tab pos="0" algn="l"/>
              </a:tabLst>
            </a:pPr>
            <a:endParaRPr lang="en-US" sz="1600" b="0" strike="noStrike" spc="-1" dirty="0">
              <a:solidFill>
                <a:srgbClr val="000000"/>
              </a:solidFill>
              <a:latin typeface="Arial"/>
            </a:endParaRPr>
          </a:p>
        </p:txBody>
      </p:sp>
      <p:sp>
        <p:nvSpPr>
          <p:cNvPr id="382" name="Google Shape;128;p18">
            <a:extLst>
              <a:ext uri="{FF2B5EF4-FFF2-40B4-BE49-F238E27FC236}">
                <a16:creationId xmlns:a16="http://schemas.microsoft.com/office/drawing/2014/main" id="{69B24DB5-9872-E2F2-A157-AF99BCA8CAF3}"/>
              </a:ext>
            </a:extLst>
          </p:cNvPr>
          <p:cNvSpPr/>
          <p:nvPr/>
        </p:nvSpPr>
        <p:spPr>
          <a:xfrm>
            <a:off x="107640" y="6409440"/>
            <a:ext cx="6074640" cy="338040"/>
          </a:xfrm>
          <a:prstGeom prst="rect">
            <a:avLst/>
          </a:prstGeom>
          <a:noFill/>
          <a:ln w="0">
            <a:noFill/>
          </a:ln>
        </p:spPr>
        <p:style>
          <a:lnRef idx="0">
            <a:scrgbClr r="0" g="0" b="0"/>
          </a:lnRef>
          <a:fillRef idx="0">
            <a:scrgbClr r="0" g="0" b="0"/>
          </a:fillRef>
          <a:effectRef idx="0">
            <a:scrgbClr r="0" g="0" b="0"/>
          </a:effectRef>
          <a:fontRef idx="minor"/>
        </p:style>
        <p:txBody>
          <a:bodyPr tIns="91440" bIns="91440" anchor="t">
            <a:noAutofit/>
          </a:bodyPr>
          <a:lstStyle/>
          <a:p>
            <a:pPr>
              <a:lnSpc>
                <a:spcPct val="150000"/>
              </a:lnSpc>
              <a:tabLst>
                <a:tab pos="0" algn="l"/>
              </a:tabLst>
            </a:pPr>
            <a:r>
              <a:rPr lang="en-SG" sz="1000" b="0" i="1" strike="noStrike" spc="-1">
                <a:solidFill>
                  <a:srgbClr val="222222"/>
                </a:solidFill>
                <a:latin typeface="Calibri"/>
                <a:ea typeface="Arial"/>
              </a:rPr>
              <a:t>See </a:t>
            </a:r>
            <a:r>
              <a:rPr lang="en-SG" sz="1000" b="0" i="1" u="sng" strike="noStrike" spc="-1">
                <a:solidFill>
                  <a:schemeClr val="hlink"/>
                </a:solidFill>
                <a:uFillTx/>
                <a:latin typeface="Calibri"/>
                <a:ea typeface="Arial"/>
                <a:hlinkClick r:id="rId2"/>
              </a:rPr>
              <a:t>https://www.who.int/en/activities/tracking-SARS-CoV-2-variants/</a:t>
            </a:r>
            <a:r>
              <a:rPr lang="en-SG" sz="1000" b="0" i="1" strike="noStrike" spc="-1">
                <a:solidFill>
                  <a:srgbClr val="222222"/>
                </a:solidFill>
                <a:latin typeface="Calibri"/>
                <a:ea typeface="Arial"/>
              </a:rPr>
              <a:t> for variant information and definitions.</a:t>
            </a:r>
            <a:endParaRPr lang="en-US" sz="1000" b="0" strike="noStrike" spc="-1">
              <a:solidFill>
                <a:srgbClr val="000000"/>
              </a:solidFill>
              <a:latin typeface="Arial"/>
            </a:endParaRPr>
          </a:p>
        </p:txBody>
      </p:sp>
      <p:sp>
        <p:nvSpPr>
          <p:cNvPr id="383" name="TextBox 2">
            <a:extLst>
              <a:ext uri="{FF2B5EF4-FFF2-40B4-BE49-F238E27FC236}">
                <a16:creationId xmlns:a16="http://schemas.microsoft.com/office/drawing/2014/main" id="{B75E7501-65EC-186D-A33B-C080BFAA3E45}"/>
              </a:ext>
            </a:extLst>
          </p:cNvPr>
          <p:cNvSpPr/>
          <p:nvPr/>
        </p:nvSpPr>
        <p:spPr>
          <a:xfrm>
            <a:off x="292680" y="201240"/>
            <a:ext cx="1745280" cy="333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SG" sz="1600" b="1" strike="noStrike" spc="-1">
                <a:solidFill>
                  <a:srgbClr val="000000"/>
                </a:solidFill>
                <a:latin typeface="Calibri"/>
                <a:ea typeface="Arial"/>
              </a:rPr>
              <a:t>EpiCoV</a:t>
            </a:r>
            <a:r>
              <a:rPr lang="en-SG" sz="1200" b="0" strike="noStrike" spc="-1" baseline="50000">
                <a:solidFill>
                  <a:srgbClr val="000000"/>
                </a:solidFill>
                <a:latin typeface="Calibri"/>
                <a:ea typeface="Arial"/>
              </a:rPr>
              <a:t>™ </a:t>
            </a:r>
            <a:r>
              <a:rPr lang="en-SG" sz="1600" b="1" strike="noStrike" spc="-1">
                <a:solidFill>
                  <a:srgbClr val="000000"/>
                </a:solidFill>
                <a:latin typeface="Calibri"/>
                <a:ea typeface="Arial"/>
              </a:rPr>
              <a:t>Update</a:t>
            </a:r>
            <a:endParaRPr lang="en-US" sz="1600" b="0" strike="noStrike" spc="-1">
              <a:solidFill>
                <a:srgbClr val="000000"/>
              </a:solidFill>
              <a:latin typeface="Arial"/>
            </a:endParaRPr>
          </a:p>
        </p:txBody>
      </p:sp>
      <p:pic>
        <p:nvPicPr>
          <p:cNvPr id="4" name="Picture 3" descr="A screenshot of a computer&#10;&#10;Description automatically generated">
            <a:extLst>
              <a:ext uri="{FF2B5EF4-FFF2-40B4-BE49-F238E27FC236}">
                <a16:creationId xmlns:a16="http://schemas.microsoft.com/office/drawing/2014/main" id="{DEAE59A2-6A48-A8EF-09D9-C4FBA6F9E6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3967" y="857015"/>
            <a:ext cx="7286313" cy="5355331"/>
          </a:xfrm>
          <a:prstGeom prst="rect">
            <a:avLst/>
          </a:prstGeom>
        </p:spPr>
      </p:pic>
    </p:spTree>
    <p:extLst>
      <p:ext uri="{BB962C8B-B14F-4D97-AF65-F5344CB8AC3E}">
        <p14:creationId xmlns:p14="http://schemas.microsoft.com/office/powerpoint/2010/main" val="39601582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640DBE-B0D2-9BEB-3407-4EF2B5382E05}"/>
            </a:ext>
          </a:extLst>
        </p:cNvPr>
        <p:cNvGrpSpPr/>
        <p:nvPr/>
      </p:nvGrpSpPr>
      <p:grpSpPr>
        <a:xfrm>
          <a:off x="0" y="0"/>
          <a:ext cx="0" cy="0"/>
          <a:chOff x="0" y="0"/>
          <a:chExt cx="0" cy="0"/>
        </a:xfrm>
      </p:grpSpPr>
      <p:pic>
        <p:nvPicPr>
          <p:cNvPr id="14" name="Picture 13" descr="A close up of a text&#10;&#10;Description automatically generated">
            <a:extLst>
              <a:ext uri="{FF2B5EF4-FFF2-40B4-BE49-F238E27FC236}">
                <a16:creationId xmlns:a16="http://schemas.microsoft.com/office/drawing/2014/main" id="{4F92CCA1-4684-2239-D761-52C8924F986F}"/>
              </a:ext>
            </a:extLst>
          </p:cNvPr>
          <p:cNvPicPr>
            <a:picLocks noChangeAspect="1"/>
          </p:cNvPicPr>
          <p:nvPr/>
        </p:nvPicPr>
        <p:blipFill>
          <a:blip r:embed="rId2"/>
          <a:stretch>
            <a:fillRect/>
          </a:stretch>
        </p:blipFill>
        <p:spPr>
          <a:xfrm>
            <a:off x="100699" y="476280"/>
            <a:ext cx="1995877" cy="5588731"/>
          </a:xfrm>
          <a:prstGeom prst="rect">
            <a:avLst/>
          </a:prstGeom>
        </p:spPr>
      </p:pic>
      <p:pic>
        <p:nvPicPr>
          <p:cNvPr id="3" name="Picture 2">
            <a:extLst>
              <a:ext uri="{FF2B5EF4-FFF2-40B4-BE49-F238E27FC236}">
                <a16:creationId xmlns:a16="http://schemas.microsoft.com/office/drawing/2014/main" id="{AA1DC243-1C29-4CD9-A565-626900DB8EB2}"/>
              </a:ext>
            </a:extLst>
          </p:cNvPr>
          <p:cNvPicPr>
            <a:picLocks noChangeAspect="1"/>
          </p:cNvPicPr>
          <p:nvPr/>
        </p:nvPicPr>
        <p:blipFill>
          <a:blip r:embed="rId3"/>
          <a:stretch>
            <a:fillRect/>
          </a:stretch>
        </p:blipFill>
        <p:spPr>
          <a:xfrm>
            <a:off x="2322720" y="476280"/>
            <a:ext cx="1995976" cy="5588731"/>
          </a:xfrm>
          <a:prstGeom prst="rect">
            <a:avLst/>
          </a:prstGeom>
        </p:spPr>
      </p:pic>
      <p:pic>
        <p:nvPicPr>
          <p:cNvPr id="9" name="Picture 8" descr="A text on a white background&#10;&#10;Description automatically generated">
            <a:extLst>
              <a:ext uri="{FF2B5EF4-FFF2-40B4-BE49-F238E27FC236}">
                <a16:creationId xmlns:a16="http://schemas.microsoft.com/office/drawing/2014/main" id="{1301F0B9-C91F-E128-0AC9-0C15FA4BDD26}"/>
              </a:ext>
            </a:extLst>
          </p:cNvPr>
          <p:cNvPicPr>
            <a:picLocks noChangeAspect="1"/>
          </p:cNvPicPr>
          <p:nvPr/>
        </p:nvPicPr>
        <p:blipFill>
          <a:blip r:embed="rId4"/>
          <a:stretch>
            <a:fillRect/>
          </a:stretch>
        </p:blipFill>
        <p:spPr>
          <a:xfrm>
            <a:off x="4424298" y="476279"/>
            <a:ext cx="1999028" cy="5597277"/>
          </a:xfrm>
          <a:prstGeom prst="rect">
            <a:avLst/>
          </a:prstGeom>
        </p:spPr>
      </p:pic>
      <p:sp>
        <p:nvSpPr>
          <p:cNvPr id="240" name="Google Shape;84;p16">
            <a:extLst>
              <a:ext uri="{FF2B5EF4-FFF2-40B4-BE49-F238E27FC236}">
                <a16:creationId xmlns:a16="http://schemas.microsoft.com/office/drawing/2014/main" id="{0B1B4732-DF39-D8FE-A4EC-2538C57ACA50}"/>
              </a:ext>
            </a:extLst>
          </p:cNvPr>
          <p:cNvSpPr/>
          <p:nvPr/>
        </p:nvSpPr>
        <p:spPr>
          <a:xfrm>
            <a:off x="2235100" y="103995"/>
            <a:ext cx="6900620" cy="432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r">
              <a:lnSpc>
                <a:spcPct val="100000"/>
              </a:lnSpc>
              <a:tabLst>
                <a:tab pos="0" algn="l"/>
              </a:tabLst>
            </a:pPr>
            <a:r>
              <a:rPr lang="en-US" sz="1600" b="1" strike="noStrike" spc="-1" dirty="0">
                <a:solidFill>
                  <a:srgbClr val="000000"/>
                </a:solidFill>
                <a:latin typeface="Calibri"/>
                <a:ea typeface="Arial"/>
              </a:rPr>
              <a:t>H5N1 Bird Flu continues to affect the United States and now British Columbia</a:t>
            </a:r>
          </a:p>
        </p:txBody>
      </p:sp>
      <p:pic>
        <p:nvPicPr>
          <p:cNvPr id="241" name="Picture 11">
            <a:extLst>
              <a:ext uri="{FF2B5EF4-FFF2-40B4-BE49-F238E27FC236}">
                <a16:creationId xmlns:a16="http://schemas.microsoft.com/office/drawing/2014/main" id="{BBB98016-DC00-9352-799E-98C1A557F353}"/>
              </a:ext>
            </a:extLst>
          </p:cNvPr>
          <p:cNvPicPr/>
          <p:nvPr/>
        </p:nvPicPr>
        <p:blipFill>
          <a:blip r:embed="rId5"/>
          <a:stretch/>
        </p:blipFill>
        <p:spPr>
          <a:xfrm>
            <a:off x="7319880" y="5880600"/>
            <a:ext cx="1284480" cy="428040"/>
          </a:xfrm>
          <a:prstGeom prst="rect">
            <a:avLst/>
          </a:prstGeom>
          <a:ln w="0">
            <a:noFill/>
          </a:ln>
          <a:effectLst>
            <a:reflection blurRad="6350" stA="33000" endPos="55000" dir="5400000" sy="-100000" algn="bl" rotWithShape="0"/>
          </a:effectLst>
        </p:spPr>
      </p:pic>
      <p:sp>
        <p:nvSpPr>
          <p:cNvPr id="242" name="TextBox 13">
            <a:extLst>
              <a:ext uri="{FF2B5EF4-FFF2-40B4-BE49-F238E27FC236}">
                <a16:creationId xmlns:a16="http://schemas.microsoft.com/office/drawing/2014/main" id="{F8FE0900-4059-DD09-CDEF-AF92B21940A3}"/>
              </a:ext>
            </a:extLst>
          </p:cNvPr>
          <p:cNvSpPr/>
          <p:nvPr/>
        </p:nvSpPr>
        <p:spPr>
          <a:xfrm>
            <a:off x="7261920" y="6481800"/>
            <a:ext cx="1420200" cy="227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US" sz="900" b="0" strike="noStrike" spc="-1">
                <a:solidFill>
                  <a:schemeClr val="lt1">
                    <a:lumMod val="50000"/>
                  </a:schemeClr>
                </a:solidFill>
                <a:latin typeface="Lato"/>
                <a:ea typeface="Arial"/>
              </a:rPr>
              <a:t>by FIOCRUZ, Brazil</a:t>
            </a:r>
            <a:endParaRPr lang="en-US" sz="900" b="0" strike="noStrike" spc="-1">
              <a:solidFill>
                <a:srgbClr val="000000"/>
              </a:solidFill>
              <a:latin typeface="Arial"/>
            </a:endParaRPr>
          </a:p>
        </p:txBody>
      </p:sp>
      <p:sp>
        <p:nvSpPr>
          <p:cNvPr id="244" name="TextBox 2">
            <a:extLst>
              <a:ext uri="{FF2B5EF4-FFF2-40B4-BE49-F238E27FC236}">
                <a16:creationId xmlns:a16="http://schemas.microsoft.com/office/drawing/2014/main" id="{A761EA9D-80D9-700E-6F83-ED7C818192DE}"/>
              </a:ext>
            </a:extLst>
          </p:cNvPr>
          <p:cNvSpPr/>
          <p:nvPr/>
        </p:nvSpPr>
        <p:spPr>
          <a:xfrm>
            <a:off x="6412320" y="608203"/>
            <a:ext cx="2612160" cy="4830638"/>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0000"/>
              </a:lnSpc>
            </a:pPr>
            <a:r>
              <a:rPr lang="en-US" sz="800" b="0" strike="noStrike" spc="-1" dirty="0">
                <a:solidFill>
                  <a:srgbClr val="000000"/>
                </a:solidFill>
                <a:latin typeface="Calibri"/>
                <a:ea typeface="Arial"/>
              </a:rPr>
              <a:t>The outbreak of H5N1 (Clade 2.3.4.4b) across the U.S.</a:t>
            </a:r>
          </a:p>
          <a:p>
            <a:pPr algn="just">
              <a:lnSpc>
                <a:spcPct val="100000"/>
              </a:lnSpc>
            </a:pPr>
            <a:r>
              <a:rPr lang="en-US" sz="800" b="0" strike="noStrike" spc="-1" dirty="0">
                <a:solidFill>
                  <a:srgbClr val="000000"/>
                </a:solidFill>
                <a:latin typeface="Calibri"/>
                <a:ea typeface="Arial"/>
              </a:rPr>
              <a:t>continues, with the CDC now confirming </a:t>
            </a:r>
            <a:r>
              <a:rPr lang="en-US" sz="800" spc="-1" dirty="0">
                <a:solidFill>
                  <a:srgbClr val="000000"/>
                </a:solidFill>
                <a:latin typeface="Calibri"/>
                <a:ea typeface="Arial"/>
              </a:rPr>
              <a:t>66</a:t>
            </a:r>
            <a:r>
              <a:rPr lang="en-US" sz="800" b="0" strike="noStrike" spc="-1" dirty="0">
                <a:solidFill>
                  <a:srgbClr val="000000"/>
                </a:solidFill>
                <a:latin typeface="Calibri"/>
                <a:ea typeface="Arial"/>
              </a:rPr>
              <a:t> human</a:t>
            </a:r>
          </a:p>
          <a:p>
            <a:pPr algn="just">
              <a:lnSpc>
                <a:spcPct val="100000"/>
              </a:lnSpc>
            </a:pPr>
            <a:r>
              <a:rPr lang="en-US" sz="800" b="0" strike="noStrike" spc="-1" dirty="0">
                <a:solidFill>
                  <a:srgbClr val="000000"/>
                </a:solidFill>
                <a:latin typeface="Calibri"/>
                <a:ea typeface="Arial"/>
              </a:rPr>
              <a:t>cases, mostly involving dairy and poultry farm workers,</a:t>
            </a:r>
          </a:p>
          <a:p>
            <a:pPr algn="just">
              <a:lnSpc>
                <a:spcPct val="100000"/>
              </a:lnSpc>
            </a:pPr>
            <a:r>
              <a:rPr lang="en-US" sz="800" b="0" strike="noStrike" spc="-1" dirty="0">
                <a:solidFill>
                  <a:srgbClr val="000000"/>
                </a:solidFill>
                <a:latin typeface="Calibri"/>
                <a:ea typeface="Arial"/>
              </a:rPr>
              <a:t>and a first case of a child in California with an unknown</a:t>
            </a:r>
          </a:p>
          <a:p>
            <a:pPr algn="just">
              <a:lnSpc>
                <a:spcPct val="100000"/>
              </a:lnSpc>
            </a:pPr>
            <a:r>
              <a:rPr lang="en-US" sz="800" b="0" strike="noStrike" spc="-1" dirty="0">
                <a:solidFill>
                  <a:srgbClr val="000000"/>
                </a:solidFill>
                <a:latin typeface="Calibri"/>
                <a:ea typeface="Arial"/>
              </a:rPr>
              <a:t>route of infection. Other cases involve the HPAI virus in</a:t>
            </a:r>
          </a:p>
          <a:p>
            <a:pPr algn="just">
              <a:lnSpc>
                <a:spcPct val="100000"/>
              </a:lnSpc>
            </a:pPr>
            <a:r>
              <a:rPr lang="en-US" sz="800" b="0" strike="noStrike" spc="-1" dirty="0">
                <a:solidFill>
                  <a:srgbClr val="000000"/>
                </a:solidFill>
                <a:latin typeface="Calibri"/>
                <a:ea typeface="Arial"/>
              </a:rPr>
              <a:t>swine, about 919 dairy herds, over 133 million poultry</a:t>
            </a:r>
          </a:p>
          <a:p>
            <a:pPr algn="just">
              <a:lnSpc>
                <a:spcPct val="100000"/>
              </a:lnSpc>
            </a:pPr>
            <a:r>
              <a:rPr lang="en-US" sz="800" b="0" strike="noStrike" spc="-1" dirty="0">
                <a:solidFill>
                  <a:srgbClr val="000000"/>
                </a:solidFill>
                <a:latin typeface="Calibri"/>
                <a:ea typeface="Arial"/>
              </a:rPr>
              <a:t>and countless migratory birds.</a:t>
            </a:r>
          </a:p>
          <a:p>
            <a:pPr algn="just">
              <a:lnSpc>
                <a:spcPct val="100000"/>
              </a:lnSpc>
            </a:pPr>
            <a:endParaRPr lang="en-US" sz="800" b="0" strike="noStrike" spc="-1" dirty="0">
              <a:solidFill>
                <a:srgbClr val="000000"/>
              </a:solidFill>
              <a:latin typeface="Calibri"/>
              <a:ea typeface="Arial"/>
            </a:endParaRPr>
          </a:p>
          <a:p>
            <a:pPr algn="just">
              <a:lnSpc>
                <a:spcPct val="100000"/>
              </a:lnSpc>
            </a:pPr>
            <a:r>
              <a:rPr lang="en-US" sz="800" b="0" strike="noStrike" spc="-1" dirty="0">
                <a:solidFill>
                  <a:srgbClr val="000000"/>
                </a:solidFill>
                <a:latin typeface="Calibri"/>
                <a:ea typeface="Arial"/>
              </a:rPr>
              <a:t>The route of exposure of dairy cows and mode of virus</a:t>
            </a:r>
          </a:p>
          <a:p>
            <a:pPr algn="just">
              <a:lnSpc>
                <a:spcPct val="100000"/>
              </a:lnSpc>
            </a:pPr>
            <a:r>
              <a:rPr lang="en-US" sz="800" b="0" strike="noStrike" spc="-1" dirty="0">
                <a:solidFill>
                  <a:srgbClr val="000000"/>
                </a:solidFill>
                <a:latin typeface="Calibri"/>
                <a:ea typeface="Arial"/>
              </a:rPr>
              <a:t>transmission remains unknown. The virus RNA was</a:t>
            </a:r>
          </a:p>
          <a:p>
            <a:pPr algn="just">
              <a:lnSpc>
                <a:spcPct val="100000"/>
              </a:lnSpc>
            </a:pPr>
            <a:r>
              <a:rPr lang="en-US" sz="800" b="0" strike="noStrike" spc="-1" dirty="0">
                <a:solidFill>
                  <a:srgbClr val="000000"/>
                </a:solidFill>
                <a:latin typeface="Calibri"/>
                <a:ea typeface="Arial"/>
              </a:rPr>
              <a:t>found at high concentrations in raw milk. Several animal</a:t>
            </a:r>
          </a:p>
          <a:p>
            <a:pPr algn="just">
              <a:lnSpc>
                <a:spcPct val="100000"/>
              </a:lnSpc>
            </a:pPr>
            <a:r>
              <a:rPr lang="en-US" sz="800" b="0" strike="noStrike" spc="-1" dirty="0">
                <a:solidFill>
                  <a:srgbClr val="000000"/>
                </a:solidFill>
                <a:latin typeface="Calibri"/>
                <a:ea typeface="Arial"/>
              </a:rPr>
              <a:t>species at dairy and poultry farms, as well as a growing</a:t>
            </a:r>
          </a:p>
          <a:p>
            <a:pPr algn="just">
              <a:lnSpc>
                <a:spcPct val="100000"/>
              </a:lnSpc>
            </a:pPr>
            <a:r>
              <a:rPr lang="en-US" sz="800" b="0" strike="noStrike" spc="-1" dirty="0">
                <a:solidFill>
                  <a:srgbClr val="000000"/>
                </a:solidFill>
                <a:latin typeface="Calibri"/>
                <a:ea typeface="Arial"/>
              </a:rPr>
              <a:t>number of farm workers, are affected.</a:t>
            </a:r>
          </a:p>
          <a:p>
            <a:pPr algn="just">
              <a:lnSpc>
                <a:spcPct val="100000"/>
              </a:lnSpc>
            </a:pPr>
            <a:endParaRPr lang="en-US" sz="800" b="0" strike="noStrike" spc="-1" dirty="0">
              <a:solidFill>
                <a:srgbClr val="000000"/>
              </a:solidFill>
              <a:latin typeface="Calibri"/>
              <a:ea typeface="Arial"/>
            </a:endParaRPr>
          </a:p>
          <a:p>
            <a:pPr algn="just">
              <a:lnSpc>
                <a:spcPct val="100000"/>
              </a:lnSpc>
            </a:pPr>
            <a:r>
              <a:rPr lang="en-US" sz="800" b="0" strike="noStrike" spc="-1" dirty="0">
                <a:solidFill>
                  <a:srgbClr val="000000"/>
                </a:solidFill>
                <a:latin typeface="Calibri"/>
                <a:ea typeface="Arial"/>
              </a:rPr>
              <a:t>Data from the USDA’s Animal and Plant Health</a:t>
            </a:r>
          </a:p>
          <a:p>
            <a:pPr algn="just">
              <a:lnSpc>
                <a:spcPct val="100000"/>
              </a:lnSpc>
            </a:pPr>
            <a:r>
              <a:rPr lang="en-US" sz="800" b="0" strike="noStrike" spc="-1" dirty="0">
                <a:solidFill>
                  <a:srgbClr val="000000"/>
                </a:solidFill>
                <a:latin typeface="Calibri"/>
                <a:ea typeface="Arial"/>
              </a:rPr>
              <a:t>Inspection Service show that the viruses in infected</a:t>
            </a:r>
          </a:p>
          <a:p>
            <a:pPr algn="just">
              <a:lnSpc>
                <a:spcPct val="100000"/>
              </a:lnSpc>
            </a:pPr>
            <a:r>
              <a:rPr lang="en-US" sz="800" b="0" strike="noStrike" spc="-1" dirty="0">
                <a:solidFill>
                  <a:srgbClr val="000000"/>
                </a:solidFill>
                <a:latin typeface="Calibri"/>
                <a:ea typeface="Arial"/>
              </a:rPr>
              <a:t>cows, other animals, and the farm workers are closely</a:t>
            </a:r>
          </a:p>
          <a:p>
            <a:pPr algn="just">
              <a:lnSpc>
                <a:spcPct val="100000"/>
              </a:lnSpc>
            </a:pPr>
            <a:r>
              <a:rPr lang="en-US" sz="800" b="0" strike="noStrike" spc="-1" dirty="0">
                <a:solidFill>
                  <a:srgbClr val="000000"/>
                </a:solidFill>
                <a:latin typeface="Calibri"/>
                <a:ea typeface="Arial"/>
              </a:rPr>
              <a:t>related. A mammalian adaptation marker (E627K) was</a:t>
            </a:r>
          </a:p>
          <a:p>
            <a:pPr algn="just">
              <a:lnSpc>
                <a:spcPct val="100000"/>
              </a:lnSpc>
            </a:pPr>
            <a:r>
              <a:rPr lang="en-US" sz="800" b="0" strike="noStrike" spc="-1" dirty="0">
                <a:solidFill>
                  <a:srgbClr val="000000"/>
                </a:solidFill>
                <a:latin typeface="Calibri"/>
                <a:ea typeface="Arial"/>
              </a:rPr>
              <a:t>noted in only one farm worker so far, with nearly all</a:t>
            </a:r>
          </a:p>
          <a:p>
            <a:pPr algn="just">
              <a:lnSpc>
                <a:spcPct val="100000"/>
              </a:lnSpc>
            </a:pPr>
            <a:r>
              <a:rPr lang="en-US" sz="800" b="0" strike="noStrike" spc="-1" dirty="0">
                <a:solidFill>
                  <a:srgbClr val="000000"/>
                </a:solidFill>
                <a:latin typeface="Calibri"/>
                <a:ea typeface="Arial"/>
              </a:rPr>
              <a:t>farm workers developing mild eye symptoms, alongside</a:t>
            </a:r>
          </a:p>
          <a:p>
            <a:pPr algn="just">
              <a:lnSpc>
                <a:spcPct val="100000"/>
              </a:lnSpc>
            </a:pPr>
            <a:r>
              <a:rPr lang="en-US" sz="800" b="0" strike="noStrike" spc="-1" dirty="0">
                <a:solidFill>
                  <a:srgbClr val="000000"/>
                </a:solidFill>
                <a:latin typeface="Calibri"/>
                <a:ea typeface="Arial"/>
              </a:rPr>
              <a:t>respiratory symptoms. Over a thousand full virus</a:t>
            </a:r>
          </a:p>
          <a:p>
            <a:pPr algn="just">
              <a:lnSpc>
                <a:spcPct val="100000"/>
              </a:lnSpc>
            </a:pPr>
            <a:r>
              <a:rPr lang="en-US" sz="800" b="0" strike="noStrike" spc="-1" dirty="0">
                <a:solidFill>
                  <a:srgbClr val="000000"/>
                </a:solidFill>
                <a:latin typeface="Calibri"/>
                <a:ea typeface="Arial"/>
              </a:rPr>
              <a:t>genome sequences from this outbreak, collected from</a:t>
            </a:r>
          </a:p>
          <a:p>
            <a:pPr algn="just">
              <a:lnSpc>
                <a:spcPct val="100000"/>
              </a:lnSpc>
            </a:pPr>
            <a:r>
              <a:rPr lang="en-US" sz="800" b="0" strike="noStrike" spc="-1" dirty="0">
                <a:solidFill>
                  <a:srgbClr val="000000"/>
                </a:solidFill>
                <a:latin typeface="Calibri"/>
                <a:ea typeface="Arial"/>
              </a:rPr>
              <a:t>mammalian and avian specimens in both the U.S. and</a:t>
            </a:r>
          </a:p>
          <a:p>
            <a:pPr algn="just">
              <a:lnSpc>
                <a:spcPct val="100000"/>
              </a:lnSpc>
            </a:pPr>
            <a:r>
              <a:rPr lang="en-US" sz="800" b="0" strike="noStrike" spc="-1" dirty="0">
                <a:solidFill>
                  <a:srgbClr val="000000"/>
                </a:solidFill>
                <a:latin typeface="Calibri"/>
                <a:ea typeface="Arial"/>
              </a:rPr>
              <a:t>B.C. are shared via GISAID </a:t>
            </a:r>
            <a:r>
              <a:rPr lang="en-US" sz="800" b="0" strike="noStrike" spc="-1" dirty="0" err="1">
                <a:solidFill>
                  <a:srgbClr val="000000"/>
                </a:solidFill>
                <a:latin typeface="Calibri"/>
                <a:ea typeface="Arial"/>
              </a:rPr>
              <a:t>EpiFlu</a:t>
            </a:r>
            <a:r>
              <a:rPr lang="en-US" sz="800" b="0" strike="noStrike" spc="-1" dirty="0">
                <a:solidFill>
                  <a:srgbClr val="000000"/>
                </a:solidFill>
                <a:latin typeface="Calibri"/>
                <a:ea typeface="Arial"/>
              </a:rPr>
              <a:t>.</a:t>
            </a:r>
          </a:p>
          <a:p>
            <a:pPr algn="just">
              <a:lnSpc>
                <a:spcPct val="100000"/>
              </a:lnSpc>
            </a:pPr>
            <a:endParaRPr lang="en-US" sz="800" b="0" strike="noStrike" spc="-1" dirty="0">
              <a:solidFill>
                <a:srgbClr val="000000"/>
              </a:solidFill>
              <a:latin typeface="Calibri"/>
              <a:ea typeface="Arial"/>
            </a:endParaRPr>
          </a:p>
          <a:p>
            <a:pPr algn="just">
              <a:lnSpc>
                <a:spcPct val="100000"/>
              </a:lnSpc>
            </a:pPr>
            <a:r>
              <a:rPr lang="en-US" sz="800" b="0" strike="noStrike" spc="-1" dirty="0">
                <a:solidFill>
                  <a:srgbClr val="000000"/>
                </a:solidFill>
                <a:latin typeface="Calibri"/>
                <a:ea typeface="Arial"/>
              </a:rPr>
              <a:t>On December 30th, the CDC released initial specimen data (HA and NA segments) from the first human H5N1 cases in Iowa and Wisconsin, collected from farm workers exposed to infected poultry. Earlier, on December 11th, the CDC released data from the first severe U.S. HPAI case in Louisiana, matching the D1.1 genotype found in poultry, wild birds, and recent human cases in Washington state and British Columbia. The latest trees, based on representative subsamples, are dated to 7 </a:t>
            </a:r>
            <a:r>
              <a:rPr lang="en-US" sz="800" spc="-1" dirty="0">
                <a:solidFill>
                  <a:srgbClr val="000000"/>
                </a:solidFill>
                <a:latin typeface="Calibri"/>
                <a:ea typeface="Arial"/>
              </a:rPr>
              <a:t>January</a:t>
            </a:r>
            <a:r>
              <a:rPr lang="en-US" sz="800" b="0" strike="noStrike" spc="-1" dirty="0">
                <a:solidFill>
                  <a:srgbClr val="000000"/>
                </a:solidFill>
                <a:latin typeface="Calibri"/>
                <a:ea typeface="Arial"/>
              </a:rPr>
              <a:t> 2025.</a:t>
            </a:r>
          </a:p>
          <a:p>
            <a:pPr algn="just">
              <a:lnSpc>
                <a:spcPct val="100000"/>
              </a:lnSpc>
            </a:pPr>
            <a:endParaRPr lang="en-US" sz="800" spc="-1" dirty="0">
              <a:solidFill>
                <a:srgbClr val="000000"/>
              </a:solidFill>
              <a:latin typeface="Calibri"/>
              <a:ea typeface="Arial"/>
            </a:endParaRPr>
          </a:p>
          <a:p>
            <a:pPr algn="just">
              <a:lnSpc>
                <a:spcPct val="100000"/>
              </a:lnSpc>
            </a:pPr>
            <a:endParaRPr lang="en-US" sz="800" b="0" strike="noStrike" spc="-1" dirty="0">
              <a:solidFill>
                <a:srgbClr val="000000"/>
              </a:solidFill>
              <a:latin typeface="Calibri"/>
              <a:ea typeface="Arial"/>
            </a:endParaRPr>
          </a:p>
          <a:p>
            <a:pPr algn="l"/>
            <a:r>
              <a:rPr lang="en-US" sz="1200" b="0" i="0" u="sng" strike="noStrike" baseline="0" dirty="0">
                <a:solidFill>
                  <a:srgbClr val="003333"/>
                </a:solidFill>
                <a:latin typeface="HHCJTE+ArialMT"/>
                <a:hlinkClick r:id="rId6">
                  <a:extLst>
                    <a:ext uri="{A12FA001-AC4F-418D-AE19-62706E023703}">
                      <ahyp:hlinkClr xmlns:ahyp="http://schemas.microsoft.com/office/drawing/2018/hyperlinkcolor" val="tx"/>
                    </a:ext>
                  </a:extLst>
                </a:hlinkClick>
              </a:rPr>
              <a:t>Track the U.S. H5N1 outbreak here</a:t>
            </a:r>
            <a:endParaRPr lang="en-SG" sz="1200" b="0" i="0" u="sng" strike="noStrike" baseline="0" dirty="0">
              <a:solidFill>
                <a:srgbClr val="003333"/>
              </a:solidFill>
              <a:latin typeface="HHCJTE+ArialMT"/>
            </a:endParaRPr>
          </a:p>
        </p:txBody>
      </p:sp>
      <p:sp>
        <p:nvSpPr>
          <p:cNvPr id="245" name="TextBox 9">
            <a:extLst>
              <a:ext uri="{FF2B5EF4-FFF2-40B4-BE49-F238E27FC236}">
                <a16:creationId xmlns:a16="http://schemas.microsoft.com/office/drawing/2014/main" id="{5297188E-2DDB-348E-E79B-5AC4AF713ABF}"/>
              </a:ext>
            </a:extLst>
          </p:cNvPr>
          <p:cNvSpPr/>
          <p:nvPr/>
        </p:nvSpPr>
        <p:spPr>
          <a:xfrm>
            <a:off x="484560" y="6173869"/>
            <a:ext cx="5793840" cy="46021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200" b="0" i="1" strike="noStrike" spc="-1" dirty="0">
                <a:solidFill>
                  <a:srgbClr val="000000"/>
                </a:solidFill>
                <a:latin typeface="Calibri"/>
                <a:ea typeface="Arial"/>
              </a:rPr>
              <a:t>Subsampled phylogenetic trees with focus on recent U.S. H5N1 samples shown for HA, NA or PB2, respectively (as of 7</a:t>
            </a:r>
            <a:r>
              <a:rPr lang="en-US" sz="1200" i="1" spc="-1" dirty="0">
                <a:solidFill>
                  <a:srgbClr val="000000"/>
                </a:solidFill>
                <a:latin typeface="Calibri"/>
                <a:ea typeface="Arial"/>
              </a:rPr>
              <a:t>. January </a:t>
            </a:r>
            <a:r>
              <a:rPr lang="en-US" sz="1200" b="0" i="1" strike="noStrike" spc="-1" dirty="0">
                <a:solidFill>
                  <a:srgbClr val="000000"/>
                </a:solidFill>
                <a:latin typeface="Calibri"/>
                <a:ea typeface="Arial"/>
              </a:rPr>
              <a:t>2025)</a:t>
            </a:r>
            <a:endParaRPr lang="en-US" sz="1200" b="0" strike="noStrike" spc="-1" dirty="0">
              <a:solidFill>
                <a:srgbClr val="000000"/>
              </a:solidFill>
              <a:latin typeface="Arial"/>
            </a:endParaRPr>
          </a:p>
        </p:txBody>
      </p:sp>
      <p:sp>
        <p:nvSpPr>
          <p:cNvPr id="246" name="TextBox 21">
            <a:extLst>
              <a:ext uri="{FF2B5EF4-FFF2-40B4-BE49-F238E27FC236}">
                <a16:creationId xmlns:a16="http://schemas.microsoft.com/office/drawing/2014/main" id="{005D3B73-52D3-36C0-908D-768A45D65C53}"/>
              </a:ext>
            </a:extLst>
          </p:cNvPr>
          <p:cNvSpPr/>
          <p:nvPr/>
        </p:nvSpPr>
        <p:spPr>
          <a:xfrm>
            <a:off x="246600" y="5940949"/>
            <a:ext cx="1434960" cy="272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pt-BR" sz="1200" b="1" strike="noStrike" spc="-1" dirty="0">
                <a:solidFill>
                  <a:srgbClr val="000000"/>
                </a:solidFill>
                <a:latin typeface="Calibri"/>
                <a:ea typeface="Arial"/>
              </a:rPr>
              <a:t>Hemagglutinin (HA)</a:t>
            </a:r>
            <a:endParaRPr lang="en-US" sz="1200" b="0" strike="noStrike" spc="-1" dirty="0">
              <a:solidFill>
                <a:srgbClr val="000000"/>
              </a:solidFill>
              <a:latin typeface="Arial"/>
            </a:endParaRPr>
          </a:p>
        </p:txBody>
      </p:sp>
      <p:sp>
        <p:nvSpPr>
          <p:cNvPr id="247" name="TextBox 22">
            <a:extLst>
              <a:ext uri="{FF2B5EF4-FFF2-40B4-BE49-F238E27FC236}">
                <a16:creationId xmlns:a16="http://schemas.microsoft.com/office/drawing/2014/main" id="{5FBF494F-8E98-8FEC-A9B0-6B89BA4324BF}"/>
              </a:ext>
            </a:extLst>
          </p:cNvPr>
          <p:cNvSpPr/>
          <p:nvPr/>
        </p:nvSpPr>
        <p:spPr>
          <a:xfrm>
            <a:off x="2446920" y="5945989"/>
            <a:ext cx="1554120" cy="272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US" sz="1200" b="1" strike="noStrike" spc="-1">
                <a:solidFill>
                  <a:srgbClr val="000000"/>
                </a:solidFill>
                <a:latin typeface="Calibri"/>
                <a:ea typeface="Arial"/>
              </a:rPr>
              <a:t>Neuraminidase (NA)</a:t>
            </a:r>
            <a:endParaRPr lang="en-US" sz="1200" b="0" strike="noStrike" spc="-1">
              <a:solidFill>
                <a:srgbClr val="000000"/>
              </a:solidFill>
              <a:latin typeface="Arial"/>
            </a:endParaRPr>
          </a:p>
        </p:txBody>
      </p:sp>
      <p:sp>
        <p:nvSpPr>
          <p:cNvPr id="248" name="TextBox 23">
            <a:extLst>
              <a:ext uri="{FF2B5EF4-FFF2-40B4-BE49-F238E27FC236}">
                <a16:creationId xmlns:a16="http://schemas.microsoft.com/office/drawing/2014/main" id="{FB88496A-E4B5-F2CE-9710-35F4F582DDBF}"/>
              </a:ext>
            </a:extLst>
          </p:cNvPr>
          <p:cNvSpPr/>
          <p:nvPr/>
        </p:nvSpPr>
        <p:spPr>
          <a:xfrm>
            <a:off x="4719240" y="5940949"/>
            <a:ext cx="1858680" cy="272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pt-BR" sz="1200" b="1" strike="noStrike" spc="-1">
                <a:solidFill>
                  <a:srgbClr val="000000"/>
                </a:solidFill>
                <a:latin typeface="Calibri"/>
                <a:ea typeface="Arial"/>
              </a:rPr>
              <a:t>Polymerase basic 2 (PB2)</a:t>
            </a:r>
            <a:endParaRPr lang="en-US" sz="1200" b="0" strike="noStrike" spc="-1">
              <a:solidFill>
                <a:srgbClr val="000000"/>
              </a:solidFill>
              <a:latin typeface="Arial"/>
            </a:endParaRPr>
          </a:p>
        </p:txBody>
      </p:sp>
      <p:sp>
        <p:nvSpPr>
          <p:cNvPr id="249" name="TextBox 1">
            <a:extLst>
              <a:ext uri="{FF2B5EF4-FFF2-40B4-BE49-F238E27FC236}">
                <a16:creationId xmlns:a16="http://schemas.microsoft.com/office/drawing/2014/main" id="{EC1DACCF-B295-2917-DA4C-0B11EF65380C}"/>
              </a:ext>
            </a:extLst>
          </p:cNvPr>
          <p:cNvSpPr/>
          <p:nvPr/>
        </p:nvSpPr>
        <p:spPr>
          <a:xfrm>
            <a:off x="292680" y="201240"/>
            <a:ext cx="1745280" cy="333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SG" sz="1600" b="1" strike="noStrike" spc="-1">
                <a:solidFill>
                  <a:srgbClr val="000000"/>
                </a:solidFill>
                <a:latin typeface="Calibri"/>
                <a:ea typeface="Arial"/>
              </a:rPr>
              <a:t>EpiFlu</a:t>
            </a:r>
            <a:r>
              <a:rPr lang="en-SG" sz="1200" b="0" strike="noStrike" spc="-1" baseline="50000">
                <a:solidFill>
                  <a:srgbClr val="000000"/>
                </a:solidFill>
                <a:latin typeface="Calibri"/>
                <a:ea typeface="Arial"/>
              </a:rPr>
              <a:t>™ </a:t>
            </a:r>
            <a:r>
              <a:rPr lang="en-SG" sz="1600" b="1" strike="noStrike" spc="-1">
                <a:solidFill>
                  <a:srgbClr val="000000"/>
                </a:solidFill>
                <a:latin typeface="Calibri"/>
                <a:ea typeface="Arial"/>
              </a:rPr>
              <a:t>Update</a:t>
            </a:r>
            <a:endParaRPr lang="en-US" sz="1600" b="0" strike="noStrike" spc="-1">
              <a:solidFill>
                <a:srgbClr val="000000"/>
              </a:solidFill>
              <a:latin typeface="Arial"/>
            </a:endParaRPr>
          </a:p>
        </p:txBody>
      </p:sp>
    </p:spTree>
    <p:extLst>
      <p:ext uri="{BB962C8B-B14F-4D97-AF65-F5344CB8AC3E}">
        <p14:creationId xmlns:p14="http://schemas.microsoft.com/office/powerpoint/2010/main" val="18470651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EEC278-B27D-758A-1992-036530711DC6}"/>
            </a:ext>
          </a:extLst>
        </p:cNvPr>
        <p:cNvGrpSpPr/>
        <p:nvPr/>
      </p:nvGrpSpPr>
      <p:grpSpPr>
        <a:xfrm>
          <a:off x="0" y="0"/>
          <a:ext cx="0" cy="0"/>
          <a:chOff x="0" y="0"/>
          <a:chExt cx="0" cy="0"/>
        </a:xfrm>
      </p:grpSpPr>
      <p:pic>
        <p:nvPicPr>
          <p:cNvPr id="27" name="Picture 26">
            <a:extLst>
              <a:ext uri="{FF2B5EF4-FFF2-40B4-BE49-F238E27FC236}">
                <a16:creationId xmlns:a16="http://schemas.microsoft.com/office/drawing/2014/main" id="{8EEE0F5A-4331-4A88-CF8D-D179E67DDD07}"/>
              </a:ext>
            </a:extLst>
          </p:cNvPr>
          <p:cNvPicPr>
            <a:picLocks noChangeAspect="1"/>
          </p:cNvPicPr>
          <p:nvPr/>
        </p:nvPicPr>
        <p:blipFill>
          <a:blip r:embed="rId2"/>
          <a:stretch>
            <a:fillRect/>
          </a:stretch>
        </p:blipFill>
        <p:spPr>
          <a:xfrm>
            <a:off x="3544277" y="1174046"/>
            <a:ext cx="2253734" cy="2161458"/>
          </a:xfrm>
          <a:prstGeom prst="rect">
            <a:avLst/>
          </a:prstGeom>
        </p:spPr>
      </p:pic>
      <p:pic>
        <p:nvPicPr>
          <p:cNvPr id="12" name="Picture 11">
            <a:extLst>
              <a:ext uri="{FF2B5EF4-FFF2-40B4-BE49-F238E27FC236}">
                <a16:creationId xmlns:a16="http://schemas.microsoft.com/office/drawing/2014/main" id="{13986CAC-6692-9941-9BBC-9B8CBE263F93}"/>
              </a:ext>
            </a:extLst>
          </p:cNvPr>
          <p:cNvPicPr>
            <a:picLocks noChangeAspect="1"/>
          </p:cNvPicPr>
          <p:nvPr/>
        </p:nvPicPr>
        <p:blipFill>
          <a:blip r:embed="rId3"/>
          <a:stretch>
            <a:fillRect/>
          </a:stretch>
        </p:blipFill>
        <p:spPr>
          <a:xfrm>
            <a:off x="1614019" y="4860455"/>
            <a:ext cx="1442620" cy="971744"/>
          </a:xfrm>
          <a:prstGeom prst="rect">
            <a:avLst/>
          </a:prstGeom>
        </p:spPr>
      </p:pic>
      <p:sp>
        <p:nvSpPr>
          <p:cNvPr id="389" name="TextBox 4">
            <a:extLst>
              <a:ext uri="{FF2B5EF4-FFF2-40B4-BE49-F238E27FC236}">
                <a16:creationId xmlns:a16="http://schemas.microsoft.com/office/drawing/2014/main" id="{D07404C3-584E-BE11-E9ED-6DB4F2395691}"/>
              </a:ext>
            </a:extLst>
          </p:cNvPr>
          <p:cNvSpPr/>
          <p:nvPr/>
        </p:nvSpPr>
        <p:spPr>
          <a:xfrm>
            <a:off x="3180600" y="376560"/>
            <a:ext cx="5963040" cy="547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000" b="0" strike="noStrike" spc="-1" dirty="0">
                <a:solidFill>
                  <a:srgbClr val="000000"/>
                </a:solidFill>
                <a:latin typeface="Calibri"/>
                <a:ea typeface="Arial"/>
              </a:rPr>
              <a:t>JN.1 sub-lineages continue to rise. As of 9</a:t>
            </a:r>
            <a:r>
              <a:rPr lang="en-US" sz="1000" spc="-1" dirty="0">
                <a:solidFill>
                  <a:srgbClr val="000000"/>
                </a:solidFill>
                <a:latin typeface="Calibri"/>
                <a:ea typeface="Arial"/>
              </a:rPr>
              <a:t> January 2025</a:t>
            </a:r>
            <a:r>
              <a:rPr lang="en-US" sz="1000" b="0" strike="noStrike" spc="-1" dirty="0">
                <a:solidFill>
                  <a:srgbClr val="000000"/>
                </a:solidFill>
                <a:latin typeface="Calibri"/>
                <a:ea typeface="Arial"/>
              </a:rPr>
              <a:t>, 149 countries shared 509,471 JN.1+JN.1.* sequences. The phylogenetic relationship of the currently largest circulating </a:t>
            </a:r>
            <a:r>
              <a:rPr lang="en-US" sz="1000" b="0" strike="noStrike" spc="-1" dirty="0" err="1">
                <a:solidFill>
                  <a:srgbClr val="000000"/>
                </a:solidFill>
                <a:latin typeface="Calibri"/>
                <a:ea typeface="Arial"/>
              </a:rPr>
              <a:t>sublineages</a:t>
            </a:r>
            <a:r>
              <a:rPr lang="en-US" sz="1000" b="0" strike="noStrike" spc="-1" dirty="0">
                <a:solidFill>
                  <a:srgbClr val="000000"/>
                </a:solidFill>
                <a:latin typeface="Calibri"/>
                <a:ea typeface="Arial"/>
              </a:rPr>
              <a:t> is shown in the tree below and the VOI is also tracked at: </a:t>
            </a:r>
            <a:r>
              <a:rPr lang="en-US" sz="1000" b="0" u="sng" strike="noStrike" spc="-1" dirty="0">
                <a:solidFill>
                  <a:srgbClr val="0563C1"/>
                </a:solidFill>
                <a:uFillTx/>
                <a:latin typeface="Calibri"/>
                <a:ea typeface="Arial"/>
                <a:hlinkClick r:id="rId4"/>
              </a:rPr>
              <a:t>https://gisaid.org/hcov19-variants/</a:t>
            </a:r>
            <a:r>
              <a:rPr lang="en-US" sz="1000" b="0" strike="noStrike" spc="-1" dirty="0">
                <a:solidFill>
                  <a:srgbClr val="000000"/>
                </a:solidFill>
                <a:latin typeface="Calibri"/>
                <a:ea typeface="Arial"/>
              </a:rPr>
              <a:t>.</a:t>
            </a:r>
            <a:endParaRPr lang="en-US" sz="1000" b="0" strike="noStrike" spc="-1" dirty="0">
              <a:solidFill>
                <a:srgbClr val="000000"/>
              </a:solidFill>
              <a:latin typeface="Arial"/>
            </a:endParaRPr>
          </a:p>
        </p:txBody>
      </p:sp>
      <p:sp>
        <p:nvSpPr>
          <p:cNvPr id="390" name="TextBox 7">
            <a:extLst>
              <a:ext uri="{FF2B5EF4-FFF2-40B4-BE49-F238E27FC236}">
                <a16:creationId xmlns:a16="http://schemas.microsoft.com/office/drawing/2014/main" id="{19F90D6B-875B-43BD-3314-68309AAF539D}"/>
              </a:ext>
            </a:extLst>
          </p:cNvPr>
          <p:cNvSpPr/>
          <p:nvPr/>
        </p:nvSpPr>
        <p:spPr>
          <a:xfrm>
            <a:off x="356040" y="627840"/>
            <a:ext cx="2597760" cy="615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200" b="0" strike="noStrike" spc="-1">
                <a:solidFill>
                  <a:srgbClr val="000000"/>
                </a:solidFill>
                <a:latin typeface="Arial"/>
                <a:ea typeface="Arial"/>
              </a:rPr>
              <a:t>VOI JN.1* versus XBB1.5 vaccine strain spike substitutions</a:t>
            </a:r>
            <a:endParaRPr lang="en-US" sz="1200" b="0" strike="noStrike" spc="-1">
              <a:solidFill>
                <a:srgbClr val="000000"/>
              </a:solidFill>
              <a:latin typeface="Arial"/>
            </a:endParaRPr>
          </a:p>
          <a:p>
            <a:pPr>
              <a:lnSpc>
                <a:spcPct val="100000"/>
              </a:lnSpc>
            </a:pPr>
            <a:endParaRPr lang="en-US" sz="1050" b="0" strike="noStrike" spc="-1">
              <a:solidFill>
                <a:srgbClr val="000000"/>
              </a:solidFill>
              <a:latin typeface="Arial"/>
            </a:endParaRPr>
          </a:p>
        </p:txBody>
      </p:sp>
      <p:sp>
        <p:nvSpPr>
          <p:cNvPr id="391" name="Google Shape;124;p18">
            <a:extLst>
              <a:ext uri="{FF2B5EF4-FFF2-40B4-BE49-F238E27FC236}">
                <a16:creationId xmlns:a16="http://schemas.microsoft.com/office/drawing/2014/main" id="{13AB46D1-8088-B16E-789A-6EF04B77A6D9}"/>
              </a:ext>
            </a:extLst>
          </p:cNvPr>
          <p:cNvSpPr/>
          <p:nvPr/>
        </p:nvSpPr>
        <p:spPr>
          <a:xfrm>
            <a:off x="5761080" y="10440"/>
            <a:ext cx="3360960" cy="432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r">
              <a:lnSpc>
                <a:spcPct val="100000"/>
              </a:lnSpc>
              <a:tabLst>
                <a:tab pos="0" algn="l"/>
              </a:tabLst>
            </a:pPr>
            <a:r>
              <a:rPr lang="en-SG" sz="1600" b="1" strike="noStrike" spc="-1" dirty="0">
                <a:solidFill>
                  <a:srgbClr val="000000"/>
                </a:solidFill>
                <a:latin typeface="Calibri"/>
                <a:ea typeface="Calibri"/>
              </a:rPr>
              <a:t>Emerging variant analysis 2025-01-09</a:t>
            </a:r>
            <a:endParaRPr lang="en-US" sz="1600" b="0" strike="noStrike" spc="-1" dirty="0">
              <a:solidFill>
                <a:srgbClr val="000000"/>
              </a:solidFill>
              <a:latin typeface="Arial"/>
            </a:endParaRPr>
          </a:p>
        </p:txBody>
      </p:sp>
      <p:sp>
        <p:nvSpPr>
          <p:cNvPr id="392" name="TextBox 38">
            <a:extLst>
              <a:ext uri="{FF2B5EF4-FFF2-40B4-BE49-F238E27FC236}">
                <a16:creationId xmlns:a16="http://schemas.microsoft.com/office/drawing/2014/main" id="{4844E311-FDC2-2B5C-FF34-C9332C19EDFA}"/>
              </a:ext>
            </a:extLst>
          </p:cNvPr>
          <p:cNvSpPr/>
          <p:nvPr/>
        </p:nvSpPr>
        <p:spPr>
          <a:xfrm>
            <a:off x="4992120" y="3813840"/>
            <a:ext cx="422784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pPr>
            <a:r>
              <a:rPr lang="en-US" sz="1200" b="0" i="1" strike="noStrike" spc="-1" dirty="0">
                <a:solidFill>
                  <a:srgbClr val="000000"/>
                </a:solidFill>
                <a:latin typeface="Calibri"/>
                <a:ea typeface="Arial"/>
              </a:rPr>
              <a:t>Recently approved updated vaccines use XBB.1.5 strains as basis. The majority of current strains in circulation globally belong to </a:t>
            </a:r>
            <a:endParaRPr lang="en-US" sz="1200" b="0" strike="noStrike" spc="-1" dirty="0">
              <a:solidFill>
                <a:srgbClr val="000000"/>
              </a:solidFill>
              <a:latin typeface="Arial"/>
            </a:endParaRPr>
          </a:p>
          <a:p>
            <a:pPr algn="r">
              <a:lnSpc>
                <a:spcPct val="100000"/>
              </a:lnSpc>
            </a:pPr>
            <a:r>
              <a:rPr lang="en-US" sz="1200" b="0" i="1" strike="noStrike" spc="-1" dirty="0">
                <a:solidFill>
                  <a:srgbClr val="000000"/>
                </a:solidFill>
                <a:latin typeface="Calibri"/>
                <a:ea typeface="Arial"/>
              </a:rPr>
              <a:t>the JN.1* family.</a:t>
            </a:r>
            <a:endParaRPr lang="en-US" sz="1200" b="0" strike="noStrike" spc="-1" dirty="0">
              <a:solidFill>
                <a:srgbClr val="000000"/>
              </a:solidFill>
              <a:latin typeface="Arial"/>
            </a:endParaRPr>
          </a:p>
        </p:txBody>
      </p:sp>
      <p:sp>
        <p:nvSpPr>
          <p:cNvPr id="393" name="TextBox 39">
            <a:extLst>
              <a:ext uri="{FF2B5EF4-FFF2-40B4-BE49-F238E27FC236}">
                <a16:creationId xmlns:a16="http://schemas.microsoft.com/office/drawing/2014/main" id="{D152177F-189A-BBDE-FA93-D05DEBFD883D}"/>
              </a:ext>
            </a:extLst>
          </p:cNvPr>
          <p:cNvSpPr/>
          <p:nvPr/>
        </p:nvSpPr>
        <p:spPr>
          <a:xfrm>
            <a:off x="477630" y="4583880"/>
            <a:ext cx="555840" cy="2494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SG" sz="1050" b="1" strike="noStrike" spc="-1" dirty="0">
                <a:solidFill>
                  <a:srgbClr val="000000"/>
                </a:solidFill>
                <a:latin typeface="Arial"/>
                <a:ea typeface="Arial"/>
              </a:rPr>
              <a:t>Africa</a:t>
            </a:r>
            <a:endParaRPr lang="en-US" sz="1050" b="0" strike="noStrike" spc="-1" dirty="0">
              <a:solidFill>
                <a:srgbClr val="000000"/>
              </a:solidFill>
              <a:latin typeface="Arial"/>
            </a:endParaRPr>
          </a:p>
        </p:txBody>
      </p:sp>
      <p:sp>
        <p:nvSpPr>
          <p:cNvPr id="394" name="TextBox 40">
            <a:extLst>
              <a:ext uri="{FF2B5EF4-FFF2-40B4-BE49-F238E27FC236}">
                <a16:creationId xmlns:a16="http://schemas.microsoft.com/office/drawing/2014/main" id="{F3CBCE02-1A2B-4AF5-A7D3-999623451850}"/>
              </a:ext>
            </a:extLst>
          </p:cNvPr>
          <p:cNvSpPr/>
          <p:nvPr/>
        </p:nvSpPr>
        <p:spPr>
          <a:xfrm>
            <a:off x="2039271" y="4583880"/>
            <a:ext cx="460080" cy="2494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SG" sz="1050" b="1" strike="noStrike" spc="-1" dirty="0">
                <a:solidFill>
                  <a:srgbClr val="000000"/>
                </a:solidFill>
                <a:latin typeface="Arial"/>
                <a:ea typeface="Arial"/>
              </a:rPr>
              <a:t>Asia</a:t>
            </a:r>
            <a:endParaRPr lang="en-US" sz="1050" b="0" strike="noStrike" spc="-1" dirty="0">
              <a:solidFill>
                <a:srgbClr val="000000"/>
              </a:solidFill>
              <a:latin typeface="Arial"/>
            </a:endParaRPr>
          </a:p>
        </p:txBody>
      </p:sp>
      <p:sp>
        <p:nvSpPr>
          <p:cNvPr id="395" name="TextBox 43">
            <a:extLst>
              <a:ext uri="{FF2B5EF4-FFF2-40B4-BE49-F238E27FC236}">
                <a16:creationId xmlns:a16="http://schemas.microsoft.com/office/drawing/2014/main" id="{FF81001A-BEB8-926E-CC49-BB7EA4E5BDB4}"/>
              </a:ext>
            </a:extLst>
          </p:cNvPr>
          <p:cNvSpPr/>
          <p:nvPr/>
        </p:nvSpPr>
        <p:spPr>
          <a:xfrm>
            <a:off x="3485925" y="4583880"/>
            <a:ext cx="636840" cy="2494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SG" sz="1050" b="1" strike="noStrike" spc="-1" dirty="0">
                <a:solidFill>
                  <a:srgbClr val="000000"/>
                </a:solidFill>
                <a:latin typeface="Arial"/>
                <a:ea typeface="Arial"/>
              </a:rPr>
              <a:t>Europe</a:t>
            </a:r>
            <a:endParaRPr lang="en-US" sz="1050" b="0" strike="noStrike" spc="-1" dirty="0">
              <a:solidFill>
                <a:srgbClr val="000000"/>
              </a:solidFill>
              <a:latin typeface="Arial"/>
            </a:endParaRPr>
          </a:p>
        </p:txBody>
      </p:sp>
      <p:sp>
        <p:nvSpPr>
          <p:cNvPr id="396" name="TextBox 44">
            <a:extLst>
              <a:ext uri="{FF2B5EF4-FFF2-40B4-BE49-F238E27FC236}">
                <a16:creationId xmlns:a16="http://schemas.microsoft.com/office/drawing/2014/main" id="{5694FD62-8F72-7E92-E339-E1666C9DD6E6}"/>
              </a:ext>
            </a:extLst>
          </p:cNvPr>
          <p:cNvSpPr/>
          <p:nvPr/>
        </p:nvSpPr>
        <p:spPr>
          <a:xfrm>
            <a:off x="4754385" y="4586040"/>
            <a:ext cx="1089360" cy="2494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SG" sz="1050" b="1" strike="noStrike" spc="-1">
                <a:solidFill>
                  <a:srgbClr val="000000"/>
                </a:solidFill>
                <a:latin typeface="Arial"/>
                <a:ea typeface="Arial"/>
              </a:rPr>
              <a:t>North America</a:t>
            </a:r>
            <a:endParaRPr lang="en-US" sz="1050" b="0" strike="noStrike" spc="-1">
              <a:solidFill>
                <a:srgbClr val="000000"/>
              </a:solidFill>
              <a:latin typeface="Arial"/>
            </a:endParaRPr>
          </a:p>
        </p:txBody>
      </p:sp>
      <p:sp>
        <p:nvSpPr>
          <p:cNvPr id="397" name="TextBox 47">
            <a:extLst>
              <a:ext uri="{FF2B5EF4-FFF2-40B4-BE49-F238E27FC236}">
                <a16:creationId xmlns:a16="http://schemas.microsoft.com/office/drawing/2014/main" id="{43A76365-1472-4C9F-666C-5F2319583DF4}"/>
              </a:ext>
            </a:extLst>
          </p:cNvPr>
          <p:cNvSpPr/>
          <p:nvPr/>
        </p:nvSpPr>
        <p:spPr>
          <a:xfrm>
            <a:off x="6513180" y="4586040"/>
            <a:ext cx="696240" cy="2494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SG" sz="1050" b="1" strike="noStrike" spc="-1">
                <a:solidFill>
                  <a:srgbClr val="000000"/>
                </a:solidFill>
                <a:latin typeface="Arial"/>
                <a:ea typeface="Arial"/>
              </a:rPr>
              <a:t>Oceania</a:t>
            </a:r>
            <a:endParaRPr lang="en-US" sz="1050" b="0" strike="noStrike" spc="-1">
              <a:solidFill>
                <a:srgbClr val="000000"/>
              </a:solidFill>
              <a:latin typeface="Arial"/>
            </a:endParaRPr>
          </a:p>
        </p:txBody>
      </p:sp>
      <p:sp>
        <p:nvSpPr>
          <p:cNvPr id="398" name="TextBox 48">
            <a:extLst>
              <a:ext uri="{FF2B5EF4-FFF2-40B4-BE49-F238E27FC236}">
                <a16:creationId xmlns:a16="http://schemas.microsoft.com/office/drawing/2014/main" id="{297116F6-D6BB-07D8-8049-93D9AEA3799A}"/>
              </a:ext>
            </a:extLst>
          </p:cNvPr>
          <p:cNvSpPr/>
          <p:nvPr/>
        </p:nvSpPr>
        <p:spPr>
          <a:xfrm>
            <a:off x="7850880" y="4588920"/>
            <a:ext cx="1110600" cy="2494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SG" sz="1050" b="1" strike="noStrike" spc="-1">
                <a:solidFill>
                  <a:srgbClr val="000000"/>
                </a:solidFill>
                <a:latin typeface="Arial"/>
                <a:ea typeface="Arial"/>
              </a:rPr>
              <a:t>South America</a:t>
            </a:r>
            <a:endParaRPr lang="en-US" sz="1050" b="0" strike="noStrike" spc="-1">
              <a:solidFill>
                <a:srgbClr val="000000"/>
              </a:solidFill>
              <a:latin typeface="Arial"/>
            </a:endParaRPr>
          </a:p>
        </p:txBody>
      </p:sp>
      <p:sp>
        <p:nvSpPr>
          <p:cNvPr id="399" name="TextBox 54">
            <a:extLst>
              <a:ext uri="{FF2B5EF4-FFF2-40B4-BE49-F238E27FC236}">
                <a16:creationId xmlns:a16="http://schemas.microsoft.com/office/drawing/2014/main" id="{36F0D651-F37B-D179-21F4-E1D0217EAE2B}"/>
              </a:ext>
            </a:extLst>
          </p:cNvPr>
          <p:cNvSpPr/>
          <p:nvPr/>
        </p:nvSpPr>
        <p:spPr>
          <a:xfrm>
            <a:off x="2268000" y="6281280"/>
            <a:ext cx="4224339" cy="252462"/>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SG" sz="1050" b="1" strike="noStrike" spc="-1" dirty="0">
                <a:solidFill>
                  <a:srgbClr val="000000"/>
                </a:solidFill>
                <a:latin typeface="Arial"/>
                <a:ea typeface="Arial"/>
              </a:rPr>
              <a:t>Lineage distribution 8 Oct 2024 – 6 Jan 2025 (by collection date)</a:t>
            </a:r>
            <a:endParaRPr lang="en-US" sz="1050" b="0" strike="noStrike" spc="-1" dirty="0">
              <a:solidFill>
                <a:srgbClr val="000000"/>
              </a:solidFill>
              <a:latin typeface="Arial"/>
            </a:endParaRPr>
          </a:p>
        </p:txBody>
      </p:sp>
      <p:pic>
        <p:nvPicPr>
          <p:cNvPr id="400" name="Picture 13" descr="A black and pink cloud&#10;&#10;Description automatically generated with medium confidence">
            <a:extLst>
              <a:ext uri="{FF2B5EF4-FFF2-40B4-BE49-F238E27FC236}">
                <a16:creationId xmlns:a16="http://schemas.microsoft.com/office/drawing/2014/main" id="{8A08A79B-85F5-D0D4-C7AC-25098EAA6620}"/>
              </a:ext>
            </a:extLst>
          </p:cNvPr>
          <p:cNvPicPr/>
          <p:nvPr/>
        </p:nvPicPr>
        <p:blipFill>
          <a:blip r:embed="rId5"/>
          <a:srcRect l="35604" t="1298" r="30984" b="20590"/>
          <a:stretch/>
        </p:blipFill>
        <p:spPr>
          <a:xfrm>
            <a:off x="365040" y="1118880"/>
            <a:ext cx="2396160" cy="2917440"/>
          </a:xfrm>
          <a:prstGeom prst="rect">
            <a:avLst/>
          </a:prstGeom>
          <a:ln w="0">
            <a:noFill/>
          </a:ln>
        </p:spPr>
      </p:pic>
      <p:sp>
        <p:nvSpPr>
          <p:cNvPr id="401" name="TextBox 15">
            <a:extLst>
              <a:ext uri="{FF2B5EF4-FFF2-40B4-BE49-F238E27FC236}">
                <a16:creationId xmlns:a16="http://schemas.microsoft.com/office/drawing/2014/main" id="{05152C92-B6AC-5995-1880-CDF6C69FF31A}"/>
              </a:ext>
            </a:extLst>
          </p:cNvPr>
          <p:cNvSpPr/>
          <p:nvPr/>
        </p:nvSpPr>
        <p:spPr>
          <a:xfrm>
            <a:off x="107640" y="3932280"/>
            <a:ext cx="2815200" cy="241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US" sz="500" b="0" i="1" strike="noStrike" spc="-1">
                <a:solidFill>
                  <a:srgbClr val="000000"/>
                </a:solidFill>
                <a:latin typeface="Arial"/>
                <a:ea typeface="Arial"/>
              </a:rPr>
              <a:t>SARS-CoV-2 spike glycoprotein trimer (3 units shown, gray ribbons) in complex with human host cell receptor ACE2 (1 unit shown).</a:t>
            </a:r>
            <a:endParaRPr lang="en-US" sz="500" b="0" strike="noStrike" spc="-1">
              <a:solidFill>
                <a:srgbClr val="000000"/>
              </a:solidFill>
              <a:latin typeface="Arial"/>
            </a:endParaRPr>
          </a:p>
        </p:txBody>
      </p:sp>
      <p:sp>
        <p:nvSpPr>
          <p:cNvPr id="402" name="TextBox 16">
            <a:extLst>
              <a:ext uri="{FF2B5EF4-FFF2-40B4-BE49-F238E27FC236}">
                <a16:creationId xmlns:a16="http://schemas.microsoft.com/office/drawing/2014/main" id="{1FFA3FB5-E969-4BDC-DE61-AB60DD604717}"/>
              </a:ext>
            </a:extLst>
          </p:cNvPr>
          <p:cNvSpPr/>
          <p:nvPr/>
        </p:nvSpPr>
        <p:spPr>
          <a:xfrm>
            <a:off x="1419120" y="1072440"/>
            <a:ext cx="645840" cy="3031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1400" b="0" strike="noStrike" spc="-1">
                <a:solidFill>
                  <a:srgbClr val="00B050"/>
                </a:solidFill>
                <a:latin typeface="Arial"/>
                <a:ea typeface="Arial"/>
              </a:rPr>
              <a:t>ACE2</a:t>
            </a:r>
            <a:endParaRPr lang="en-US" sz="1400" b="0" strike="noStrike" spc="-1">
              <a:solidFill>
                <a:srgbClr val="000000"/>
              </a:solidFill>
              <a:latin typeface="Arial"/>
            </a:endParaRPr>
          </a:p>
        </p:txBody>
      </p:sp>
      <p:sp>
        <p:nvSpPr>
          <p:cNvPr id="403" name="TextBox 1">
            <a:extLst>
              <a:ext uri="{FF2B5EF4-FFF2-40B4-BE49-F238E27FC236}">
                <a16:creationId xmlns:a16="http://schemas.microsoft.com/office/drawing/2014/main" id="{3CBA8014-85C5-B249-31C4-7ADB75F6925A}"/>
              </a:ext>
            </a:extLst>
          </p:cNvPr>
          <p:cNvSpPr/>
          <p:nvPr/>
        </p:nvSpPr>
        <p:spPr>
          <a:xfrm>
            <a:off x="292680" y="201240"/>
            <a:ext cx="1745280" cy="333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SG" sz="1600" b="1" strike="noStrike" spc="-1">
                <a:solidFill>
                  <a:srgbClr val="000000"/>
                </a:solidFill>
                <a:latin typeface="Calibri"/>
                <a:ea typeface="Arial"/>
              </a:rPr>
              <a:t>EpiCoV</a:t>
            </a:r>
            <a:r>
              <a:rPr lang="en-SG" sz="1200" b="0" strike="noStrike" spc="-1" baseline="50000">
                <a:solidFill>
                  <a:srgbClr val="000000"/>
                </a:solidFill>
                <a:latin typeface="Calibri"/>
                <a:ea typeface="Arial"/>
              </a:rPr>
              <a:t>™ </a:t>
            </a:r>
            <a:r>
              <a:rPr lang="en-SG" sz="1600" b="1" strike="noStrike" spc="-1">
                <a:solidFill>
                  <a:srgbClr val="000000"/>
                </a:solidFill>
                <a:latin typeface="Calibri"/>
                <a:ea typeface="Arial"/>
              </a:rPr>
              <a:t>Update</a:t>
            </a:r>
            <a:endParaRPr lang="en-US" sz="1600" b="0" strike="noStrike" spc="-1">
              <a:solidFill>
                <a:srgbClr val="000000"/>
              </a:solidFill>
              <a:latin typeface="Arial"/>
            </a:endParaRPr>
          </a:p>
        </p:txBody>
      </p:sp>
      <p:grpSp>
        <p:nvGrpSpPr>
          <p:cNvPr id="404" name="Group 33">
            <a:extLst>
              <a:ext uri="{FF2B5EF4-FFF2-40B4-BE49-F238E27FC236}">
                <a16:creationId xmlns:a16="http://schemas.microsoft.com/office/drawing/2014/main" id="{4444374C-B3D2-7CD2-1BD2-82F49AFDA743}"/>
              </a:ext>
            </a:extLst>
          </p:cNvPr>
          <p:cNvGrpSpPr/>
          <p:nvPr/>
        </p:nvGrpSpPr>
        <p:grpSpPr>
          <a:xfrm>
            <a:off x="3527414" y="1882221"/>
            <a:ext cx="3309202" cy="1661521"/>
            <a:chOff x="3474998" y="1818157"/>
            <a:chExt cx="3309202" cy="1661521"/>
          </a:xfrm>
        </p:grpSpPr>
        <p:grpSp>
          <p:nvGrpSpPr>
            <p:cNvPr id="405" name="Group 35">
              <a:extLst>
                <a:ext uri="{FF2B5EF4-FFF2-40B4-BE49-F238E27FC236}">
                  <a16:creationId xmlns:a16="http://schemas.microsoft.com/office/drawing/2014/main" id="{BB494058-B397-FEF6-3653-95353F6FA386}"/>
                </a:ext>
              </a:extLst>
            </p:cNvPr>
            <p:cNvGrpSpPr/>
            <p:nvPr/>
          </p:nvGrpSpPr>
          <p:grpSpPr>
            <a:xfrm>
              <a:off x="3474998" y="1818157"/>
              <a:ext cx="3309202" cy="1661521"/>
              <a:chOff x="3474998" y="1818157"/>
              <a:chExt cx="3309202" cy="1661521"/>
            </a:xfrm>
          </p:grpSpPr>
          <p:sp>
            <p:nvSpPr>
              <p:cNvPr id="406" name="TextBox 37">
                <a:extLst>
                  <a:ext uri="{FF2B5EF4-FFF2-40B4-BE49-F238E27FC236}">
                    <a16:creationId xmlns:a16="http://schemas.microsoft.com/office/drawing/2014/main" id="{3EA7A3B5-34BE-37D0-0A33-8DE94E093958}"/>
                  </a:ext>
                </a:extLst>
              </p:cNvPr>
              <p:cNvSpPr/>
              <p:nvPr/>
            </p:nvSpPr>
            <p:spPr>
              <a:xfrm>
                <a:off x="5939640" y="2475720"/>
                <a:ext cx="184320" cy="1382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endParaRPr lang="en-SG" sz="300" b="0" strike="noStrike" spc="-1">
                  <a:solidFill>
                    <a:srgbClr val="000000"/>
                  </a:solidFill>
                  <a:latin typeface="Arial"/>
                  <a:ea typeface="Arial"/>
                </a:endParaRPr>
              </a:p>
            </p:txBody>
          </p:sp>
          <p:sp>
            <p:nvSpPr>
              <p:cNvPr id="408" name="TextBox 42">
                <a:extLst>
                  <a:ext uri="{FF2B5EF4-FFF2-40B4-BE49-F238E27FC236}">
                    <a16:creationId xmlns:a16="http://schemas.microsoft.com/office/drawing/2014/main" id="{18376DDF-6DDF-EADA-E701-F2D237850172}"/>
                  </a:ext>
                </a:extLst>
              </p:cNvPr>
              <p:cNvSpPr/>
              <p:nvPr/>
            </p:nvSpPr>
            <p:spPr>
              <a:xfrm rot="5400000">
                <a:off x="6109485" y="2728387"/>
                <a:ext cx="414770" cy="229378"/>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a:lnSpc>
                    <a:spcPct val="100000"/>
                  </a:lnSpc>
                </a:pPr>
                <a:r>
                  <a:rPr lang="en-SG" sz="450" b="0" strike="noStrike" spc="-1" dirty="0">
                    <a:solidFill>
                      <a:srgbClr val="000000"/>
                    </a:solidFill>
                    <a:latin typeface="Arial"/>
                    <a:ea typeface="Arial"/>
                  </a:rPr>
                  <a:t>XBB.1.5*</a:t>
                </a:r>
                <a:endParaRPr lang="en-US" sz="450" b="0" strike="noStrike" spc="-1" dirty="0">
                  <a:solidFill>
                    <a:srgbClr val="000000"/>
                  </a:solidFill>
                  <a:latin typeface="Arial"/>
                </a:endParaRPr>
              </a:p>
              <a:p>
                <a:pPr algn="ctr">
                  <a:lnSpc>
                    <a:spcPct val="100000"/>
                  </a:lnSpc>
                </a:pPr>
                <a:r>
                  <a:rPr lang="en-SG" sz="450" b="0" strike="noStrike" spc="-1" dirty="0">
                    <a:solidFill>
                      <a:srgbClr val="000000"/>
                    </a:solidFill>
                    <a:latin typeface="Arial"/>
                    <a:ea typeface="Arial"/>
                  </a:rPr>
                  <a:t> family</a:t>
                </a:r>
                <a:endParaRPr lang="en-US" sz="450" b="0" strike="noStrike" spc="-1" dirty="0">
                  <a:solidFill>
                    <a:srgbClr val="000000"/>
                  </a:solidFill>
                  <a:latin typeface="Arial"/>
                </a:endParaRPr>
              </a:p>
            </p:txBody>
          </p:sp>
          <p:sp>
            <p:nvSpPr>
              <p:cNvPr id="409" name="Rectangle: Rounded Corners 46">
                <a:extLst>
                  <a:ext uri="{FF2B5EF4-FFF2-40B4-BE49-F238E27FC236}">
                    <a16:creationId xmlns:a16="http://schemas.microsoft.com/office/drawing/2014/main" id="{6F006EDC-199C-13A9-48DC-49B63C2926AB}"/>
                  </a:ext>
                </a:extLst>
              </p:cNvPr>
              <p:cNvSpPr/>
              <p:nvPr/>
            </p:nvSpPr>
            <p:spPr>
              <a:xfrm>
                <a:off x="3474998" y="2679537"/>
                <a:ext cx="2956561" cy="323583"/>
              </a:xfrm>
              <a:prstGeom prst="roundRect">
                <a:avLst>
                  <a:gd name="adj" fmla="val 8277"/>
                </a:avLst>
              </a:prstGeom>
              <a:noFill/>
              <a:ln>
                <a:solidFill>
                  <a:srgbClr val="000000"/>
                </a:solidFill>
                <a:round/>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en-SG" sz="1050" b="0" strike="noStrike" spc="-1">
                  <a:solidFill>
                    <a:schemeClr val="lt1"/>
                  </a:solidFill>
                  <a:latin typeface="Arial"/>
                  <a:ea typeface="Arial"/>
                </a:endParaRPr>
              </a:p>
            </p:txBody>
          </p:sp>
          <p:sp>
            <p:nvSpPr>
              <p:cNvPr id="410" name="TextBox 49">
                <a:extLst>
                  <a:ext uri="{FF2B5EF4-FFF2-40B4-BE49-F238E27FC236}">
                    <a16:creationId xmlns:a16="http://schemas.microsoft.com/office/drawing/2014/main" id="{912D061A-47DB-3E0C-135A-1DDC9C0DE23F}"/>
                  </a:ext>
                </a:extLst>
              </p:cNvPr>
              <p:cNvSpPr/>
              <p:nvPr/>
            </p:nvSpPr>
            <p:spPr>
              <a:xfrm>
                <a:off x="3767398" y="3250300"/>
                <a:ext cx="680869" cy="229378"/>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SG" sz="900" b="0" strike="noStrike" spc="-1" dirty="0">
                    <a:solidFill>
                      <a:srgbClr val="000000"/>
                    </a:solidFill>
                    <a:latin typeface="Arial"/>
                    <a:ea typeface="Arial"/>
                  </a:rPr>
                  <a:t>2023-</a:t>
                </a:r>
                <a:r>
                  <a:rPr lang="en-SG" sz="900" spc="-1" dirty="0">
                    <a:solidFill>
                      <a:srgbClr val="000000"/>
                    </a:solidFill>
                    <a:latin typeface="Arial"/>
                    <a:ea typeface="Arial"/>
                  </a:rPr>
                  <a:t>Dec</a:t>
                </a:r>
                <a:endParaRPr lang="en-US" sz="900" b="0" strike="noStrike" spc="-1" dirty="0">
                  <a:solidFill>
                    <a:srgbClr val="000000"/>
                  </a:solidFill>
                  <a:latin typeface="Arial"/>
                </a:endParaRPr>
              </a:p>
            </p:txBody>
          </p:sp>
          <p:sp>
            <p:nvSpPr>
              <p:cNvPr id="412" name="TextBox 55">
                <a:extLst>
                  <a:ext uri="{FF2B5EF4-FFF2-40B4-BE49-F238E27FC236}">
                    <a16:creationId xmlns:a16="http://schemas.microsoft.com/office/drawing/2014/main" id="{2D3AF13A-F560-C820-7247-5EEF8626C5C4}"/>
                  </a:ext>
                </a:extLst>
              </p:cNvPr>
              <p:cNvSpPr/>
              <p:nvPr/>
            </p:nvSpPr>
            <p:spPr>
              <a:xfrm>
                <a:off x="5872320" y="1818157"/>
                <a:ext cx="911880" cy="257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SG" sz="1100" b="0" strike="noStrike" spc="-1" dirty="0">
                    <a:solidFill>
                      <a:srgbClr val="000000"/>
                    </a:solidFill>
                    <a:latin typeface="Arial"/>
                    <a:ea typeface="Arial"/>
                  </a:rPr>
                  <a:t>JN.1+JN.1*</a:t>
                </a:r>
                <a:endParaRPr lang="en-US" sz="1100" b="0" strike="noStrike" spc="-1" dirty="0">
                  <a:solidFill>
                    <a:srgbClr val="000000"/>
                  </a:solidFill>
                  <a:latin typeface="Arial"/>
                </a:endParaRPr>
              </a:p>
            </p:txBody>
          </p:sp>
        </p:grpSp>
        <p:sp>
          <p:nvSpPr>
            <p:cNvPr id="413" name="Right Brace 36">
              <a:extLst>
                <a:ext uri="{FF2B5EF4-FFF2-40B4-BE49-F238E27FC236}">
                  <a16:creationId xmlns:a16="http://schemas.microsoft.com/office/drawing/2014/main" id="{04AA64E2-95EC-75E6-5E1D-9A2B72B2D52D}"/>
                </a:ext>
              </a:extLst>
            </p:cNvPr>
            <p:cNvSpPr/>
            <p:nvPr/>
          </p:nvSpPr>
          <p:spPr>
            <a:xfrm>
              <a:off x="6143634" y="2694298"/>
              <a:ext cx="93240" cy="289664"/>
            </a:xfrm>
            <a:prstGeom prst="rightBrace">
              <a:avLst>
                <a:gd name="adj1" fmla="val 8333"/>
                <a:gd name="adj2" fmla="val 50000"/>
              </a:avLst>
            </a:prstGeom>
            <a:noFill/>
            <a:ln>
              <a:solidFill>
                <a:srgbClr val="000000"/>
              </a:solidFill>
              <a:round/>
            </a:ln>
          </p:spPr>
          <p:style>
            <a:lnRef idx="1">
              <a:schemeClr val="dk1"/>
            </a:lnRef>
            <a:fillRef idx="0">
              <a:schemeClr val="dk1"/>
            </a:fillRef>
            <a:effectRef idx="0">
              <a:schemeClr val="dk1"/>
            </a:effectRef>
            <a:fontRef idx="minor"/>
          </p:style>
          <p:txBody>
            <a:bodyPr lIns="90000" tIns="45000" rIns="90000" bIns="45000" anchor="ctr">
              <a:noAutofit/>
            </a:bodyPr>
            <a:lstStyle/>
            <a:p>
              <a:pPr algn="ctr">
                <a:lnSpc>
                  <a:spcPct val="100000"/>
                </a:lnSpc>
              </a:pPr>
              <a:endParaRPr lang="en-SG" sz="1050" b="0" strike="noStrike" spc="-1">
                <a:solidFill>
                  <a:schemeClr val="dk1"/>
                </a:solidFill>
                <a:latin typeface="Arial"/>
                <a:ea typeface="Arial"/>
              </a:endParaRPr>
            </a:p>
          </p:txBody>
        </p:sp>
      </p:grpSp>
      <p:sp>
        <p:nvSpPr>
          <p:cNvPr id="415" name="TextBox 30">
            <a:extLst>
              <a:ext uri="{FF2B5EF4-FFF2-40B4-BE49-F238E27FC236}">
                <a16:creationId xmlns:a16="http://schemas.microsoft.com/office/drawing/2014/main" id="{C7CFBA08-14ED-D998-8C6F-CB5A03A75A22}"/>
              </a:ext>
            </a:extLst>
          </p:cNvPr>
          <p:cNvSpPr/>
          <p:nvPr/>
        </p:nvSpPr>
        <p:spPr>
          <a:xfrm>
            <a:off x="5698064" y="2722771"/>
            <a:ext cx="659186" cy="367878"/>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pPr>
            <a:r>
              <a:rPr lang="en-SG" sz="300" b="0" strike="noStrike" spc="-1" dirty="0">
                <a:solidFill>
                  <a:srgbClr val="000000"/>
                </a:solidFill>
                <a:latin typeface="Arial"/>
                <a:ea typeface="Arial"/>
              </a:rPr>
              <a:t>EG.5*</a:t>
            </a:r>
          </a:p>
          <a:p>
            <a:pPr>
              <a:lnSpc>
                <a:spcPct val="100000"/>
              </a:lnSpc>
            </a:pPr>
            <a:r>
              <a:rPr lang="en-SG" sz="300" b="0" strike="noStrike" spc="-1" dirty="0">
                <a:solidFill>
                  <a:srgbClr val="000000"/>
                </a:solidFill>
                <a:latin typeface="Arial"/>
                <a:ea typeface="Arial"/>
              </a:rPr>
              <a:t>XBB.1.16*, XBB.1.9*</a:t>
            </a:r>
            <a:endParaRPr lang="en-US" sz="300" b="0" strike="noStrike" spc="-1" dirty="0">
              <a:solidFill>
                <a:srgbClr val="000000"/>
              </a:solidFill>
              <a:latin typeface="Arial"/>
            </a:endParaRPr>
          </a:p>
          <a:p>
            <a:pPr>
              <a:lnSpc>
                <a:spcPct val="100000"/>
              </a:lnSpc>
            </a:pPr>
            <a:endParaRPr lang="en-SG" sz="300" b="0" strike="noStrike" spc="-1" dirty="0">
              <a:solidFill>
                <a:srgbClr val="000000"/>
              </a:solidFill>
              <a:latin typeface="Arial"/>
              <a:ea typeface="Arial"/>
            </a:endParaRPr>
          </a:p>
          <a:p>
            <a:pPr>
              <a:lnSpc>
                <a:spcPct val="100000"/>
              </a:lnSpc>
            </a:pPr>
            <a:endParaRPr lang="en-SG" sz="300" b="0" strike="noStrike" spc="-1" dirty="0">
              <a:solidFill>
                <a:srgbClr val="000000"/>
              </a:solidFill>
              <a:latin typeface="Arial"/>
              <a:ea typeface="Arial"/>
            </a:endParaRPr>
          </a:p>
          <a:p>
            <a:pPr>
              <a:lnSpc>
                <a:spcPct val="100000"/>
              </a:lnSpc>
            </a:pPr>
            <a:r>
              <a:rPr lang="en-SG" sz="300" b="0" strike="noStrike" spc="-1" dirty="0">
                <a:solidFill>
                  <a:srgbClr val="000000"/>
                </a:solidFill>
                <a:latin typeface="Arial"/>
                <a:ea typeface="Arial"/>
              </a:rPr>
              <a:t>XBB.1.5*</a:t>
            </a:r>
            <a:endParaRPr lang="en-US" sz="300" b="0" strike="noStrike" spc="-1" dirty="0">
              <a:solidFill>
                <a:srgbClr val="000000"/>
              </a:solidFill>
              <a:latin typeface="Arial"/>
            </a:endParaRPr>
          </a:p>
          <a:p>
            <a:pPr>
              <a:lnSpc>
                <a:spcPct val="100000"/>
              </a:lnSpc>
            </a:pPr>
            <a:r>
              <a:rPr lang="en-SG" sz="300" b="0" strike="noStrike" spc="-1" dirty="0">
                <a:solidFill>
                  <a:srgbClr val="000000"/>
                </a:solidFill>
                <a:latin typeface="Arial"/>
                <a:ea typeface="Arial"/>
              </a:rPr>
              <a:t>XBB.2.3*</a:t>
            </a:r>
            <a:endParaRPr lang="en-US" sz="300" b="0" strike="noStrike" spc="-1" dirty="0">
              <a:solidFill>
                <a:srgbClr val="000000"/>
              </a:solidFill>
              <a:latin typeface="Arial"/>
            </a:endParaRPr>
          </a:p>
        </p:txBody>
      </p:sp>
      <p:grpSp>
        <p:nvGrpSpPr>
          <p:cNvPr id="423" name="Group 21">
            <a:extLst>
              <a:ext uri="{FF2B5EF4-FFF2-40B4-BE49-F238E27FC236}">
                <a16:creationId xmlns:a16="http://schemas.microsoft.com/office/drawing/2014/main" id="{8BFA3801-168D-D7DC-9597-C8A1D508D384}"/>
              </a:ext>
            </a:extLst>
          </p:cNvPr>
          <p:cNvGrpSpPr/>
          <p:nvPr/>
        </p:nvGrpSpPr>
        <p:grpSpPr>
          <a:xfrm>
            <a:off x="7031880" y="1692360"/>
            <a:ext cx="2033865" cy="1022626"/>
            <a:chOff x="7031880" y="1692360"/>
            <a:chExt cx="2033865" cy="1022626"/>
          </a:xfrm>
        </p:grpSpPr>
        <p:pic>
          <p:nvPicPr>
            <p:cNvPr id="424" name="Picture 9">
              <a:extLst>
                <a:ext uri="{FF2B5EF4-FFF2-40B4-BE49-F238E27FC236}">
                  <a16:creationId xmlns:a16="http://schemas.microsoft.com/office/drawing/2014/main" id="{0DEC4127-1487-CEA8-907C-E3D2548BFEEC}"/>
                </a:ext>
              </a:extLst>
            </p:cNvPr>
            <p:cNvPicPr/>
            <p:nvPr/>
          </p:nvPicPr>
          <p:blipFill>
            <a:blip r:embed="rId6"/>
            <a:srcRect b="30926"/>
            <a:stretch/>
          </p:blipFill>
          <p:spPr>
            <a:xfrm>
              <a:off x="7031880" y="1692360"/>
              <a:ext cx="2016000" cy="154800"/>
            </a:xfrm>
            <a:prstGeom prst="rect">
              <a:avLst/>
            </a:prstGeom>
            <a:ln w="0">
              <a:noFill/>
            </a:ln>
          </p:spPr>
        </p:pic>
        <p:pic>
          <p:nvPicPr>
            <p:cNvPr id="425" name="Picture 22" descr="A graph on a black background&#10;&#10;Description automatically generated">
              <a:extLst>
                <a:ext uri="{FF2B5EF4-FFF2-40B4-BE49-F238E27FC236}">
                  <a16:creationId xmlns:a16="http://schemas.microsoft.com/office/drawing/2014/main" id="{4A4B7A68-8F18-7F22-FC4E-497E20C54AB3}"/>
                </a:ext>
              </a:extLst>
            </p:cNvPr>
            <p:cNvPicPr/>
            <p:nvPr/>
          </p:nvPicPr>
          <p:blipFill>
            <a:blip r:embed="rId7"/>
            <a:srcRect l="78399" b="39545"/>
            <a:stretch/>
          </p:blipFill>
          <p:spPr>
            <a:xfrm>
              <a:off x="8493345" y="1908226"/>
              <a:ext cx="572400" cy="806760"/>
            </a:xfrm>
            <a:prstGeom prst="rect">
              <a:avLst/>
            </a:prstGeom>
            <a:ln w="0">
              <a:noFill/>
            </a:ln>
          </p:spPr>
        </p:pic>
      </p:grpSp>
      <p:sp>
        <p:nvSpPr>
          <p:cNvPr id="427" name="TextBox 74">
            <a:extLst>
              <a:ext uri="{FF2B5EF4-FFF2-40B4-BE49-F238E27FC236}">
                <a16:creationId xmlns:a16="http://schemas.microsoft.com/office/drawing/2014/main" id="{585CAF7E-7DF4-D4C2-9E63-2A8CFD514AF5}"/>
              </a:ext>
            </a:extLst>
          </p:cNvPr>
          <p:cNvSpPr/>
          <p:nvPr/>
        </p:nvSpPr>
        <p:spPr>
          <a:xfrm>
            <a:off x="4614573" y="3316142"/>
            <a:ext cx="661633" cy="229378"/>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SG" sz="900" b="0" strike="noStrike" spc="-1" dirty="0">
                <a:solidFill>
                  <a:srgbClr val="000000"/>
                </a:solidFill>
                <a:latin typeface="Arial"/>
                <a:ea typeface="Arial"/>
              </a:rPr>
              <a:t>2024-Jun</a:t>
            </a:r>
            <a:endParaRPr lang="en-US" sz="900" b="0" strike="noStrike" spc="-1" dirty="0">
              <a:solidFill>
                <a:srgbClr val="000000"/>
              </a:solidFill>
              <a:latin typeface="Arial"/>
            </a:endParaRPr>
          </a:p>
        </p:txBody>
      </p:sp>
      <p:sp>
        <p:nvSpPr>
          <p:cNvPr id="428" name="TextBox 76">
            <a:extLst>
              <a:ext uri="{FF2B5EF4-FFF2-40B4-BE49-F238E27FC236}">
                <a16:creationId xmlns:a16="http://schemas.microsoft.com/office/drawing/2014/main" id="{ED8C4DBD-637E-A9AA-E8C9-166CB1B7BD01}"/>
              </a:ext>
            </a:extLst>
          </p:cNvPr>
          <p:cNvSpPr/>
          <p:nvPr/>
        </p:nvSpPr>
        <p:spPr>
          <a:xfrm>
            <a:off x="5748672" y="1565308"/>
            <a:ext cx="611280" cy="211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SG" sz="800" b="0" strike="noStrike" spc="-1">
                <a:solidFill>
                  <a:srgbClr val="000000"/>
                </a:solidFill>
                <a:latin typeface="Arial"/>
                <a:ea typeface="Arial"/>
              </a:rPr>
              <a:t>KP.3*</a:t>
            </a:r>
            <a:endParaRPr lang="en-US" sz="800" b="0" strike="noStrike" spc="-1">
              <a:solidFill>
                <a:srgbClr val="000000"/>
              </a:solidFill>
              <a:latin typeface="Arial"/>
            </a:endParaRPr>
          </a:p>
        </p:txBody>
      </p:sp>
      <p:sp>
        <p:nvSpPr>
          <p:cNvPr id="429" name="TextBox 77">
            <a:extLst>
              <a:ext uri="{FF2B5EF4-FFF2-40B4-BE49-F238E27FC236}">
                <a16:creationId xmlns:a16="http://schemas.microsoft.com/office/drawing/2014/main" id="{2F665BD0-D4BB-6ED1-4F03-5632BC81B386}"/>
              </a:ext>
            </a:extLst>
          </p:cNvPr>
          <p:cNvSpPr/>
          <p:nvPr/>
        </p:nvSpPr>
        <p:spPr>
          <a:xfrm>
            <a:off x="5732622" y="2190793"/>
            <a:ext cx="611280" cy="211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SG" sz="800" b="0" strike="noStrike" spc="-1" dirty="0">
                <a:solidFill>
                  <a:srgbClr val="000000"/>
                </a:solidFill>
                <a:latin typeface="Arial"/>
                <a:ea typeface="Arial"/>
              </a:rPr>
              <a:t>XEC</a:t>
            </a:r>
            <a:endParaRPr lang="en-US" sz="800" b="0" strike="noStrike" spc="-1" dirty="0">
              <a:solidFill>
                <a:srgbClr val="000000"/>
              </a:solidFill>
              <a:latin typeface="Arial"/>
            </a:endParaRPr>
          </a:p>
        </p:txBody>
      </p:sp>
      <p:sp>
        <p:nvSpPr>
          <p:cNvPr id="430" name="TextBox 78">
            <a:extLst>
              <a:ext uri="{FF2B5EF4-FFF2-40B4-BE49-F238E27FC236}">
                <a16:creationId xmlns:a16="http://schemas.microsoft.com/office/drawing/2014/main" id="{8D54D1F6-0B55-4509-0F64-5A865965EA5F}"/>
              </a:ext>
            </a:extLst>
          </p:cNvPr>
          <p:cNvSpPr/>
          <p:nvPr/>
        </p:nvSpPr>
        <p:spPr>
          <a:xfrm>
            <a:off x="5720664" y="2359671"/>
            <a:ext cx="611280" cy="21399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SG" sz="800" b="0" strike="noStrike" spc="-1" dirty="0">
                <a:solidFill>
                  <a:srgbClr val="000000"/>
                </a:solidFill>
                <a:latin typeface="Arial"/>
                <a:ea typeface="Arial"/>
              </a:rPr>
              <a:t>JN.1.40</a:t>
            </a:r>
            <a:endParaRPr lang="en-US" sz="800" b="0" strike="noStrike" spc="-1" dirty="0">
              <a:solidFill>
                <a:srgbClr val="000000"/>
              </a:solidFill>
              <a:latin typeface="Arial"/>
            </a:endParaRPr>
          </a:p>
        </p:txBody>
      </p:sp>
      <p:sp>
        <p:nvSpPr>
          <p:cNvPr id="4" name="TextBox 74">
            <a:extLst>
              <a:ext uri="{FF2B5EF4-FFF2-40B4-BE49-F238E27FC236}">
                <a16:creationId xmlns:a16="http://schemas.microsoft.com/office/drawing/2014/main" id="{EF84FA9C-DDD8-96AF-BF18-5509FC431713}"/>
              </a:ext>
            </a:extLst>
          </p:cNvPr>
          <p:cNvSpPr/>
          <p:nvPr/>
        </p:nvSpPr>
        <p:spPr>
          <a:xfrm>
            <a:off x="5402983" y="3313310"/>
            <a:ext cx="680869" cy="229378"/>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SG" sz="900" b="0" strike="noStrike" spc="-1" dirty="0">
                <a:solidFill>
                  <a:srgbClr val="000000"/>
                </a:solidFill>
                <a:latin typeface="Arial"/>
                <a:ea typeface="Arial"/>
              </a:rPr>
              <a:t>2024-Dec</a:t>
            </a:r>
            <a:endParaRPr lang="en-US" sz="900" b="0" strike="noStrike" spc="-1" dirty="0">
              <a:solidFill>
                <a:srgbClr val="000000"/>
              </a:solidFill>
              <a:latin typeface="Arial"/>
            </a:endParaRPr>
          </a:p>
        </p:txBody>
      </p:sp>
      <p:pic>
        <p:nvPicPr>
          <p:cNvPr id="7" name="Picture 6" descr="A screen shot of a graph&#10;&#10;Description automatically generated">
            <a:extLst>
              <a:ext uri="{FF2B5EF4-FFF2-40B4-BE49-F238E27FC236}">
                <a16:creationId xmlns:a16="http://schemas.microsoft.com/office/drawing/2014/main" id="{05F41F5E-A7C8-530F-D7BA-B2D43B3845E1}"/>
              </a:ext>
            </a:extLst>
          </p:cNvPr>
          <p:cNvPicPr>
            <a:picLocks noChangeAspect="1"/>
          </p:cNvPicPr>
          <p:nvPr/>
        </p:nvPicPr>
        <p:blipFill>
          <a:blip r:embed="rId8"/>
          <a:srcRect l="1970" r="27406" b="11562"/>
          <a:stretch/>
        </p:blipFill>
        <p:spPr>
          <a:xfrm>
            <a:off x="6889793" y="1847160"/>
            <a:ext cx="1624443" cy="1029105"/>
          </a:xfrm>
          <a:prstGeom prst="rect">
            <a:avLst/>
          </a:prstGeom>
        </p:spPr>
      </p:pic>
      <p:pic>
        <p:nvPicPr>
          <p:cNvPr id="10" name="Picture 9">
            <a:extLst>
              <a:ext uri="{FF2B5EF4-FFF2-40B4-BE49-F238E27FC236}">
                <a16:creationId xmlns:a16="http://schemas.microsoft.com/office/drawing/2014/main" id="{BACB169E-B9CB-8F26-0198-2A343D024882}"/>
              </a:ext>
            </a:extLst>
          </p:cNvPr>
          <p:cNvPicPr>
            <a:picLocks noChangeAspect="1"/>
          </p:cNvPicPr>
          <p:nvPr/>
        </p:nvPicPr>
        <p:blipFill>
          <a:blip r:embed="rId9"/>
          <a:stretch>
            <a:fillRect/>
          </a:stretch>
        </p:blipFill>
        <p:spPr>
          <a:xfrm>
            <a:off x="0" y="4851884"/>
            <a:ext cx="1624414" cy="1049825"/>
          </a:xfrm>
          <a:prstGeom prst="rect">
            <a:avLst/>
          </a:prstGeom>
        </p:spPr>
      </p:pic>
      <p:pic>
        <p:nvPicPr>
          <p:cNvPr id="15" name="Picture 14">
            <a:extLst>
              <a:ext uri="{FF2B5EF4-FFF2-40B4-BE49-F238E27FC236}">
                <a16:creationId xmlns:a16="http://schemas.microsoft.com/office/drawing/2014/main" id="{A5E30F06-48E7-CBF0-812E-215B82E1473A}"/>
              </a:ext>
            </a:extLst>
          </p:cNvPr>
          <p:cNvPicPr>
            <a:picLocks noChangeAspect="1"/>
          </p:cNvPicPr>
          <p:nvPr/>
        </p:nvPicPr>
        <p:blipFill>
          <a:blip r:embed="rId10"/>
          <a:stretch>
            <a:fillRect/>
          </a:stretch>
        </p:blipFill>
        <p:spPr>
          <a:xfrm>
            <a:off x="3183171" y="4838401"/>
            <a:ext cx="1309881" cy="993798"/>
          </a:xfrm>
          <a:prstGeom prst="rect">
            <a:avLst/>
          </a:prstGeom>
        </p:spPr>
      </p:pic>
      <p:pic>
        <p:nvPicPr>
          <p:cNvPr id="18" name="Picture 17">
            <a:extLst>
              <a:ext uri="{FF2B5EF4-FFF2-40B4-BE49-F238E27FC236}">
                <a16:creationId xmlns:a16="http://schemas.microsoft.com/office/drawing/2014/main" id="{5AEBB182-65D6-B73A-0E50-132C8E817248}"/>
              </a:ext>
            </a:extLst>
          </p:cNvPr>
          <p:cNvPicPr>
            <a:picLocks noChangeAspect="1"/>
          </p:cNvPicPr>
          <p:nvPr/>
        </p:nvPicPr>
        <p:blipFill>
          <a:blip r:embed="rId11"/>
          <a:stretch>
            <a:fillRect/>
          </a:stretch>
        </p:blipFill>
        <p:spPr>
          <a:xfrm>
            <a:off x="4607263" y="4814802"/>
            <a:ext cx="1418558" cy="1009278"/>
          </a:xfrm>
          <a:prstGeom prst="rect">
            <a:avLst/>
          </a:prstGeom>
        </p:spPr>
      </p:pic>
      <p:pic>
        <p:nvPicPr>
          <p:cNvPr id="21" name="Picture 20">
            <a:extLst>
              <a:ext uri="{FF2B5EF4-FFF2-40B4-BE49-F238E27FC236}">
                <a16:creationId xmlns:a16="http://schemas.microsoft.com/office/drawing/2014/main" id="{582B2066-91C4-73BF-1069-3585D331BF9D}"/>
              </a:ext>
            </a:extLst>
          </p:cNvPr>
          <p:cNvPicPr>
            <a:picLocks noChangeAspect="1"/>
          </p:cNvPicPr>
          <p:nvPr/>
        </p:nvPicPr>
        <p:blipFill>
          <a:blip r:embed="rId12"/>
          <a:stretch>
            <a:fillRect/>
          </a:stretch>
        </p:blipFill>
        <p:spPr>
          <a:xfrm>
            <a:off x="6228617" y="4833361"/>
            <a:ext cx="1380128" cy="990720"/>
          </a:xfrm>
          <a:prstGeom prst="rect">
            <a:avLst/>
          </a:prstGeom>
        </p:spPr>
      </p:pic>
      <p:pic>
        <p:nvPicPr>
          <p:cNvPr id="25" name="Picture 24">
            <a:extLst>
              <a:ext uri="{FF2B5EF4-FFF2-40B4-BE49-F238E27FC236}">
                <a16:creationId xmlns:a16="http://schemas.microsoft.com/office/drawing/2014/main" id="{8ACE6E6C-A304-81FC-FBA5-EC8AE313F2F4}"/>
              </a:ext>
            </a:extLst>
          </p:cNvPr>
          <p:cNvPicPr>
            <a:picLocks noChangeAspect="1"/>
          </p:cNvPicPr>
          <p:nvPr/>
        </p:nvPicPr>
        <p:blipFill>
          <a:blip r:embed="rId13"/>
          <a:stretch>
            <a:fillRect/>
          </a:stretch>
        </p:blipFill>
        <p:spPr>
          <a:xfrm>
            <a:off x="7683842" y="4814802"/>
            <a:ext cx="1438854" cy="1009278"/>
          </a:xfrm>
          <a:prstGeom prst="rect">
            <a:avLst/>
          </a:prstGeom>
        </p:spPr>
      </p:pic>
      <p:sp>
        <p:nvSpPr>
          <p:cNvPr id="28" name="TextBox 78">
            <a:extLst>
              <a:ext uri="{FF2B5EF4-FFF2-40B4-BE49-F238E27FC236}">
                <a16:creationId xmlns:a16="http://schemas.microsoft.com/office/drawing/2014/main" id="{A1178926-B2F1-FE57-512F-56ECFAE48107}"/>
              </a:ext>
            </a:extLst>
          </p:cNvPr>
          <p:cNvSpPr/>
          <p:nvPr/>
        </p:nvSpPr>
        <p:spPr>
          <a:xfrm>
            <a:off x="5753448" y="1748206"/>
            <a:ext cx="611280" cy="21399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SG" sz="800" b="0" strike="noStrike" spc="-1" dirty="0">
                <a:solidFill>
                  <a:srgbClr val="000000"/>
                </a:solidFill>
                <a:latin typeface="Arial"/>
                <a:ea typeface="Arial"/>
              </a:rPr>
              <a:t>MC.1</a:t>
            </a:r>
            <a:endParaRPr lang="en-US" sz="800" b="0" strike="noStrike" spc="-1" dirty="0">
              <a:solidFill>
                <a:srgbClr val="000000"/>
              </a:solidFill>
              <a:latin typeface="Arial"/>
            </a:endParaRPr>
          </a:p>
        </p:txBody>
      </p:sp>
      <p:pic>
        <p:nvPicPr>
          <p:cNvPr id="46" name="Google Shape;77;p15">
            <a:extLst>
              <a:ext uri="{FF2B5EF4-FFF2-40B4-BE49-F238E27FC236}">
                <a16:creationId xmlns:a16="http://schemas.microsoft.com/office/drawing/2014/main" id="{09D7F9EC-9DF4-6F41-8FDA-6A129F08EC18}"/>
              </a:ext>
            </a:extLst>
          </p:cNvPr>
          <p:cNvPicPr/>
          <p:nvPr/>
        </p:nvPicPr>
        <p:blipFill>
          <a:blip r:embed="rId14"/>
          <a:stretch/>
        </p:blipFill>
        <p:spPr>
          <a:xfrm>
            <a:off x="7570080" y="5929200"/>
            <a:ext cx="1421640" cy="926280"/>
          </a:xfrm>
          <a:prstGeom prst="rect">
            <a:avLst/>
          </a:prstGeom>
          <a:ln w="0">
            <a:noFill/>
          </a:ln>
        </p:spPr>
      </p:pic>
    </p:spTree>
    <p:extLst>
      <p:ext uri="{BB962C8B-B14F-4D97-AF65-F5344CB8AC3E}">
        <p14:creationId xmlns:p14="http://schemas.microsoft.com/office/powerpoint/2010/main" val="25497572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DA6EB5-AC19-05F2-378F-114268C2C307}"/>
            </a:ext>
          </a:extLst>
        </p:cNvPr>
        <p:cNvGrpSpPr/>
        <p:nvPr/>
      </p:nvGrpSpPr>
      <p:grpSpPr>
        <a:xfrm>
          <a:off x="0" y="0"/>
          <a:ext cx="0" cy="0"/>
          <a:chOff x="0" y="0"/>
          <a:chExt cx="0" cy="0"/>
        </a:xfrm>
      </p:grpSpPr>
      <p:sp>
        <p:nvSpPr>
          <p:cNvPr id="432" name="Google Shape;84;p16">
            <a:extLst>
              <a:ext uri="{FF2B5EF4-FFF2-40B4-BE49-F238E27FC236}">
                <a16:creationId xmlns:a16="http://schemas.microsoft.com/office/drawing/2014/main" id="{4A558A54-9428-8F39-FCC6-40CD1DA120B7}"/>
              </a:ext>
            </a:extLst>
          </p:cNvPr>
          <p:cNvSpPr/>
          <p:nvPr/>
        </p:nvSpPr>
        <p:spPr>
          <a:xfrm>
            <a:off x="6062400" y="16920"/>
            <a:ext cx="2870280" cy="1233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r">
              <a:lnSpc>
                <a:spcPct val="100000"/>
              </a:lnSpc>
              <a:tabLst>
                <a:tab pos="0" algn="l"/>
              </a:tabLst>
            </a:pPr>
            <a:r>
              <a:rPr lang="en-US" sz="1600" b="1" strike="noStrike" spc="-1" dirty="0">
                <a:solidFill>
                  <a:srgbClr val="000000"/>
                </a:solidFill>
                <a:latin typeface="Calibri"/>
                <a:ea typeface="Arial"/>
              </a:rPr>
              <a:t>Representative phylogenetics</a:t>
            </a:r>
            <a:endParaRPr lang="en-US" sz="1600" b="0" strike="noStrike" spc="-1" dirty="0">
              <a:solidFill>
                <a:srgbClr val="000000"/>
              </a:solidFill>
              <a:latin typeface="Arial"/>
            </a:endParaRPr>
          </a:p>
          <a:p>
            <a:pPr algn="r">
              <a:lnSpc>
                <a:spcPct val="100000"/>
              </a:lnSpc>
              <a:tabLst>
                <a:tab pos="0" algn="l"/>
              </a:tabLst>
            </a:pPr>
            <a:r>
              <a:rPr lang="en-US" sz="1600" b="1" strike="noStrike" spc="-1" dirty="0">
                <a:solidFill>
                  <a:srgbClr val="000000"/>
                </a:solidFill>
                <a:latin typeface="Calibri"/>
                <a:ea typeface="Arial"/>
              </a:rPr>
              <a:t>of recent genome sequences from 30 regions across China </a:t>
            </a:r>
            <a:endParaRPr lang="en-US" sz="1600" b="0" strike="noStrike" spc="-1" dirty="0">
              <a:solidFill>
                <a:srgbClr val="000000"/>
              </a:solidFill>
              <a:latin typeface="Arial"/>
            </a:endParaRPr>
          </a:p>
          <a:p>
            <a:pPr algn="r">
              <a:lnSpc>
                <a:spcPct val="100000"/>
              </a:lnSpc>
              <a:tabLst>
                <a:tab pos="0" algn="l"/>
              </a:tabLst>
            </a:pPr>
            <a:r>
              <a:rPr lang="en-US" sz="1400" b="1" strike="noStrike" spc="-1" dirty="0">
                <a:solidFill>
                  <a:srgbClr val="000000"/>
                </a:solidFill>
                <a:latin typeface="Calibri"/>
                <a:ea typeface="Arial"/>
              </a:rPr>
              <a:t>(in global context)</a:t>
            </a:r>
            <a:endParaRPr lang="en-US" sz="1400" b="0" strike="noStrike" spc="-1" dirty="0">
              <a:solidFill>
                <a:srgbClr val="000000"/>
              </a:solidFill>
              <a:latin typeface="Arial"/>
            </a:endParaRPr>
          </a:p>
          <a:p>
            <a:pPr algn="r">
              <a:lnSpc>
                <a:spcPct val="100000"/>
              </a:lnSpc>
              <a:tabLst>
                <a:tab pos="0" algn="l"/>
              </a:tabLst>
            </a:pPr>
            <a:r>
              <a:rPr lang="en-SG" sz="1600" b="1" strike="noStrike" spc="-1" dirty="0">
                <a:solidFill>
                  <a:srgbClr val="000000"/>
                </a:solidFill>
                <a:latin typeface="Calibri"/>
                <a:ea typeface="Calibri"/>
              </a:rPr>
              <a:t>2025-01-09 </a:t>
            </a:r>
            <a:endParaRPr lang="en-US" sz="1600" b="0" strike="noStrike" spc="-1" dirty="0">
              <a:solidFill>
                <a:srgbClr val="000000"/>
              </a:solidFill>
              <a:latin typeface="Arial"/>
            </a:endParaRPr>
          </a:p>
          <a:p>
            <a:pPr algn="r">
              <a:lnSpc>
                <a:spcPct val="100000"/>
              </a:lnSpc>
              <a:tabLst>
                <a:tab pos="0" algn="l"/>
              </a:tabLst>
            </a:pPr>
            <a:endParaRPr lang="en-US" sz="1600" b="0" strike="noStrike" spc="-1" dirty="0">
              <a:solidFill>
                <a:srgbClr val="000000"/>
              </a:solidFill>
              <a:latin typeface="Arial"/>
            </a:endParaRPr>
          </a:p>
        </p:txBody>
      </p:sp>
      <p:sp>
        <p:nvSpPr>
          <p:cNvPr id="433" name="Google Shape;102;p16">
            <a:extLst>
              <a:ext uri="{FF2B5EF4-FFF2-40B4-BE49-F238E27FC236}">
                <a16:creationId xmlns:a16="http://schemas.microsoft.com/office/drawing/2014/main" id="{D76784CD-2BD4-0F6C-6044-806DB5236EAA}"/>
              </a:ext>
            </a:extLst>
          </p:cNvPr>
          <p:cNvSpPr/>
          <p:nvPr/>
        </p:nvSpPr>
        <p:spPr>
          <a:xfrm>
            <a:off x="6848753" y="5382924"/>
            <a:ext cx="2226733" cy="790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a:lnSpc>
                <a:spcPct val="100000"/>
              </a:lnSpc>
              <a:tabLst>
                <a:tab pos="0" algn="l"/>
              </a:tabLst>
            </a:pPr>
            <a:r>
              <a:rPr lang="en-SG" sz="850" b="0" i="1" strike="noStrike" spc="-1" dirty="0">
                <a:solidFill>
                  <a:srgbClr val="000000"/>
                </a:solidFill>
                <a:latin typeface="Calibri"/>
                <a:ea typeface="Calibri"/>
              </a:rPr>
              <a:t>We gratefully acknowledge the Authors from Originating and Submitting laboratories of sequence data on which the analysis is based.</a:t>
            </a:r>
            <a:endParaRPr lang="en-US" sz="850" b="0" strike="noStrike" spc="-1" dirty="0">
              <a:solidFill>
                <a:srgbClr val="000000"/>
              </a:solidFill>
              <a:latin typeface="Arial"/>
            </a:endParaRPr>
          </a:p>
          <a:p>
            <a:pPr algn="ctr">
              <a:lnSpc>
                <a:spcPct val="100000"/>
              </a:lnSpc>
              <a:tabLst>
                <a:tab pos="0" algn="l"/>
              </a:tabLst>
            </a:pPr>
            <a:endParaRPr lang="en-US" sz="900" b="0" strike="noStrike" spc="-1" dirty="0">
              <a:solidFill>
                <a:srgbClr val="000000"/>
              </a:solidFill>
              <a:latin typeface="Arial"/>
            </a:endParaRPr>
          </a:p>
        </p:txBody>
      </p:sp>
      <p:pic>
        <p:nvPicPr>
          <p:cNvPr id="434" name="Picture 11">
            <a:extLst>
              <a:ext uri="{FF2B5EF4-FFF2-40B4-BE49-F238E27FC236}">
                <a16:creationId xmlns:a16="http://schemas.microsoft.com/office/drawing/2014/main" id="{6E4AEACE-518A-817A-9AF6-341F9D92DF5B}"/>
              </a:ext>
            </a:extLst>
          </p:cNvPr>
          <p:cNvPicPr/>
          <p:nvPr/>
        </p:nvPicPr>
        <p:blipFill>
          <a:blip r:embed="rId2"/>
          <a:stretch/>
        </p:blipFill>
        <p:spPr>
          <a:xfrm>
            <a:off x="7319880" y="5880600"/>
            <a:ext cx="1284480" cy="428040"/>
          </a:xfrm>
          <a:prstGeom prst="rect">
            <a:avLst/>
          </a:prstGeom>
          <a:ln w="0">
            <a:noFill/>
          </a:ln>
          <a:effectLst>
            <a:reflection blurRad="6350" stA="33000" endPos="55000" dir="5400000" sy="-100000" algn="bl" rotWithShape="0"/>
          </a:effectLst>
        </p:spPr>
      </p:pic>
      <p:sp>
        <p:nvSpPr>
          <p:cNvPr id="435" name="TextBox 13">
            <a:extLst>
              <a:ext uri="{FF2B5EF4-FFF2-40B4-BE49-F238E27FC236}">
                <a16:creationId xmlns:a16="http://schemas.microsoft.com/office/drawing/2014/main" id="{D56E8CA8-D321-B0BD-82AB-DF562E80C0C3}"/>
              </a:ext>
            </a:extLst>
          </p:cNvPr>
          <p:cNvSpPr/>
          <p:nvPr/>
        </p:nvSpPr>
        <p:spPr>
          <a:xfrm>
            <a:off x="7261920" y="6481800"/>
            <a:ext cx="1420200" cy="227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US" sz="900" b="0" strike="noStrike" spc="-1">
                <a:solidFill>
                  <a:schemeClr val="lt1">
                    <a:lumMod val="50000"/>
                  </a:schemeClr>
                </a:solidFill>
                <a:latin typeface="Lato"/>
                <a:ea typeface="Arial"/>
              </a:rPr>
              <a:t>by FIOCRUZ, Brazil</a:t>
            </a:r>
            <a:endParaRPr lang="en-US" sz="900" b="0" strike="noStrike" spc="-1">
              <a:solidFill>
                <a:srgbClr val="000000"/>
              </a:solidFill>
              <a:latin typeface="Arial"/>
            </a:endParaRPr>
          </a:p>
        </p:txBody>
      </p:sp>
      <p:sp>
        <p:nvSpPr>
          <p:cNvPr id="436" name="Rectangle 3">
            <a:extLst>
              <a:ext uri="{FF2B5EF4-FFF2-40B4-BE49-F238E27FC236}">
                <a16:creationId xmlns:a16="http://schemas.microsoft.com/office/drawing/2014/main" id="{2A9396F8-71E7-8203-30FB-F0594A6E8CA7}"/>
              </a:ext>
            </a:extLst>
          </p:cNvPr>
          <p:cNvSpPr/>
          <p:nvPr/>
        </p:nvSpPr>
        <p:spPr>
          <a:xfrm>
            <a:off x="7920" y="134280"/>
            <a:ext cx="1483560" cy="818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en-US" sz="1400" b="0" strike="noStrike" spc="-1">
              <a:solidFill>
                <a:schemeClr val="lt1"/>
              </a:solidFill>
              <a:latin typeface="Arial"/>
              <a:ea typeface="Arial"/>
            </a:endParaRPr>
          </a:p>
        </p:txBody>
      </p:sp>
      <p:pic>
        <p:nvPicPr>
          <p:cNvPr id="4" name="Picture 3">
            <a:extLst>
              <a:ext uri="{FF2B5EF4-FFF2-40B4-BE49-F238E27FC236}">
                <a16:creationId xmlns:a16="http://schemas.microsoft.com/office/drawing/2014/main" id="{94C8F01D-7776-7DF0-96B6-27E4659566B6}"/>
              </a:ext>
            </a:extLst>
          </p:cNvPr>
          <p:cNvPicPr>
            <a:picLocks noChangeAspect="1"/>
          </p:cNvPicPr>
          <p:nvPr/>
        </p:nvPicPr>
        <p:blipFill>
          <a:blip r:embed="rId3"/>
          <a:stretch>
            <a:fillRect/>
          </a:stretch>
        </p:blipFill>
        <p:spPr>
          <a:xfrm>
            <a:off x="4466798" y="1216593"/>
            <a:ext cx="4328808" cy="3618286"/>
          </a:xfrm>
          <a:prstGeom prst="rect">
            <a:avLst/>
          </a:prstGeom>
        </p:spPr>
      </p:pic>
      <p:pic>
        <p:nvPicPr>
          <p:cNvPr id="7" name="Picture 6">
            <a:extLst>
              <a:ext uri="{FF2B5EF4-FFF2-40B4-BE49-F238E27FC236}">
                <a16:creationId xmlns:a16="http://schemas.microsoft.com/office/drawing/2014/main" id="{FE2A25E7-28DC-95CC-A18C-2FDF6CAFF5D6}"/>
              </a:ext>
            </a:extLst>
          </p:cNvPr>
          <p:cNvPicPr>
            <a:picLocks noChangeAspect="1"/>
          </p:cNvPicPr>
          <p:nvPr/>
        </p:nvPicPr>
        <p:blipFill>
          <a:blip r:embed="rId4"/>
          <a:stretch>
            <a:fillRect/>
          </a:stretch>
        </p:blipFill>
        <p:spPr>
          <a:xfrm>
            <a:off x="4466798" y="4825151"/>
            <a:ext cx="4295676" cy="384613"/>
          </a:xfrm>
          <a:prstGeom prst="rect">
            <a:avLst/>
          </a:prstGeom>
        </p:spPr>
      </p:pic>
      <p:grpSp>
        <p:nvGrpSpPr>
          <p:cNvPr id="10" name="Group 9">
            <a:extLst>
              <a:ext uri="{FF2B5EF4-FFF2-40B4-BE49-F238E27FC236}">
                <a16:creationId xmlns:a16="http://schemas.microsoft.com/office/drawing/2014/main" id="{3A0FCEBC-F41E-4D44-B68C-3A0BFE4150F3}"/>
              </a:ext>
            </a:extLst>
          </p:cNvPr>
          <p:cNvGrpSpPr/>
          <p:nvPr/>
        </p:nvGrpSpPr>
        <p:grpSpPr>
          <a:xfrm>
            <a:off x="890375" y="349630"/>
            <a:ext cx="2929354" cy="6458130"/>
            <a:chOff x="890375" y="349630"/>
            <a:chExt cx="2929354" cy="6458130"/>
          </a:xfrm>
        </p:grpSpPr>
        <p:pic>
          <p:nvPicPr>
            <p:cNvPr id="3" name="Picture 2">
              <a:extLst>
                <a:ext uri="{FF2B5EF4-FFF2-40B4-BE49-F238E27FC236}">
                  <a16:creationId xmlns:a16="http://schemas.microsoft.com/office/drawing/2014/main" id="{429C5EE3-24ED-9D6E-3CC0-EA5B923AB535}"/>
                </a:ext>
              </a:extLst>
            </p:cNvPr>
            <p:cNvPicPr>
              <a:picLocks noChangeAspect="1"/>
            </p:cNvPicPr>
            <p:nvPr/>
          </p:nvPicPr>
          <p:blipFill>
            <a:blip r:embed="rId5"/>
            <a:stretch>
              <a:fillRect/>
            </a:stretch>
          </p:blipFill>
          <p:spPr>
            <a:xfrm>
              <a:off x="890375" y="349630"/>
              <a:ext cx="2870280" cy="6458130"/>
            </a:xfrm>
            <a:prstGeom prst="rect">
              <a:avLst/>
            </a:prstGeom>
          </p:spPr>
        </p:pic>
        <p:sp>
          <p:nvSpPr>
            <p:cNvPr id="8" name="TextBox 7">
              <a:extLst>
                <a:ext uri="{FF2B5EF4-FFF2-40B4-BE49-F238E27FC236}">
                  <a16:creationId xmlns:a16="http://schemas.microsoft.com/office/drawing/2014/main" id="{5AB12BE3-410F-6EF7-2087-45A8DE368EC2}"/>
                </a:ext>
              </a:extLst>
            </p:cNvPr>
            <p:cNvSpPr txBox="1"/>
            <p:nvPr/>
          </p:nvSpPr>
          <p:spPr>
            <a:xfrm>
              <a:off x="3215076" y="6612888"/>
              <a:ext cx="604653" cy="146194"/>
            </a:xfrm>
            <a:prstGeom prst="rect">
              <a:avLst/>
            </a:prstGeom>
            <a:solidFill>
              <a:schemeClr val="bg1"/>
            </a:solidFill>
          </p:spPr>
          <p:txBody>
            <a:bodyPr wrap="none" rtlCol="0">
              <a:spAutoFit/>
            </a:bodyPr>
            <a:lstStyle/>
            <a:p>
              <a:r>
                <a:rPr lang="en-US" sz="350" dirty="0"/>
                <a:t>Updated 2025-01-09</a:t>
              </a:r>
              <a:endParaRPr lang="en-SG" sz="350" dirty="0"/>
            </a:p>
          </p:txBody>
        </p:sp>
      </p:grpSp>
      <p:sp>
        <p:nvSpPr>
          <p:cNvPr id="444" name="TextBox 19">
            <a:extLst>
              <a:ext uri="{FF2B5EF4-FFF2-40B4-BE49-F238E27FC236}">
                <a16:creationId xmlns:a16="http://schemas.microsoft.com/office/drawing/2014/main" id="{9B2CEF13-B20A-7244-A190-1A3436229C61}"/>
              </a:ext>
            </a:extLst>
          </p:cNvPr>
          <p:cNvSpPr/>
          <p:nvPr/>
        </p:nvSpPr>
        <p:spPr>
          <a:xfrm>
            <a:off x="292680" y="201240"/>
            <a:ext cx="1745280" cy="333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SG" sz="1600" b="1" strike="noStrike" spc="-1" dirty="0">
                <a:solidFill>
                  <a:srgbClr val="000000"/>
                </a:solidFill>
                <a:latin typeface="Calibri"/>
                <a:ea typeface="Arial"/>
              </a:rPr>
              <a:t>EpiCoV</a:t>
            </a:r>
            <a:r>
              <a:rPr lang="en-SG" sz="1200" b="0" strike="noStrike" spc="-1" baseline="50000" dirty="0">
                <a:solidFill>
                  <a:srgbClr val="000000"/>
                </a:solidFill>
                <a:latin typeface="Calibri"/>
                <a:ea typeface="Arial"/>
              </a:rPr>
              <a:t>™ </a:t>
            </a:r>
            <a:r>
              <a:rPr lang="en-SG" sz="1600" b="1" strike="noStrike" spc="-1" dirty="0">
                <a:solidFill>
                  <a:srgbClr val="000000"/>
                </a:solidFill>
                <a:latin typeface="Calibri"/>
                <a:ea typeface="Arial"/>
              </a:rPr>
              <a:t>Update</a:t>
            </a:r>
            <a:endParaRPr lang="en-US" sz="1600" b="0" strike="noStrike" spc="-1" dirty="0">
              <a:solidFill>
                <a:srgbClr val="000000"/>
              </a:solidFill>
              <a:latin typeface="Arial"/>
            </a:endParaRPr>
          </a:p>
        </p:txBody>
      </p:sp>
    </p:spTree>
    <p:extLst>
      <p:ext uri="{BB962C8B-B14F-4D97-AF65-F5344CB8AC3E}">
        <p14:creationId xmlns:p14="http://schemas.microsoft.com/office/powerpoint/2010/main" val="34192993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43FCDD-F910-5207-1F2E-AF129185A4A0}"/>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FC3E5054-1EF9-14F8-20D2-D11A218B789D}"/>
              </a:ext>
            </a:extLst>
          </p:cNvPr>
          <p:cNvPicPr>
            <a:picLocks/>
          </p:cNvPicPr>
          <p:nvPr/>
        </p:nvPicPr>
        <p:blipFill>
          <a:blip r:embed="rId2"/>
          <a:stretch>
            <a:fillRect/>
          </a:stretch>
        </p:blipFill>
        <p:spPr>
          <a:xfrm>
            <a:off x="2190364" y="1270572"/>
            <a:ext cx="6944400" cy="2080800"/>
          </a:xfrm>
          <a:prstGeom prst="rect">
            <a:avLst/>
          </a:prstGeom>
        </p:spPr>
      </p:pic>
      <p:pic>
        <p:nvPicPr>
          <p:cNvPr id="17" name="Picture 16">
            <a:extLst>
              <a:ext uri="{FF2B5EF4-FFF2-40B4-BE49-F238E27FC236}">
                <a16:creationId xmlns:a16="http://schemas.microsoft.com/office/drawing/2014/main" id="{39BFC067-B78F-354F-F50D-F69BB45F9968}"/>
              </a:ext>
            </a:extLst>
          </p:cNvPr>
          <p:cNvPicPr>
            <a:picLocks/>
          </p:cNvPicPr>
          <p:nvPr/>
        </p:nvPicPr>
        <p:blipFill>
          <a:blip r:embed="rId3"/>
          <a:stretch>
            <a:fillRect/>
          </a:stretch>
        </p:blipFill>
        <p:spPr>
          <a:xfrm>
            <a:off x="2190529" y="3776787"/>
            <a:ext cx="6944400" cy="2080800"/>
          </a:xfrm>
          <a:prstGeom prst="rect">
            <a:avLst/>
          </a:prstGeom>
        </p:spPr>
      </p:pic>
      <p:sp>
        <p:nvSpPr>
          <p:cNvPr id="6" name="Google Shape;124;p18">
            <a:extLst>
              <a:ext uri="{FF2B5EF4-FFF2-40B4-BE49-F238E27FC236}">
                <a16:creationId xmlns:a16="http://schemas.microsoft.com/office/drawing/2014/main" id="{AC65F55F-D1AD-2905-EFB7-56FACE4A56EB}"/>
              </a:ext>
            </a:extLst>
          </p:cNvPr>
          <p:cNvSpPr/>
          <p:nvPr/>
        </p:nvSpPr>
        <p:spPr>
          <a:xfrm>
            <a:off x="2729282" y="381513"/>
            <a:ext cx="3459082" cy="432936"/>
          </a:xfrm>
          <a:prstGeom prst="rect">
            <a:avLst/>
          </a:prstGeom>
          <a:noFill/>
          <a:ln>
            <a:noFill/>
          </a:ln>
        </p:spPr>
        <p:txBody>
          <a:bodyPr spcFirstLastPara="1" wrap="square" lIns="90000" tIns="45000" rIns="90000" bIns="450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700"/>
              <a:buFont typeface="Arial"/>
              <a:buNone/>
              <a:tabLst/>
              <a:defRPr/>
            </a:pPr>
            <a:r>
              <a:rPr kumimoji="0" lang="en-SG" sz="1400" b="1" i="0" u="none" strike="noStrike" kern="0" cap="none" spc="0" normalizeH="0" baseline="0" noProof="0" dirty="0">
                <a:ln>
                  <a:noFill/>
                </a:ln>
                <a:solidFill>
                  <a:srgbClr val="000000"/>
                </a:solidFill>
                <a:effectLst/>
                <a:uLnTx/>
                <a:uFillTx/>
                <a:latin typeface="Calibri"/>
                <a:ea typeface="Calibri"/>
                <a:cs typeface="Calibri"/>
                <a:sym typeface="Calibri"/>
              </a:rPr>
              <a:t>Emerging Variants by Spread
</a:t>
            </a:r>
            <a:endParaRPr kumimoji="0" sz="14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5" name="TextBox 24">
            <a:extLst>
              <a:ext uri="{FF2B5EF4-FFF2-40B4-BE49-F238E27FC236}">
                <a16:creationId xmlns:a16="http://schemas.microsoft.com/office/drawing/2014/main" id="{3534BD8A-E780-FF1D-A8F8-9705BB8E4A7E}"/>
              </a:ext>
            </a:extLst>
          </p:cNvPr>
          <p:cNvSpPr txBox="1"/>
          <p:nvPr/>
        </p:nvSpPr>
        <p:spPr>
          <a:xfrm>
            <a:off x="750480" y="913181"/>
            <a:ext cx="110620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Constellation*</a:t>
            </a:r>
            <a:endParaRPr kumimoji="0" lang="en-SG"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6" name="TextBox 25">
            <a:extLst>
              <a:ext uri="{FF2B5EF4-FFF2-40B4-BE49-F238E27FC236}">
                <a16:creationId xmlns:a16="http://schemas.microsoft.com/office/drawing/2014/main" id="{991081C8-F755-E3AC-7288-D7EAB8C7DB09}"/>
              </a:ext>
            </a:extLst>
          </p:cNvPr>
          <p:cNvSpPr txBox="1"/>
          <p:nvPr/>
        </p:nvSpPr>
        <p:spPr>
          <a:xfrm>
            <a:off x="180929" y="726484"/>
            <a:ext cx="109510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Clade/Lineage</a:t>
            </a:r>
            <a:endParaRPr kumimoji="0" lang="en-SG"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7" name="TextBox 26">
            <a:extLst>
              <a:ext uri="{FF2B5EF4-FFF2-40B4-BE49-F238E27FC236}">
                <a16:creationId xmlns:a16="http://schemas.microsoft.com/office/drawing/2014/main" id="{F48673D6-8D58-9C63-6D78-6363B5AACA46}"/>
              </a:ext>
            </a:extLst>
          </p:cNvPr>
          <p:cNvSpPr txBox="1"/>
          <p:nvPr/>
        </p:nvSpPr>
        <p:spPr>
          <a:xfrm>
            <a:off x="1637708" y="724124"/>
            <a:ext cx="61927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Count</a:t>
            </a:r>
            <a:r>
              <a:rPr kumimoji="0" lang="en-US" sz="12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rPr>
              <a:t>^</a:t>
            </a:r>
            <a:endParaRPr kumimoji="0" lang="en-SG" sz="12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2" name="TextBox 41">
            <a:extLst>
              <a:ext uri="{FF2B5EF4-FFF2-40B4-BE49-F238E27FC236}">
                <a16:creationId xmlns:a16="http://schemas.microsoft.com/office/drawing/2014/main" id="{C15B1720-2DD7-CFB8-4B45-E53CC8D84296}"/>
              </a:ext>
            </a:extLst>
          </p:cNvPr>
          <p:cNvSpPr txBox="1"/>
          <p:nvPr/>
        </p:nvSpPr>
        <p:spPr>
          <a:xfrm>
            <a:off x="2544369" y="673886"/>
            <a:ext cx="853119"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Cumulative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locations</a:t>
            </a:r>
            <a:endParaRPr kumimoji="0" lang="en-SG" sz="11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nvGrpSpPr>
          <p:cNvPr id="43" name="Group 42">
            <a:extLst>
              <a:ext uri="{FF2B5EF4-FFF2-40B4-BE49-F238E27FC236}">
                <a16:creationId xmlns:a16="http://schemas.microsoft.com/office/drawing/2014/main" id="{99644493-1DDE-803A-D765-21CE2B27D650}"/>
              </a:ext>
            </a:extLst>
          </p:cNvPr>
          <p:cNvGrpSpPr/>
          <p:nvPr/>
        </p:nvGrpSpPr>
        <p:grpSpPr>
          <a:xfrm>
            <a:off x="3697498" y="709625"/>
            <a:ext cx="2908860" cy="400110"/>
            <a:chOff x="3506585" y="781411"/>
            <a:chExt cx="2908860" cy="400110"/>
          </a:xfrm>
        </p:grpSpPr>
        <p:sp>
          <p:nvSpPr>
            <p:cNvPr id="44" name="TextBox 43">
              <a:extLst>
                <a:ext uri="{FF2B5EF4-FFF2-40B4-BE49-F238E27FC236}">
                  <a16:creationId xmlns:a16="http://schemas.microsoft.com/office/drawing/2014/main" id="{0ABD3432-01E7-116A-4CA7-130E6F1E1A3C}"/>
                </a:ext>
              </a:extLst>
            </p:cNvPr>
            <p:cNvSpPr txBox="1"/>
            <p:nvPr/>
          </p:nvSpPr>
          <p:spPr>
            <a:xfrm>
              <a:off x="3506585" y="781411"/>
              <a:ext cx="62228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North</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America</a:t>
              </a:r>
              <a:endParaRPr kumimoji="0" lang="en-SG" sz="10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5" name="TextBox 44">
              <a:extLst>
                <a:ext uri="{FF2B5EF4-FFF2-40B4-BE49-F238E27FC236}">
                  <a16:creationId xmlns:a16="http://schemas.microsoft.com/office/drawing/2014/main" id="{AB12FC72-6C6D-C146-3A37-7595F16E6241}"/>
                </a:ext>
              </a:extLst>
            </p:cNvPr>
            <p:cNvSpPr txBox="1"/>
            <p:nvPr/>
          </p:nvSpPr>
          <p:spPr>
            <a:xfrm>
              <a:off x="3984909" y="781411"/>
              <a:ext cx="62228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South</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America</a:t>
              </a:r>
              <a:endParaRPr kumimoji="0" lang="en-SG" sz="10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6" name="TextBox 45">
              <a:extLst>
                <a:ext uri="{FF2B5EF4-FFF2-40B4-BE49-F238E27FC236}">
                  <a16:creationId xmlns:a16="http://schemas.microsoft.com/office/drawing/2014/main" id="{B0BED254-A831-425A-89BF-3D39664A6D98}"/>
                </a:ext>
              </a:extLst>
            </p:cNvPr>
            <p:cNvSpPr txBox="1"/>
            <p:nvPr/>
          </p:nvSpPr>
          <p:spPr>
            <a:xfrm>
              <a:off x="4472856" y="893934"/>
              <a:ext cx="562975"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Europe</a:t>
              </a:r>
              <a:endParaRPr kumimoji="0" lang="en-SG" sz="10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7" name="TextBox 46">
              <a:extLst>
                <a:ext uri="{FF2B5EF4-FFF2-40B4-BE49-F238E27FC236}">
                  <a16:creationId xmlns:a16="http://schemas.microsoft.com/office/drawing/2014/main" id="{DD0267A4-20C0-F1EC-2216-2F32B3204E56}"/>
                </a:ext>
              </a:extLst>
            </p:cNvPr>
            <p:cNvSpPr txBox="1"/>
            <p:nvPr/>
          </p:nvSpPr>
          <p:spPr>
            <a:xfrm>
              <a:off x="4967437" y="890928"/>
              <a:ext cx="49404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Africa</a:t>
              </a:r>
              <a:endParaRPr kumimoji="0" lang="en-SG" sz="10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8" name="TextBox 47">
              <a:extLst>
                <a:ext uri="{FF2B5EF4-FFF2-40B4-BE49-F238E27FC236}">
                  <a16:creationId xmlns:a16="http://schemas.microsoft.com/office/drawing/2014/main" id="{6F8E444D-ED68-56B9-2396-2AB33DC3CBCF}"/>
                </a:ext>
              </a:extLst>
            </p:cNvPr>
            <p:cNvSpPr txBox="1"/>
            <p:nvPr/>
          </p:nvSpPr>
          <p:spPr>
            <a:xfrm>
              <a:off x="5439668" y="888498"/>
              <a:ext cx="407484"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Asia</a:t>
              </a:r>
              <a:endParaRPr kumimoji="0" lang="en-SG" sz="10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9" name="TextBox 48">
              <a:extLst>
                <a:ext uri="{FF2B5EF4-FFF2-40B4-BE49-F238E27FC236}">
                  <a16:creationId xmlns:a16="http://schemas.microsoft.com/office/drawing/2014/main" id="{EC8E3BA6-0DBA-C19B-E09D-574671549235}"/>
                </a:ext>
              </a:extLst>
            </p:cNvPr>
            <p:cNvSpPr txBox="1"/>
            <p:nvPr/>
          </p:nvSpPr>
          <p:spPr>
            <a:xfrm>
              <a:off x="5801174" y="897193"/>
              <a:ext cx="61427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Oceania</a:t>
              </a:r>
              <a:endParaRPr kumimoji="0" lang="en-SG" sz="10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sp>
        <p:nvSpPr>
          <p:cNvPr id="50" name="TextBox 49">
            <a:extLst>
              <a:ext uri="{FF2B5EF4-FFF2-40B4-BE49-F238E27FC236}">
                <a16:creationId xmlns:a16="http://schemas.microsoft.com/office/drawing/2014/main" id="{40AB159B-80A7-A16A-5009-08E5243218FF}"/>
              </a:ext>
            </a:extLst>
          </p:cNvPr>
          <p:cNvSpPr txBox="1"/>
          <p:nvPr/>
        </p:nvSpPr>
        <p:spPr>
          <a:xfrm>
            <a:off x="309966" y="5926630"/>
            <a:ext cx="6700526" cy="9925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^Count in past 100 days from analysis date</a:t>
            </a:r>
            <a:endParaRPr kumimoji="0" lang="en-SG" sz="105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*Constellation of aa changes shown in literature to have phenotypic effects such as antibody escape, ACE2 binding, changes in Spike protein expression and stability, as curated by </a:t>
            </a:r>
            <a:r>
              <a:rPr kumimoji="0" lang="en-US" sz="105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CoVsurver</a:t>
            </a:r>
            <a:r>
              <a:rPr kumimoji="0" lang="en-US" sz="105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Constellations in </a:t>
            </a:r>
            <a:r>
              <a:rPr kumimoji="0" lang="en-US" sz="105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Emerging Variants by Spread</a:t>
            </a:r>
            <a:r>
              <a:rPr kumimoji="0" lang="en-US" sz="105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are ranked by gainInNumNewLocationsInPast30days x </a:t>
            </a:r>
            <a:r>
              <a:rPr kumimoji="0" lang="en-US" sz="105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sumOfWeightedaaChanges</a:t>
            </a:r>
            <a:r>
              <a:rPr kumimoji="0" lang="en-US" sz="105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AA change in the constellation that differs from other common changes seen in the lineage are highlighted in </a:t>
            </a:r>
            <a:r>
              <a:rPr kumimoji="0" lang="en-US" sz="1050" b="0" i="0" u="none" strike="noStrike" kern="0" cap="none" spc="0" normalizeH="0" baseline="0" noProof="0" dirty="0">
                <a:ln>
                  <a:noFill/>
                </a:ln>
                <a:solidFill>
                  <a:srgbClr val="ED7D31"/>
                </a:solidFill>
                <a:effectLst/>
                <a:uLnTx/>
                <a:uFillTx/>
                <a:latin typeface="Calibri" panose="020F0502020204030204" pitchFamily="34" charset="0"/>
                <a:cs typeface="Calibri" panose="020F0502020204030204" pitchFamily="34" charset="0"/>
                <a:sym typeface="Arial"/>
              </a:rPr>
              <a:t>orange</a:t>
            </a:r>
            <a:r>
              <a:rPr kumimoji="0" lang="en-US" sz="105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p:txBody>
      </p:sp>
      <p:sp>
        <p:nvSpPr>
          <p:cNvPr id="37" name="TextBox 36">
            <a:extLst>
              <a:ext uri="{FF2B5EF4-FFF2-40B4-BE49-F238E27FC236}">
                <a16:creationId xmlns:a16="http://schemas.microsoft.com/office/drawing/2014/main" id="{46FBF2C0-7FED-5DAC-0A49-1611D4C32FC1}"/>
              </a:ext>
            </a:extLst>
          </p:cNvPr>
          <p:cNvSpPr txBox="1"/>
          <p:nvPr/>
        </p:nvSpPr>
        <p:spPr>
          <a:xfrm>
            <a:off x="7313032" y="765587"/>
            <a:ext cx="71205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geoMap</a:t>
            </a:r>
            <a:endParaRPr kumimoji="0" lang="en-SG" sz="12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 name="Google Shape;124;p18">
            <a:extLst>
              <a:ext uri="{FF2B5EF4-FFF2-40B4-BE49-F238E27FC236}">
                <a16:creationId xmlns:a16="http://schemas.microsoft.com/office/drawing/2014/main" id="{A116C452-4922-7678-50BE-FB82AA9EE0F0}"/>
              </a:ext>
            </a:extLst>
          </p:cNvPr>
          <p:cNvSpPr/>
          <p:nvPr/>
        </p:nvSpPr>
        <p:spPr>
          <a:xfrm>
            <a:off x="5630581" y="10410"/>
            <a:ext cx="3361324" cy="432936"/>
          </a:xfrm>
          <a:prstGeom prst="rect">
            <a:avLst/>
          </a:prstGeom>
          <a:noFill/>
          <a:ln>
            <a:noFill/>
          </a:ln>
        </p:spPr>
        <p:txBody>
          <a:bodyPr spcFirstLastPara="1" wrap="square" lIns="90000" tIns="45000" rIns="90000" bIns="450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700"/>
              <a:buFont typeface="Arial"/>
              <a:buNone/>
              <a:tabLst/>
              <a:defRPr/>
            </a:pPr>
            <a:r>
              <a:rPr kumimoji="0" lang="en-SG" sz="1600" b="1" i="0" u="none" strike="noStrike" kern="0" cap="none" spc="0" normalizeH="0" baseline="0" noProof="0" dirty="0">
                <a:ln>
                  <a:noFill/>
                </a:ln>
                <a:solidFill>
                  <a:srgbClr val="000000"/>
                </a:solidFill>
                <a:effectLst/>
                <a:uLnTx/>
                <a:uFillTx/>
                <a:latin typeface="Calibri"/>
                <a:ea typeface="Calibri"/>
                <a:cs typeface="Calibri"/>
                <a:sym typeface="Calibri"/>
              </a:rPr>
              <a:t>Emerging variant analysis 2025-01-07</a:t>
            </a:r>
            <a:endParaRPr kumimoji="0" sz="16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 name="TextBox 1">
            <a:extLst>
              <a:ext uri="{FF2B5EF4-FFF2-40B4-BE49-F238E27FC236}">
                <a16:creationId xmlns:a16="http://schemas.microsoft.com/office/drawing/2014/main" id="{97C4FB6D-ACAA-22F4-1A2A-2AA44AFC5F1E}"/>
              </a:ext>
            </a:extLst>
          </p:cNvPr>
          <p:cNvSpPr txBox="1"/>
          <p:nvPr/>
        </p:nvSpPr>
        <p:spPr>
          <a:xfrm>
            <a:off x="805" y="3536999"/>
            <a:ext cx="1120821"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GRA (KP.3.1.1)</a:t>
            </a:r>
            <a:endParaRPr kumimoji="0" lang="en-SG"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 name="TextBox 3">
            <a:extLst>
              <a:ext uri="{FF2B5EF4-FFF2-40B4-BE49-F238E27FC236}">
                <a16:creationId xmlns:a16="http://schemas.microsoft.com/office/drawing/2014/main" id="{F31A5D49-F173-891D-3652-7C63DBA984EC}"/>
              </a:ext>
            </a:extLst>
          </p:cNvPr>
          <p:cNvSpPr txBox="1"/>
          <p:nvPr/>
        </p:nvSpPr>
        <p:spPr>
          <a:xfrm>
            <a:off x="1660684" y="3531843"/>
            <a:ext cx="341760"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27</a:t>
            </a:r>
            <a:endParaRPr kumimoji="0" lang="en-SG"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 name="TextBox 7">
            <a:extLst>
              <a:ext uri="{FF2B5EF4-FFF2-40B4-BE49-F238E27FC236}">
                <a16:creationId xmlns:a16="http://schemas.microsoft.com/office/drawing/2014/main" id="{9AC59833-DEE9-F4B5-F69E-A2E4CFCBC6DC}"/>
              </a:ext>
            </a:extLst>
          </p:cNvPr>
          <p:cNvSpPr txBox="1"/>
          <p:nvPr/>
        </p:nvSpPr>
        <p:spPr>
          <a:xfrm>
            <a:off x="22951" y="1050220"/>
            <a:ext cx="1055097"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GRA/KP.1.1.3</a:t>
            </a:r>
            <a:endParaRPr kumimoji="0" lang="en-SG"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0" name="TextBox 9">
            <a:extLst>
              <a:ext uri="{FF2B5EF4-FFF2-40B4-BE49-F238E27FC236}">
                <a16:creationId xmlns:a16="http://schemas.microsoft.com/office/drawing/2014/main" id="{17BF7D88-61E4-3BFD-115F-BFAF9B405416}"/>
              </a:ext>
            </a:extLst>
          </p:cNvPr>
          <p:cNvSpPr txBox="1"/>
          <p:nvPr/>
        </p:nvSpPr>
        <p:spPr>
          <a:xfrm>
            <a:off x="1627858" y="1064598"/>
            <a:ext cx="420308"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5</a:t>
            </a:r>
            <a:r>
              <a:rPr kumimoji="0" lang="en-SG"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14</a:t>
            </a:r>
          </a:p>
        </p:txBody>
      </p:sp>
      <p:grpSp>
        <p:nvGrpSpPr>
          <p:cNvPr id="16" name="Group 15">
            <a:extLst>
              <a:ext uri="{FF2B5EF4-FFF2-40B4-BE49-F238E27FC236}">
                <a16:creationId xmlns:a16="http://schemas.microsoft.com/office/drawing/2014/main" id="{3CB906A8-69CD-1971-9FF3-E05A084835F7}"/>
              </a:ext>
            </a:extLst>
          </p:cNvPr>
          <p:cNvGrpSpPr/>
          <p:nvPr/>
        </p:nvGrpSpPr>
        <p:grpSpPr>
          <a:xfrm>
            <a:off x="3320941" y="1892534"/>
            <a:ext cx="276276" cy="3266159"/>
            <a:chOff x="3336861" y="1846163"/>
            <a:chExt cx="276276" cy="3266159"/>
          </a:xfrm>
        </p:grpSpPr>
        <p:sp>
          <p:nvSpPr>
            <p:cNvPr id="5" name="TextBox 4">
              <a:extLst>
                <a:ext uri="{FF2B5EF4-FFF2-40B4-BE49-F238E27FC236}">
                  <a16:creationId xmlns:a16="http://schemas.microsoft.com/office/drawing/2014/main" id="{64E70A97-F999-3E06-7E8D-6DBDB0F7E673}"/>
                </a:ext>
              </a:extLst>
            </p:cNvPr>
            <p:cNvSpPr txBox="1"/>
            <p:nvPr/>
          </p:nvSpPr>
          <p:spPr>
            <a:xfrm rot="16200000">
              <a:off x="3001270" y="2196420"/>
              <a:ext cx="962123"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prevalence</a:t>
              </a:r>
              <a:endParaRPr kumimoji="0" lang="en-SG" sz="11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2" name="TextBox 11">
              <a:extLst>
                <a:ext uri="{FF2B5EF4-FFF2-40B4-BE49-F238E27FC236}">
                  <a16:creationId xmlns:a16="http://schemas.microsoft.com/office/drawing/2014/main" id="{A3448938-81D1-05E9-162F-0341AAC13342}"/>
                </a:ext>
              </a:extLst>
            </p:cNvPr>
            <p:cNvSpPr txBox="1"/>
            <p:nvPr/>
          </p:nvSpPr>
          <p:spPr>
            <a:xfrm rot="16200000">
              <a:off x="2986604" y="4500456"/>
              <a:ext cx="962123"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prevalence</a:t>
              </a:r>
              <a:endParaRPr kumimoji="0" lang="en-SG" sz="11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sp>
        <p:nvSpPr>
          <p:cNvPr id="20" name="TextBox 19">
            <a:extLst>
              <a:ext uri="{FF2B5EF4-FFF2-40B4-BE49-F238E27FC236}">
                <a16:creationId xmlns:a16="http://schemas.microsoft.com/office/drawing/2014/main" id="{1B124D96-606F-215F-406F-1D0F956FCA0C}"/>
              </a:ext>
            </a:extLst>
          </p:cNvPr>
          <p:cNvSpPr txBox="1"/>
          <p:nvPr/>
        </p:nvSpPr>
        <p:spPr>
          <a:xfrm>
            <a:off x="-77704" y="1200536"/>
            <a:ext cx="2622073" cy="2400657"/>
          </a:xfrm>
          <a:prstGeom prst="rect">
            <a:avLst/>
          </a:prstGeom>
          <a:noFill/>
        </p:spPr>
        <p:txBody>
          <a:bodyPr wrap="square" rtlCol="0">
            <a:spAutoFit/>
          </a:bodyPr>
          <a:lstStyle>
            <a:defPPr marR="0" lvl="0" algn="l" rtl="0">
              <a:lnSpc>
                <a:spcPct val="100000"/>
              </a:lnSpc>
              <a:spcBef>
                <a:spcPts val="0"/>
              </a:spcBef>
              <a:spcAft>
                <a:spcPts val="0"/>
              </a:spcAft>
            </a:defPPr>
            <a:lvl1pPr>
              <a:defRPr sz="1000">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SG" sz="1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N_P13L, N_Q229K, Spike_A570V, Spike_D405N, Spike_D614G, Spike_D796Y, Spike_E484K, Spike_F456L, Spike_F486P, Spike_G142D, Spike_G339H, Spike_G446S, Spike_H245N, Spike_H655Y, Spike_H69del, Spike_I332V, Spike_K356T, Spike_K417N, Spike_L452W, Spike_L455S, Spike_N440K, Spike_N450D, Spike_N460K, Spike_N481K, Spike_N501Y, Spike_P681R, </a:t>
            </a:r>
            <a:r>
              <a:rPr kumimoji="0" lang="en-SG" sz="1000" b="0" i="0" u="none" strike="noStrike" kern="0" cap="none" spc="0" normalizeH="0" baseline="0" noProof="0" dirty="0">
                <a:ln>
                  <a:noFill/>
                </a:ln>
                <a:solidFill>
                  <a:srgbClr val="ED7D31"/>
                </a:solidFill>
                <a:effectLst/>
                <a:uLnTx/>
                <a:uFillTx/>
                <a:latin typeface="Calibri" panose="020F0502020204030204" pitchFamily="34" charset="0"/>
                <a:cs typeface="Calibri" panose="020F0502020204030204" pitchFamily="34" charset="0"/>
                <a:sym typeface="Arial"/>
              </a:rPr>
              <a:t>Spike_Q493E</a:t>
            </a:r>
            <a:r>
              <a:rPr kumimoji="0" lang="en-SG" sz="1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Spike_Q498R, Spike_R158G, Spike_R346T, Spike_R403K, Spike_R408S, Spike_S371F, Spike_S373P, Spike_S375F, Spike_S477N, Spike_S939F, Spike_T376A, Spike_T478K, </a:t>
            </a:r>
            <a:r>
              <a:rPr kumimoji="0" lang="en-SG" sz="1000" b="0" i="0" u="none" strike="noStrike" kern="0" cap="none" spc="0" normalizeH="0" baseline="0" noProof="0" dirty="0">
                <a:ln>
                  <a:noFill/>
                </a:ln>
                <a:solidFill>
                  <a:srgbClr val="ED7D31"/>
                </a:solidFill>
                <a:effectLst/>
                <a:uLnTx/>
                <a:uFillTx/>
                <a:latin typeface="Calibri" panose="020F0502020204030204" pitchFamily="34" charset="0"/>
                <a:cs typeface="Calibri" panose="020F0502020204030204" pitchFamily="34" charset="0"/>
                <a:sym typeface="Arial"/>
              </a:rPr>
              <a:t>Spike_V445R</a:t>
            </a:r>
            <a:r>
              <a:rPr kumimoji="0" lang="en-SG" sz="1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Spike_V483del, Spike_V70del, Spike_Y144del, Spike_Y505H</a:t>
            </a:r>
          </a:p>
        </p:txBody>
      </p:sp>
      <p:sp>
        <p:nvSpPr>
          <p:cNvPr id="14" name="TextBox 13">
            <a:extLst>
              <a:ext uri="{FF2B5EF4-FFF2-40B4-BE49-F238E27FC236}">
                <a16:creationId xmlns:a16="http://schemas.microsoft.com/office/drawing/2014/main" id="{7B25CA45-A9BB-EEC5-D931-B95406E59F43}"/>
              </a:ext>
            </a:extLst>
          </p:cNvPr>
          <p:cNvSpPr txBox="1"/>
          <p:nvPr/>
        </p:nvSpPr>
        <p:spPr>
          <a:xfrm>
            <a:off x="-71450" y="3677129"/>
            <a:ext cx="2445290" cy="2400657"/>
          </a:xfrm>
          <a:prstGeom prst="rect">
            <a:avLst/>
          </a:prstGeom>
          <a:noFill/>
        </p:spPr>
        <p:txBody>
          <a:bodyPr wrap="square" rtlCol="0">
            <a:spAutoFit/>
          </a:bodyPr>
          <a:lstStyle>
            <a:defPPr marR="0" lvl="0" algn="l" rtl="0">
              <a:lnSpc>
                <a:spcPct val="100000"/>
              </a:lnSpc>
              <a:spcBef>
                <a:spcPts val="0"/>
              </a:spcBef>
              <a:spcAft>
                <a:spcPts val="0"/>
              </a:spcAft>
            </a:defPPr>
            <a:lvl1pPr>
              <a:defRPr sz="1000">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SG" sz="1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N_P13L, N_Q229K, </a:t>
            </a:r>
            <a:r>
              <a:rPr kumimoji="0" lang="en-SG" sz="1000" b="0" i="0" u="none" strike="noStrike" kern="0" cap="none" spc="0" normalizeH="0" baseline="0" noProof="0" dirty="0">
                <a:ln>
                  <a:noFill/>
                </a:ln>
                <a:solidFill>
                  <a:srgbClr val="ED7D31"/>
                </a:solidFill>
                <a:effectLst/>
                <a:uLnTx/>
                <a:uFillTx/>
                <a:latin typeface="Calibri" panose="020F0502020204030204" pitchFamily="34" charset="0"/>
                <a:cs typeface="Calibri" panose="020F0502020204030204" pitchFamily="34" charset="0"/>
                <a:sym typeface="Arial"/>
              </a:rPr>
              <a:t>N_T362I</a:t>
            </a:r>
            <a:r>
              <a:rPr kumimoji="0" lang="en-SG" sz="1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Spike_A570V, Spike_D405N, Spike_D614G, Spike_D796Y, Spike_E484K, Spike_F456L, Spike_F486P, Spike_G142D, Spike_G339H, Spike_G446S, Spike_H245N, Spike_H655Y, Spike_H69del, Spike_I332V, Spike_K356T, Spike_K417N, Spike_L452W, Spike_L455S, Spike_N440K, Spike_N450D, Spike_N460K, Spike_N481K, Spike_N501Y, Spike_P681R, Spike_Q493E, Spike_Q498R, Spike_R158G, Spike_R403K, Spike_R408S, Spike_S371F, Spike_S373P, Spike_S375F, Spike_S477N, Spike_S939F, Spike_T376A, Spike_T478K, Spike_V445H, Spike_V483del, Spike_V70del, Spike_Y144del, Spike_Y505H</a:t>
            </a:r>
          </a:p>
        </p:txBody>
      </p:sp>
      <p:sp>
        <p:nvSpPr>
          <p:cNvPr id="7" name="TextBox 10">
            <a:extLst>
              <a:ext uri="{FF2B5EF4-FFF2-40B4-BE49-F238E27FC236}">
                <a16:creationId xmlns:a16="http://schemas.microsoft.com/office/drawing/2014/main" id="{15A6CD83-8ABF-CE10-9846-6B2534B67EAE}"/>
              </a:ext>
            </a:extLst>
          </p:cNvPr>
          <p:cNvSpPr/>
          <p:nvPr/>
        </p:nvSpPr>
        <p:spPr>
          <a:xfrm>
            <a:off x="292680" y="201240"/>
            <a:ext cx="1745280" cy="333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SG" sz="1600" b="1" strike="noStrike" spc="-1" dirty="0">
                <a:solidFill>
                  <a:srgbClr val="000000"/>
                </a:solidFill>
                <a:latin typeface="Calibri"/>
                <a:ea typeface="Arial"/>
              </a:rPr>
              <a:t>EpiCoV</a:t>
            </a:r>
            <a:r>
              <a:rPr lang="en-SG" sz="1200" b="0" strike="noStrike" spc="-1" baseline="50000" dirty="0">
                <a:solidFill>
                  <a:srgbClr val="000000"/>
                </a:solidFill>
                <a:latin typeface="Calibri"/>
                <a:ea typeface="Arial"/>
              </a:rPr>
              <a:t>™ </a:t>
            </a:r>
            <a:r>
              <a:rPr lang="en-SG" sz="1600" b="1" strike="noStrike" spc="-1" dirty="0">
                <a:solidFill>
                  <a:srgbClr val="000000"/>
                </a:solidFill>
                <a:latin typeface="Calibri"/>
                <a:ea typeface="Arial"/>
              </a:rPr>
              <a:t>Update</a:t>
            </a:r>
            <a:endParaRPr lang="en-US" sz="1600" b="0" strike="noStrike" spc="-1" dirty="0">
              <a:solidFill>
                <a:srgbClr val="000000"/>
              </a:solidFill>
              <a:latin typeface="Arial"/>
            </a:endParaRPr>
          </a:p>
        </p:txBody>
      </p:sp>
      <p:pic>
        <p:nvPicPr>
          <p:cNvPr id="32" name="Google Shape;77;p15">
            <a:extLst>
              <a:ext uri="{FF2B5EF4-FFF2-40B4-BE49-F238E27FC236}">
                <a16:creationId xmlns:a16="http://schemas.microsoft.com/office/drawing/2014/main" id="{56A07261-D779-0F40-86E1-2362BA50C483}"/>
              </a:ext>
            </a:extLst>
          </p:cNvPr>
          <p:cNvPicPr/>
          <p:nvPr/>
        </p:nvPicPr>
        <p:blipFill>
          <a:blip r:embed="rId4"/>
          <a:stretch/>
        </p:blipFill>
        <p:spPr>
          <a:xfrm>
            <a:off x="7570080" y="5929200"/>
            <a:ext cx="1421640" cy="926280"/>
          </a:xfrm>
          <a:prstGeom prst="rect">
            <a:avLst/>
          </a:prstGeom>
          <a:ln w="0">
            <a:noFill/>
          </a:ln>
        </p:spPr>
      </p:pic>
    </p:spTree>
    <p:extLst>
      <p:ext uri="{BB962C8B-B14F-4D97-AF65-F5344CB8AC3E}">
        <p14:creationId xmlns:p14="http://schemas.microsoft.com/office/powerpoint/2010/main" val="10218367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50CDF4-D21D-D1D3-B5DE-191E61A6C31A}"/>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E80B5C1B-37CB-0B46-FF7E-67FCEB8A5BA7}"/>
              </a:ext>
            </a:extLst>
          </p:cNvPr>
          <p:cNvPicPr>
            <a:picLocks/>
          </p:cNvPicPr>
          <p:nvPr/>
        </p:nvPicPr>
        <p:blipFill>
          <a:blip r:embed="rId2"/>
          <a:stretch>
            <a:fillRect/>
          </a:stretch>
        </p:blipFill>
        <p:spPr>
          <a:xfrm>
            <a:off x="2198795" y="1292033"/>
            <a:ext cx="6944400" cy="2080800"/>
          </a:xfrm>
          <a:prstGeom prst="rect">
            <a:avLst/>
          </a:prstGeom>
        </p:spPr>
      </p:pic>
      <p:pic>
        <p:nvPicPr>
          <p:cNvPr id="13" name="Picture 12">
            <a:extLst>
              <a:ext uri="{FF2B5EF4-FFF2-40B4-BE49-F238E27FC236}">
                <a16:creationId xmlns:a16="http://schemas.microsoft.com/office/drawing/2014/main" id="{3FDD2C1E-2DCD-6DA3-7A08-0229B24065F9}"/>
              </a:ext>
            </a:extLst>
          </p:cNvPr>
          <p:cNvPicPr>
            <a:picLocks/>
          </p:cNvPicPr>
          <p:nvPr/>
        </p:nvPicPr>
        <p:blipFill>
          <a:blip r:embed="rId3"/>
          <a:stretch>
            <a:fillRect/>
          </a:stretch>
        </p:blipFill>
        <p:spPr>
          <a:xfrm>
            <a:off x="2198795" y="3721621"/>
            <a:ext cx="6944400" cy="2080800"/>
          </a:xfrm>
          <a:prstGeom prst="rect">
            <a:avLst/>
          </a:prstGeom>
        </p:spPr>
      </p:pic>
      <p:sp>
        <p:nvSpPr>
          <p:cNvPr id="6" name="Google Shape;124;p18">
            <a:extLst>
              <a:ext uri="{FF2B5EF4-FFF2-40B4-BE49-F238E27FC236}">
                <a16:creationId xmlns:a16="http://schemas.microsoft.com/office/drawing/2014/main" id="{FC1EB6F6-0C18-CA15-5F1C-CFA487C75767}"/>
              </a:ext>
            </a:extLst>
          </p:cNvPr>
          <p:cNvSpPr/>
          <p:nvPr/>
        </p:nvSpPr>
        <p:spPr>
          <a:xfrm>
            <a:off x="2729282" y="381513"/>
            <a:ext cx="3459082" cy="432936"/>
          </a:xfrm>
          <a:prstGeom prst="rect">
            <a:avLst/>
          </a:prstGeom>
          <a:noFill/>
          <a:ln>
            <a:noFill/>
          </a:ln>
        </p:spPr>
        <p:txBody>
          <a:bodyPr spcFirstLastPara="1" wrap="square" lIns="90000" tIns="45000" rIns="90000" bIns="450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700"/>
              <a:buFont typeface="Arial"/>
              <a:buNone/>
              <a:tabLst/>
              <a:defRPr/>
            </a:pPr>
            <a:r>
              <a:rPr kumimoji="0" lang="en-SG" sz="1400" b="1" i="0" u="none" strike="noStrike" kern="0" cap="none" spc="0" normalizeH="0" baseline="0" noProof="0" dirty="0">
                <a:ln>
                  <a:noFill/>
                </a:ln>
                <a:solidFill>
                  <a:srgbClr val="000000"/>
                </a:solidFill>
                <a:effectLst/>
                <a:uLnTx/>
                <a:uFillTx/>
                <a:latin typeface="Calibri"/>
                <a:ea typeface="Calibri"/>
                <a:cs typeface="Calibri"/>
                <a:sym typeface="Calibri"/>
              </a:rPr>
              <a:t>Emerging Variants by Spread
</a:t>
            </a:r>
            <a:endParaRPr kumimoji="0" sz="14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5" name="TextBox 24">
            <a:extLst>
              <a:ext uri="{FF2B5EF4-FFF2-40B4-BE49-F238E27FC236}">
                <a16:creationId xmlns:a16="http://schemas.microsoft.com/office/drawing/2014/main" id="{01891500-492F-D84C-980D-C1E60869C558}"/>
              </a:ext>
            </a:extLst>
          </p:cNvPr>
          <p:cNvSpPr txBox="1"/>
          <p:nvPr/>
        </p:nvSpPr>
        <p:spPr>
          <a:xfrm>
            <a:off x="750480" y="913181"/>
            <a:ext cx="110620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Constellation*</a:t>
            </a:r>
            <a:endParaRPr kumimoji="0" lang="en-SG"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6" name="TextBox 25">
            <a:extLst>
              <a:ext uri="{FF2B5EF4-FFF2-40B4-BE49-F238E27FC236}">
                <a16:creationId xmlns:a16="http://schemas.microsoft.com/office/drawing/2014/main" id="{8BC1B425-CB3D-F883-0E6C-3F761EEBD5F9}"/>
              </a:ext>
            </a:extLst>
          </p:cNvPr>
          <p:cNvSpPr txBox="1"/>
          <p:nvPr/>
        </p:nvSpPr>
        <p:spPr>
          <a:xfrm>
            <a:off x="180929" y="726484"/>
            <a:ext cx="109510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Clade/Lineage</a:t>
            </a:r>
            <a:endParaRPr kumimoji="0" lang="en-SG"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7" name="TextBox 26">
            <a:extLst>
              <a:ext uri="{FF2B5EF4-FFF2-40B4-BE49-F238E27FC236}">
                <a16:creationId xmlns:a16="http://schemas.microsoft.com/office/drawing/2014/main" id="{4398B87F-CA8E-FDE6-ECFD-092DEEAA1279}"/>
              </a:ext>
            </a:extLst>
          </p:cNvPr>
          <p:cNvSpPr txBox="1"/>
          <p:nvPr/>
        </p:nvSpPr>
        <p:spPr>
          <a:xfrm>
            <a:off x="1637708" y="724124"/>
            <a:ext cx="61927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Count</a:t>
            </a:r>
            <a:r>
              <a:rPr kumimoji="0" lang="en-US" sz="12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rPr>
              <a:t>^</a:t>
            </a:r>
            <a:endParaRPr kumimoji="0" lang="en-SG" sz="12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2" name="TextBox 41">
            <a:extLst>
              <a:ext uri="{FF2B5EF4-FFF2-40B4-BE49-F238E27FC236}">
                <a16:creationId xmlns:a16="http://schemas.microsoft.com/office/drawing/2014/main" id="{E2A8ABA8-73CE-BCD5-B0ED-61D36B1A2647}"/>
              </a:ext>
            </a:extLst>
          </p:cNvPr>
          <p:cNvSpPr txBox="1"/>
          <p:nvPr/>
        </p:nvSpPr>
        <p:spPr>
          <a:xfrm>
            <a:off x="2544369" y="673886"/>
            <a:ext cx="853119"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Cumulative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locations</a:t>
            </a:r>
            <a:endParaRPr kumimoji="0" lang="en-SG" sz="11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nvGrpSpPr>
          <p:cNvPr id="43" name="Group 42">
            <a:extLst>
              <a:ext uri="{FF2B5EF4-FFF2-40B4-BE49-F238E27FC236}">
                <a16:creationId xmlns:a16="http://schemas.microsoft.com/office/drawing/2014/main" id="{ADF6D956-AC4F-FE9F-BAAC-D9A1F2DFDA87}"/>
              </a:ext>
            </a:extLst>
          </p:cNvPr>
          <p:cNvGrpSpPr/>
          <p:nvPr/>
        </p:nvGrpSpPr>
        <p:grpSpPr>
          <a:xfrm>
            <a:off x="3697498" y="709625"/>
            <a:ext cx="2908860" cy="400110"/>
            <a:chOff x="3506585" y="781411"/>
            <a:chExt cx="2908860" cy="400110"/>
          </a:xfrm>
        </p:grpSpPr>
        <p:sp>
          <p:nvSpPr>
            <p:cNvPr id="44" name="TextBox 43">
              <a:extLst>
                <a:ext uri="{FF2B5EF4-FFF2-40B4-BE49-F238E27FC236}">
                  <a16:creationId xmlns:a16="http://schemas.microsoft.com/office/drawing/2014/main" id="{8C635996-4B1A-6B86-9C3E-A930C0A44CA9}"/>
                </a:ext>
              </a:extLst>
            </p:cNvPr>
            <p:cNvSpPr txBox="1"/>
            <p:nvPr/>
          </p:nvSpPr>
          <p:spPr>
            <a:xfrm>
              <a:off x="3506585" y="781411"/>
              <a:ext cx="62228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North</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America</a:t>
              </a:r>
              <a:endParaRPr kumimoji="0" lang="en-SG" sz="10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5" name="TextBox 44">
              <a:extLst>
                <a:ext uri="{FF2B5EF4-FFF2-40B4-BE49-F238E27FC236}">
                  <a16:creationId xmlns:a16="http://schemas.microsoft.com/office/drawing/2014/main" id="{A5265085-024C-EA27-87FD-15E67806903C}"/>
                </a:ext>
              </a:extLst>
            </p:cNvPr>
            <p:cNvSpPr txBox="1"/>
            <p:nvPr/>
          </p:nvSpPr>
          <p:spPr>
            <a:xfrm>
              <a:off x="3984909" y="781411"/>
              <a:ext cx="62228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South</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America</a:t>
              </a:r>
              <a:endParaRPr kumimoji="0" lang="en-SG" sz="10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6" name="TextBox 45">
              <a:extLst>
                <a:ext uri="{FF2B5EF4-FFF2-40B4-BE49-F238E27FC236}">
                  <a16:creationId xmlns:a16="http://schemas.microsoft.com/office/drawing/2014/main" id="{BA814BA8-D9B0-A947-5196-D7F229182BFC}"/>
                </a:ext>
              </a:extLst>
            </p:cNvPr>
            <p:cNvSpPr txBox="1"/>
            <p:nvPr/>
          </p:nvSpPr>
          <p:spPr>
            <a:xfrm>
              <a:off x="4472856" y="893934"/>
              <a:ext cx="562975"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Europe</a:t>
              </a:r>
              <a:endParaRPr kumimoji="0" lang="en-SG" sz="10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7" name="TextBox 46">
              <a:extLst>
                <a:ext uri="{FF2B5EF4-FFF2-40B4-BE49-F238E27FC236}">
                  <a16:creationId xmlns:a16="http://schemas.microsoft.com/office/drawing/2014/main" id="{D7DF2B44-8BB4-1D88-FBB9-6F20D9FFCAB6}"/>
                </a:ext>
              </a:extLst>
            </p:cNvPr>
            <p:cNvSpPr txBox="1"/>
            <p:nvPr/>
          </p:nvSpPr>
          <p:spPr>
            <a:xfrm>
              <a:off x="4967437" y="890928"/>
              <a:ext cx="49404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Africa</a:t>
              </a:r>
              <a:endParaRPr kumimoji="0" lang="en-SG" sz="10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8" name="TextBox 47">
              <a:extLst>
                <a:ext uri="{FF2B5EF4-FFF2-40B4-BE49-F238E27FC236}">
                  <a16:creationId xmlns:a16="http://schemas.microsoft.com/office/drawing/2014/main" id="{FFCA363B-CE42-D743-49A8-872C426485CC}"/>
                </a:ext>
              </a:extLst>
            </p:cNvPr>
            <p:cNvSpPr txBox="1"/>
            <p:nvPr/>
          </p:nvSpPr>
          <p:spPr>
            <a:xfrm>
              <a:off x="5439668" y="888498"/>
              <a:ext cx="407484"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Asia</a:t>
              </a:r>
              <a:endParaRPr kumimoji="0" lang="en-SG" sz="10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9" name="TextBox 48">
              <a:extLst>
                <a:ext uri="{FF2B5EF4-FFF2-40B4-BE49-F238E27FC236}">
                  <a16:creationId xmlns:a16="http://schemas.microsoft.com/office/drawing/2014/main" id="{2CEFF4DF-03DF-084F-6AB5-A4987F2B0688}"/>
                </a:ext>
              </a:extLst>
            </p:cNvPr>
            <p:cNvSpPr txBox="1"/>
            <p:nvPr/>
          </p:nvSpPr>
          <p:spPr>
            <a:xfrm>
              <a:off x="5801174" y="897193"/>
              <a:ext cx="61427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Oceania</a:t>
              </a:r>
              <a:endParaRPr kumimoji="0" lang="en-SG" sz="10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sp>
        <p:nvSpPr>
          <p:cNvPr id="50" name="TextBox 49">
            <a:extLst>
              <a:ext uri="{FF2B5EF4-FFF2-40B4-BE49-F238E27FC236}">
                <a16:creationId xmlns:a16="http://schemas.microsoft.com/office/drawing/2014/main" id="{56901F56-4FF9-10CD-FBE7-5C45BFAD8369}"/>
              </a:ext>
            </a:extLst>
          </p:cNvPr>
          <p:cNvSpPr txBox="1"/>
          <p:nvPr/>
        </p:nvSpPr>
        <p:spPr>
          <a:xfrm>
            <a:off x="309966" y="5926630"/>
            <a:ext cx="6700526" cy="9925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^Count in past 100 days from analysis date</a:t>
            </a:r>
            <a:endParaRPr kumimoji="0" lang="en-SG" sz="105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*Constellation of aa changes shown in literature to have phenotypic effects such as antibody escape, ACE2 binding, changes in Spike protein expression and stability, as curated by </a:t>
            </a:r>
            <a:r>
              <a:rPr kumimoji="0" lang="en-US" sz="105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CoVsurver</a:t>
            </a:r>
            <a:r>
              <a:rPr kumimoji="0" lang="en-US" sz="105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Constellations in </a:t>
            </a:r>
            <a:r>
              <a:rPr kumimoji="0" lang="en-US" sz="105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Emerging Variants by Spread</a:t>
            </a:r>
            <a:r>
              <a:rPr kumimoji="0" lang="en-US" sz="105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are ranked by gainInNumNewLocationsInPast30days x </a:t>
            </a:r>
            <a:r>
              <a:rPr kumimoji="0" lang="en-US" sz="105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sumOfWeightedaaChanges</a:t>
            </a:r>
            <a:r>
              <a:rPr kumimoji="0" lang="en-US" sz="105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AA change in the constellation that differs from other common changes seen in the lineage are highlighted in </a:t>
            </a:r>
            <a:r>
              <a:rPr kumimoji="0" lang="en-US" sz="1050" b="0" i="0" u="none" strike="noStrike" kern="0" cap="none" spc="0" normalizeH="0" baseline="0" noProof="0" dirty="0">
                <a:ln>
                  <a:noFill/>
                </a:ln>
                <a:solidFill>
                  <a:srgbClr val="ED7D31"/>
                </a:solidFill>
                <a:effectLst/>
                <a:uLnTx/>
                <a:uFillTx/>
                <a:latin typeface="Calibri" panose="020F0502020204030204" pitchFamily="34" charset="0"/>
                <a:cs typeface="Calibri" panose="020F0502020204030204" pitchFamily="34" charset="0"/>
                <a:sym typeface="Arial"/>
              </a:rPr>
              <a:t>orange</a:t>
            </a:r>
            <a:r>
              <a:rPr kumimoji="0" lang="en-US" sz="105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p:txBody>
      </p:sp>
      <p:sp>
        <p:nvSpPr>
          <p:cNvPr id="37" name="TextBox 36">
            <a:extLst>
              <a:ext uri="{FF2B5EF4-FFF2-40B4-BE49-F238E27FC236}">
                <a16:creationId xmlns:a16="http://schemas.microsoft.com/office/drawing/2014/main" id="{E61E9849-A731-87CF-AE68-CC6B97730D31}"/>
              </a:ext>
            </a:extLst>
          </p:cNvPr>
          <p:cNvSpPr txBox="1"/>
          <p:nvPr/>
        </p:nvSpPr>
        <p:spPr>
          <a:xfrm>
            <a:off x="7313032" y="765587"/>
            <a:ext cx="71205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geoMap</a:t>
            </a:r>
            <a:endParaRPr kumimoji="0" lang="en-SG" sz="12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 name="Google Shape;124;p18">
            <a:extLst>
              <a:ext uri="{FF2B5EF4-FFF2-40B4-BE49-F238E27FC236}">
                <a16:creationId xmlns:a16="http://schemas.microsoft.com/office/drawing/2014/main" id="{7FE31F96-321A-BA48-71DE-CE2CF5FFAA21}"/>
              </a:ext>
            </a:extLst>
          </p:cNvPr>
          <p:cNvSpPr/>
          <p:nvPr/>
        </p:nvSpPr>
        <p:spPr>
          <a:xfrm>
            <a:off x="5630581" y="10410"/>
            <a:ext cx="3361324" cy="432936"/>
          </a:xfrm>
          <a:prstGeom prst="rect">
            <a:avLst/>
          </a:prstGeom>
          <a:noFill/>
          <a:ln>
            <a:noFill/>
          </a:ln>
        </p:spPr>
        <p:txBody>
          <a:bodyPr spcFirstLastPara="1" wrap="square" lIns="90000" tIns="45000" rIns="90000" bIns="450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700"/>
              <a:buFont typeface="Arial"/>
              <a:buNone/>
              <a:tabLst/>
              <a:defRPr/>
            </a:pPr>
            <a:r>
              <a:rPr kumimoji="0" lang="en-SG" sz="1600" b="1" i="0" u="none" strike="noStrike" kern="0" cap="none" spc="0" normalizeH="0" baseline="0" noProof="0" dirty="0">
                <a:ln>
                  <a:noFill/>
                </a:ln>
                <a:solidFill>
                  <a:srgbClr val="000000"/>
                </a:solidFill>
                <a:effectLst/>
                <a:uLnTx/>
                <a:uFillTx/>
                <a:latin typeface="Calibri"/>
                <a:ea typeface="Calibri"/>
                <a:cs typeface="Calibri"/>
                <a:sym typeface="Calibri"/>
              </a:rPr>
              <a:t>Emerging variant analysis 2025-01-07</a:t>
            </a:r>
            <a:endParaRPr kumimoji="0" sz="16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 name="TextBox 1">
            <a:extLst>
              <a:ext uri="{FF2B5EF4-FFF2-40B4-BE49-F238E27FC236}">
                <a16:creationId xmlns:a16="http://schemas.microsoft.com/office/drawing/2014/main" id="{A0C2F7A3-3011-3EA5-584D-0F7A74B735C9}"/>
              </a:ext>
            </a:extLst>
          </p:cNvPr>
          <p:cNvSpPr txBox="1"/>
          <p:nvPr/>
        </p:nvSpPr>
        <p:spPr>
          <a:xfrm>
            <a:off x="805" y="3536999"/>
            <a:ext cx="1120821"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GRA (KP.3.1.1)</a:t>
            </a:r>
            <a:endParaRPr kumimoji="0" lang="en-SG"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 name="TextBox 3">
            <a:extLst>
              <a:ext uri="{FF2B5EF4-FFF2-40B4-BE49-F238E27FC236}">
                <a16:creationId xmlns:a16="http://schemas.microsoft.com/office/drawing/2014/main" id="{15A684BB-AA9E-091D-B6B7-C8209BE14234}"/>
              </a:ext>
            </a:extLst>
          </p:cNvPr>
          <p:cNvSpPr txBox="1"/>
          <p:nvPr/>
        </p:nvSpPr>
        <p:spPr>
          <a:xfrm>
            <a:off x="1660684" y="3531843"/>
            <a:ext cx="341760"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36</a:t>
            </a:r>
            <a:endParaRPr kumimoji="0" lang="en-SG"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 name="TextBox 7">
            <a:extLst>
              <a:ext uri="{FF2B5EF4-FFF2-40B4-BE49-F238E27FC236}">
                <a16:creationId xmlns:a16="http://schemas.microsoft.com/office/drawing/2014/main" id="{6CDD7788-8354-A755-9BAE-A499549CC7B4}"/>
              </a:ext>
            </a:extLst>
          </p:cNvPr>
          <p:cNvSpPr txBox="1"/>
          <p:nvPr/>
        </p:nvSpPr>
        <p:spPr>
          <a:xfrm>
            <a:off x="22951" y="1050220"/>
            <a:ext cx="1055097"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GRA/KP.3.1.1</a:t>
            </a:r>
            <a:endParaRPr kumimoji="0" lang="en-SG"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0" name="TextBox 9">
            <a:extLst>
              <a:ext uri="{FF2B5EF4-FFF2-40B4-BE49-F238E27FC236}">
                <a16:creationId xmlns:a16="http://schemas.microsoft.com/office/drawing/2014/main" id="{1CC8BF72-95AA-073F-A300-8AF8880AA4E2}"/>
              </a:ext>
            </a:extLst>
          </p:cNvPr>
          <p:cNvSpPr txBox="1"/>
          <p:nvPr/>
        </p:nvSpPr>
        <p:spPr>
          <a:xfrm>
            <a:off x="1667131" y="1064598"/>
            <a:ext cx="341760"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35</a:t>
            </a:r>
            <a:endParaRPr kumimoji="0" lang="en-SG"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nvGrpSpPr>
          <p:cNvPr id="16" name="Group 15">
            <a:extLst>
              <a:ext uri="{FF2B5EF4-FFF2-40B4-BE49-F238E27FC236}">
                <a16:creationId xmlns:a16="http://schemas.microsoft.com/office/drawing/2014/main" id="{FD35090A-2140-75C4-2FC4-DA80265AB309}"/>
              </a:ext>
            </a:extLst>
          </p:cNvPr>
          <p:cNvGrpSpPr/>
          <p:nvPr/>
        </p:nvGrpSpPr>
        <p:grpSpPr>
          <a:xfrm>
            <a:off x="3320941" y="1892534"/>
            <a:ext cx="276276" cy="3266159"/>
            <a:chOff x="3336861" y="1846163"/>
            <a:chExt cx="276276" cy="3266159"/>
          </a:xfrm>
        </p:grpSpPr>
        <p:sp>
          <p:nvSpPr>
            <p:cNvPr id="5" name="TextBox 4">
              <a:extLst>
                <a:ext uri="{FF2B5EF4-FFF2-40B4-BE49-F238E27FC236}">
                  <a16:creationId xmlns:a16="http://schemas.microsoft.com/office/drawing/2014/main" id="{3623CFC7-B028-AE1C-571B-AC02A84417BA}"/>
                </a:ext>
              </a:extLst>
            </p:cNvPr>
            <p:cNvSpPr txBox="1"/>
            <p:nvPr/>
          </p:nvSpPr>
          <p:spPr>
            <a:xfrm rot="16200000">
              <a:off x="3001270" y="2196420"/>
              <a:ext cx="962123"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prevalence</a:t>
              </a:r>
              <a:endParaRPr kumimoji="0" lang="en-SG" sz="11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2" name="TextBox 11">
              <a:extLst>
                <a:ext uri="{FF2B5EF4-FFF2-40B4-BE49-F238E27FC236}">
                  <a16:creationId xmlns:a16="http://schemas.microsoft.com/office/drawing/2014/main" id="{AEF6837A-AE42-0479-8714-258C11FEE40D}"/>
                </a:ext>
              </a:extLst>
            </p:cNvPr>
            <p:cNvSpPr txBox="1"/>
            <p:nvPr/>
          </p:nvSpPr>
          <p:spPr>
            <a:xfrm rot="16200000">
              <a:off x="2986604" y="4500456"/>
              <a:ext cx="962123"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prevalence</a:t>
              </a:r>
              <a:endParaRPr kumimoji="0" lang="en-SG" sz="11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sp>
        <p:nvSpPr>
          <p:cNvPr id="20" name="TextBox 19">
            <a:extLst>
              <a:ext uri="{FF2B5EF4-FFF2-40B4-BE49-F238E27FC236}">
                <a16:creationId xmlns:a16="http://schemas.microsoft.com/office/drawing/2014/main" id="{8D891019-8D68-ECAB-5560-E9C4E55C2BF6}"/>
              </a:ext>
            </a:extLst>
          </p:cNvPr>
          <p:cNvSpPr txBox="1"/>
          <p:nvPr/>
        </p:nvSpPr>
        <p:spPr>
          <a:xfrm>
            <a:off x="-77704" y="1200536"/>
            <a:ext cx="2622073" cy="2400657"/>
          </a:xfrm>
          <a:prstGeom prst="rect">
            <a:avLst/>
          </a:prstGeom>
          <a:noFill/>
        </p:spPr>
        <p:txBody>
          <a:bodyPr wrap="square" rtlCol="0">
            <a:spAutoFit/>
          </a:bodyPr>
          <a:lstStyle>
            <a:defPPr marR="0" lvl="0" algn="l" rtl="0">
              <a:lnSpc>
                <a:spcPct val="100000"/>
              </a:lnSpc>
              <a:spcBef>
                <a:spcPts val="0"/>
              </a:spcBef>
              <a:spcAft>
                <a:spcPts val="0"/>
              </a:spcAft>
            </a:defPPr>
            <a:lvl1pPr>
              <a:defRPr sz="1000">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SG" sz="1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N_P13L, N_Q229K, Spike_A570V, Spike_D405N, Spike_D614G, Spike_D796Y, Spike_E484K, Spike_F456L, Spike_F486P, Spike_G142D, Spike_G339H, Spike_G446S, Spike_H245N, Spike_H655Y, Spike_H69del, Spike_I332V, Spike_K356T, Spike_K417N, Spike_L452W, Spike_L455S, </a:t>
            </a:r>
            <a:r>
              <a:rPr kumimoji="0" lang="en-SG" sz="1000" b="0" i="0" u="none" strike="noStrike" kern="0" cap="none" spc="0" normalizeH="0" baseline="0" noProof="0" dirty="0">
                <a:ln>
                  <a:noFill/>
                </a:ln>
                <a:solidFill>
                  <a:srgbClr val="ED7D31"/>
                </a:solidFill>
                <a:effectLst/>
                <a:uLnTx/>
                <a:uFillTx/>
                <a:latin typeface="Calibri" panose="020F0502020204030204" pitchFamily="34" charset="0"/>
                <a:cs typeface="Calibri" panose="020F0502020204030204" pitchFamily="34" charset="0"/>
                <a:sym typeface="Arial"/>
              </a:rPr>
              <a:t>Spike_N148T</a:t>
            </a:r>
            <a:r>
              <a:rPr kumimoji="0" lang="en-SG" sz="1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Spike_N440K, Spike_N450D, Spike_N460K, Spike_N481K, Spike_N501Y, Spike_P681R, Spike_Q493E, Spike_Q498R, Spike_R158G, Spike_R403K, Spike_R408S, Spike_S371F, Spike_S373P, Spike_S375F, Spike_S477N, Spike_S939F, Spike_T376A, Spike_T478K, Spike_V445H, Spike_V483del, Spike_V70del, Spike_Y144del, Spike_Y505H</a:t>
            </a:r>
          </a:p>
        </p:txBody>
      </p:sp>
      <p:sp>
        <p:nvSpPr>
          <p:cNvPr id="14" name="TextBox 13">
            <a:extLst>
              <a:ext uri="{FF2B5EF4-FFF2-40B4-BE49-F238E27FC236}">
                <a16:creationId xmlns:a16="http://schemas.microsoft.com/office/drawing/2014/main" id="{5B2686D0-C2EA-9E47-8772-F1AA3AE3790A}"/>
              </a:ext>
            </a:extLst>
          </p:cNvPr>
          <p:cNvSpPr txBox="1"/>
          <p:nvPr/>
        </p:nvSpPr>
        <p:spPr>
          <a:xfrm>
            <a:off x="-71450" y="3677129"/>
            <a:ext cx="2445290" cy="2400657"/>
          </a:xfrm>
          <a:prstGeom prst="rect">
            <a:avLst/>
          </a:prstGeom>
          <a:noFill/>
        </p:spPr>
        <p:txBody>
          <a:bodyPr wrap="square" rtlCol="0">
            <a:spAutoFit/>
          </a:bodyPr>
          <a:lstStyle>
            <a:defPPr marR="0" lvl="0" algn="l" rtl="0">
              <a:lnSpc>
                <a:spcPct val="100000"/>
              </a:lnSpc>
              <a:spcBef>
                <a:spcPts val="0"/>
              </a:spcBef>
              <a:spcAft>
                <a:spcPts val="0"/>
              </a:spcAft>
            </a:defPPr>
            <a:lvl1pPr>
              <a:defRPr sz="1000">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SG" sz="1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N_P13L, N_Q229K, Spike_A570V, Spike_D405N, Spike_D614G, Spike_D796Y, Spike_E484K, Spike_F456L, Spike_F486P, Spike_G142D, Spike_G339H, Spike_G446S, Spike_H245N, Spike_H655Y, Spike_H69del, Spike_I332V, Spike_K356T, Spike_K417N, Spike_L452W, Spike_L455S, Spike_N440K, Spike_N450D, Spike_N460K, Spike_N481K, Spike_N501Y, Spike_P681R, Spike_Q493E, Spike_Q498R, Spike_R158G, </a:t>
            </a:r>
            <a:r>
              <a:rPr kumimoji="0" lang="en-SG" sz="1000" b="0" i="0" u="none" strike="noStrike" kern="0" cap="none" spc="0" normalizeH="0" baseline="0" noProof="0" dirty="0">
                <a:ln>
                  <a:noFill/>
                </a:ln>
                <a:solidFill>
                  <a:srgbClr val="ED7D31"/>
                </a:solidFill>
                <a:effectLst/>
                <a:uLnTx/>
                <a:uFillTx/>
                <a:latin typeface="Calibri" panose="020F0502020204030204" pitchFamily="34" charset="0"/>
                <a:cs typeface="Calibri" panose="020F0502020204030204" pitchFamily="34" charset="0"/>
                <a:sym typeface="Arial"/>
              </a:rPr>
              <a:t>Spike_R346K</a:t>
            </a:r>
            <a:r>
              <a:rPr kumimoji="0" lang="en-SG" sz="1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Spike_R403K, Spike_R408S, Spike_S371F, Spike_S373P, Spike_S375F, Spike_S477N, Spike_S939F, Spike_T376A, Spike_T478K, Spike_V445H, Spike_V483del, Spike_V70del, Spike_Y144del, Spike_Y505H</a:t>
            </a:r>
          </a:p>
        </p:txBody>
      </p:sp>
      <p:sp>
        <p:nvSpPr>
          <p:cNvPr id="7" name="TextBox 10">
            <a:extLst>
              <a:ext uri="{FF2B5EF4-FFF2-40B4-BE49-F238E27FC236}">
                <a16:creationId xmlns:a16="http://schemas.microsoft.com/office/drawing/2014/main" id="{9B3EAFAF-5985-790D-969B-0569A7970F27}"/>
              </a:ext>
            </a:extLst>
          </p:cNvPr>
          <p:cNvSpPr/>
          <p:nvPr/>
        </p:nvSpPr>
        <p:spPr>
          <a:xfrm>
            <a:off x="292680" y="201240"/>
            <a:ext cx="1745280" cy="333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SG" sz="1600" b="1" strike="noStrike" spc="-1" dirty="0">
                <a:solidFill>
                  <a:srgbClr val="000000"/>
                </a:solidFill>
                <a:latin typeface="Calibri"/>
                <a:ea typeface="Arial"/>
              </a:rPr>
              <a:t>EpiCoV</a:t>
            </a:r>
            <a:r>
              <a:rPr lang="en-SG" sz="1200" b="0" strike="noStrike" spc="-1" baseline="50000" dirty="0">
                <a:solidFill>
                  <a:srgbClr val="000000"/>
                </a:solidFill>
                <a:latin typeface="Calibri"/>
                <a:ea typeface="Arial"/>
              </a:rPr>
              <a:t>™ </a:t>
            </a:r>
            <a:r>
              <a:rPr lang="en-SG" sz="1600" b="1" strike="noStrike" spc="-1" dirty="0">
                <a:solidFill>
                  <a:srgbClr val="000000"/>
                </a:solidFill>
                <a:latin typeface="Calibri"/>
                <a:ea typeface="Arial"/>
              </a:rPr>
              <a:t>Update</a:t>
            </a:r>
            <a:endParaRPr lang="en-US" sz="1600" b="0" strike="noStrike" spc="-1" dirty="0">
              <a:solidFill>
                <a:srgbClr val="000000"/>
              </a:solidFill>
              <a:latin typeface="Arial"/>
            </a:endParaRPr>
          </a:p>
        </p:txBody>
      </p:sp>
      <p:pic>
        <p:nvPicPr>
          <p:cNvPr id="32" name="Google Shape;77;p15">
            <a:extLst>
              <a:ext uri="{FF2B5EF4-FFF2-40B4-BE49-F238E27FC236}">
                <a16:creationId xmlns:a16="http://schemas.microsoft.com/office/drawing/2014/main" id="{DB8A52A4-FC6B-064F-8B76-AC6B53094FC8}"/>
              </a:ext>
            </a:extLst>
          </p:cNvPr>
          <p:cNvPicPr/>
          <p:nvPr/>
        </p:nvPicPr>
        <p:blipFill>
          <a:blip r:embed="rId4"/>
          <a:stretch/>
        </p:blipFill>
        <p:spPr>
          <a:xfrm>
            <a:off x="7570080" y="5929200"/>
            <a:ext cx="1421640" cy="926280"/>
          </a:xfrm>
          <a:prstGeom prst="rect">
            <a:avLst/>
          </a:prstGeom>
          <a:ln w="0">
            <a:noFill/>
          </a:ln>
        </p:spPr>
      </p:pic>
    </p:spTree>
    <p:extLst>
      <p:ext uri="{BB962C8B-B14F-4D97-AF65-F5344CB8AC3E}">
        <p14:creationId xmlns:p14="http://schemas.microsoft.com/office/powerpoint/2010/main" val="7114223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ED15B8-6B74-4CEF-917B-65C77C86669D}"/>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AE4A463B-9E1B-13A7-F23A-885DBE5219B9}"/>
              </a:ext>
            </a:extLst>
          </p:cNvPr>
          <p:cNvPicPr>
            <a:picLocks/>
          </p:cNvPicPr>
          <p:nvPr/>
        </p:nvPicPr>
        <p:blipFill>
          <a:blip r:embed="rId2"/>
          <a:stretch>
            <a:fillRect/>
          </a:stretch>
        </p:blipFill>
        <p:spPr>
          <a:xfrm>
            <a:off x="2189559" y="1342337"/>
            <a:ext cx="6944400" cy="2080800"/>
          </a:xfrm>
          <a:prstGeom prst="rect">
            <a:avLst/>
          </a:prstGeom>
        </p:spPr>
      </p:pic>
      <p:pic>
        <p:nvPicPr>
          <p:cNvPr id="11" name="Picture 10">
            <a:extLst>
              <a:ext uri="{FF2B5EF4-FFF2-40B4-BE49-F238E27FC236}">
                <a16:creationId xmlns:a16="http://schemas.microsoft.com/office/drawing/2014/main" id="{1D6BA7A0-0AA8-2BDB-8A25-DBB4E9D552FE}"/>
              </a:ext>
            </a:extLst>
          </p:cNvPr>
          <p:cNvPicPr>
            <a:picLocks/>
          </p:cNvPicPr>
          <p:nvPr/>
        </p:nvPicPr>
        <p:blipFill>
          <a:blip r:embed="rId3"/>
          <a:stretch>
            <a:fillRect/>
          </a:stretch>
        </p:blipFill>
        <p:spPr>
          <a:xfrm>
            <a:off x="2198795" y="3704587"/>
            <a:ext cx="6944400" cy="2080800"/>
          </a:xfrm>
          <a:prstGeom prst="rect">
            <a:avLst/>
          </a:prstGeom>
        </p:spPr>
      </p:pic>
      <p:sp>
        <p:nvSpPr>
          <p:cNvPr id="6" name="Google Shape;124;p18">
            <a:extLst>
              <a:ext uri="{FF2B5EF4-FFF2-40B4-BE49-F238E27FC236}">
                <a16:creationId xmlns:a16="http://schemas.microsoft.com/office/drawing/2014/main" id="{20725527-226A-E24E-6F49-49F7E135693C}"/>
              </a:ext>
            </a:extLst>
          </p:cNvPr>
          <p:cNvSpPr/>
          <p:nvPr/>
        </p:nvSpPr>
        <p:spPr>
          <a:xfrm>
            <a:off x="2729282" y="381513"/>
            <a:ext cx="3459082" cy="432936"/>
          </a:xfrm>
          <a:prstGeom prst="rect">
            <a:avLst/>
          </a:prstGeom>
          <a:noFill/>
          <a:ln>
            <a:noFill/>
          </a:ln>
        </p:spPr>
        <p:txBody>
          <a:bodyPr spcFirstLastPara="1" wrap="square" lIns="90000" tIns="45000" rIns="90000" bIns="450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700"/>
              <a:buFont typeface="Arial"/>
              <a:buNone/>
              <a:tabLst/>
              <a:defRPr/>
            </a:pPr>
            <a:r>
              <a:rPr kumimoji="0" lang="en-SG" sz="1400" b="1" i="0" u="none" strike="noStrike" kern="0" cap="none" spc="0" normalizeH="0" baseline="0" noProof="0" dirty="0">
                <a:ln>
                  <a:noFill/>
                </a:ln>
                <a:solidFill>
                  <a:srgbClr val="000000"/>
                </a:solidFill>
                <a:effectLst/>
                <a:uLnTx/>
                <a:uFillTx/>
                <a:latin typeface="Calibri"/>
                <a:ea typeface="Calibri"/>
                <a:cs typeface="Calibri"/>
                <a:sym typeface="Calibri"/>
              </a:rPr>
              <a:t>Emerging Variants by Spread
</a:t>
            </a:r>
            <a:endParaRPr kumimoji="0" sz="14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5" name="TextBox 24">
            <a:extLst>
              <a:ext uri="{FF2B5EF4-FFF2-40B4-BE49-F238E27FC236}">
                <a16:creationId xmlns:a16="http://schemas.microsoft.com/office/drawing/2014/main" id="{14B2ABC3-1462-08FD-D42E-C8139327EDC0}"/>
              </a:ext>
            </a:extLst>
          </p:cNvPr>
          <p:cNvSpPr txBox="1"/>
          <p:nvPr/>
        </p:nvSpPr>
        <p:spPr>
          <a:xfrm>
            <a:off x="750480" y="913181"/>
            <a:ext cx="110620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Constellation*</a:t>
            </a:r>
            <a:endParaRPr kumimoji="0" lang="en-SG"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6" name="TextBox 25">
            <a:extLst>
              <a:ext uri="{FF2B5EF4-FFF2-40B4-BE49-F238E27FC236}">
                <a16:creationId xmlns:a16="http://schemas.microsoft.com/office/drawing/2014/main" id="{A7AB0F0B-D0AF-3983-CCDD-3D5E920AC089}"/>
              </a:ext>
            </a:extLst>
          </p:cNvPr>
          <p:cNvSpPr txBox="1"/>
          <p:nvPr/>
        </p:nvSpPr>
        <p:spPr>
          <a:xfrm>
            <a:off x="180929" y="726484"/>
            <a:ext cx="109510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Clade/Lineage</a:t>
            </a:r>
            <a:endParaRPr kumimoji="0" lang="en-SG"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7" name="TextBox 26">
            <a:extLst>
              <a:ext uri="{FF2B5EF4-FFF2-40B4-BE49-F238E27FC236}">
                <a16:creationId xmlns:a16="http://schemas.microsoft.com/office/drawing/2014/main" id="{600FB663-1BA9-1EA4-6748-7A4D97A9226D}"/>
              </a:ext>
            </a:extLst>
          </p:cNvPr>
          <p:cNvSpPr txBox="1"/>
          <p:nvPr/>
        </p:nvSpPr>
        <p:spPr>
          <a:xfrm>
            <a:off x="1637708" y="724124"/>
            <a:ext cx="61927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Count</a:t>
            </a:r>
            <a:r>
              <a:rPr kumimoji="0" lang="en-US" sz="12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rPr>
              <a:t>^</a:t>
            </a:r>
            <a:endParaRPr kumimoji="0" lang="en-SG" sz="12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2" name="TextBox 41">
            <a:extLst>
              <a:ext uri="{FF2B5EF4-FFF2-40B4-BE49-F238E27FC236}">
                <a16:creationId xmlns:a16="http://schemas.microsoft.com/office/drawing/2014/main" id="{8EBB668E-08B2-7BEC-568B-8E428E410DB0}"/>
              </a:ext>
            </a:extLst>
          </p:cNvPr>
          <p:cNvSpPr txBox="1"/>
          <p:nvPr/>
        </p:nvSpPr>
        <p:spPr>
          <a:xfrm>
            <a:off x="2544369" y="673886"/>
            <a:ext cx="853119"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Cumulative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locations</a:t>
            </a:r>
            <a:endParaRPr kumimoji="0" lang="en-SG" sz="11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nvGrpSpPr>
          <p:cNvPr id="43" name="Group 42">
            <a:extLst>
              <a:ext uri="{FF2B5EF4-FFF2-40B4-BE49-F238E27FC236}">
                <a16:creationId xmlns:a16="http://schemas.microsoft.com/office/drawing/2014/main" id="{20C9710E-49B4-CB37-3258-758E938FC98E}"/>
              </a:ext>
            </a:extLst>
          </p:cNvPr>
          <p:cNvGrpSpPr/>
          <p:nvPr/>
        </p:nvGrpSpPr>
        <p:grpSpPr>
          <a:xfrm>
            <a:off x="3697498" y="709625"/>
            <a:ext cx="2908860" cy="400110"/>
            <a:chOff x="3506585" y="781411"/>
            <a:chExt cx="2908860" cy="400110"/>
          </a:xfrm>
        </p:grpSpPr>
        <p:sp>
          <p:nvSpPr>
            <p:cNvPr id="44" name="TextBox 43">
              <a:extLst>
                <a:ext uri="{FF2B5EF4-FFF2-40B4-BE49-F238E27FC236}">
                  <a16:creationId xmlns:a16="http://schemas.microsoft.com/office/drawing/2014/main" id="{A33DF7FC-4F93-BB27-F4FD-2BD2136BD83F}"/>
                </a:ext>
              </a:extLst>
            </p:cNvPr>
            <p:cNvSpPr txBox="1"/>
            <p:nvPr/>
          </p:nvSpPr>
          <p:spPr>
            <a:xfrm>
              <a:off x="3506585" y="781411"/>
              <a:ext cx="62228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North</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America</a:t>
              </a:r>
              <a:endParaRPr kumimoji="0" lang="en-SG" sz="10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5" name="TextBox 44">
              <a:extLst>
                <a:ext uri="{FF2B5EF4-FFF2-40B4-BE49-F238E27FC236}">
                  <a16:creationId xmlns:a16="http://schemas.microsoft.com/office/drawing/2014/main" id="{AF7BA10A-0496-03FE-3121-08EC6B4CB947}"/>
                </a:ext>
              </a:extLst>
            </p:cNvPr>
            <p:cNvSpPr txBox="1"/>
            <p:nvPr/>
          </p:nvSpPr>
          <p:spPr>
            <a:xfrm>
              <a:off x="3984909" y="781411"/>
              <a:ext cx="62228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South</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America</a:t>
              </a:r>
              <a:endParaRPr kumimoji="0" lang="en-SG" sz="10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6" name="TextBox 45">
              <a:extLst>
                <a:ext uri="{FF2B5EF4-FFF2-40B4-BE49-F238E27FC236}">
                  <a16:creationId xmlns:a16="http://schemas.microsoft.com/office/drawing/2014/main" id="{200F6BC7-3809-EE7B-6079-B5BA7DCA308B}"/>
                </a:ext>
              </a:extLst>
            </p:cNvPr>
            <p:cNvSpPr txBox="1"/>
            <p:nvPr/>
          </p:nvSpPr>
          <p:spPr>
            <a:xfrm>
              <a:off x="4472856" y="893934"/>
              <a:ext cx="562975"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Europe</a:t>
              </a:r>
              <a:endParaRPr kumimoji="0" lang="en-SG" sz="10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7" name="TextBox 46">
              <a:extLst>
                <a:ext uri="{FF2B5EF4-FFF2-40B4-BE49-F238E27FC236}">
                  <a16:creationId xmlns:a16="http://schemas.microsoft.com/office/drawing/2014/main" id="{2646B86F-5E02-6E79-79DA-A3DE4D59864D}"/>
                </a:ext>
              </a:extLst>
            </p:cNvPr>
            <p:cNvSpPr txBox="1"/>
            <p:nvPr/>
          </p:nvSpPr>
          <p:spPr>
            <a:xfrm>
              <a:off x="4967437" y="890928"/>
              <a:ext cx="49404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Africa</a:t>
              </a:r>
              <a:endParaRPr kumimoji="0" lang="en-SG" sz="10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8" name="TextBox 47">
              <a:extLst>
                <a:ext uri="{FF2B5EF4-FFF2-40B4-BE49-F238E27FC236}">
                  <a16:creationId xmlns:a16="http://schemas.microsoft.com/office/drawing/2014/main" id="{30D01EE3-1A20-F736-AA16-2AF5ACFED9E9}"/>
                </a:ext>
              </a:extLst>
            </p:cNvPr>
            <p:cNvSpPr txBox="1"/>
            <p:nvPr/>
          </p:nvSpPr>
          <p:spPr>
            <a:xfrm>
              <a:off x="5439668" y="888498"/>
              <a:ext cx="407484"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Asia</a:t>
              </a:r>
              <a:endParaRPr kumimoji="0" lang="en-SG" sz="10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9" name="TextBox 48">
              <a:extLst>
                <a:ext uri="{FF2B5EF4-FFF2-40B4-BE49-F238E27FC236}">
                  <a16:creationId xmlns:a16="http://schemas.microsoft.com/office/drawing/2014/main" id="{54BEABA7-3F8B-8690-93CF-782E05EDB0E1}"/>
                </a:ext>
              </a:extLst>
            </p:cNvPr>
            <p:cNvSpPr txBox="1"/>
            <p:nvPr/>
          </p:nvSpPr>
          <p:spPr>
            <a:xfrm>
              <a:off x="5801174" y="897193"/>
              <a:ext cx="61427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Oceania</a:t>
              </a:r>
              <a:endParaRPr kumimoji="0" lang="en-SG" sz="10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sp>
        <p:nvSpPr>
          <p:cNvPr id="50" name="TextBox 49">
            <a:extLst>
              <a:ext uri="{FF2B5EF4-FFF2-40B4-BE49-F238E27FC236}">
                <a16:creationId xmlns:a16="http://schemas.microsoft.com/office/drawing/2014/main" id="{57B30F78-84F0-34B0-FFCF-90CDBB4E9194}"/>
              </a:ext>
            </a:extLst>
          </p:cNvPr>
          <p:cNvSpPr txBox="1"/>
          <p:nvPr/>
        </p:nvSpPr>
        <p:spPr>
          <a:xfrm>
            <a:off x="309966" y="5926630"/>
            <a:ext cx="6700526" cy="9925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^Count in past 100 days from analysis date</a:t>
            </a:r>
            <a:endParaRPr kumimoji="0" lang="en-SG" sz="105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*Constellation of aa changes shown in literature to have phenotypic effects such as antibody escape, ACE2 binding, changes in Spike protein expression and stability, as curated by </a:t>
            </a:r>
            <a:r>
              <a:rPr kumimoji="0" lang="en-US" sz="105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CoVsurver</a:t>
            </a:r>
            <a:r>
              <a:rPr kumimoji="0" lang="en-US" sz="105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Constellations in </a:t>
            </a:r>
            <a:r>
              <a:rPr kumimoji="0" lang="en-US" sz="105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Emerging Variants by Spread</a:t>
            </a:r>
            <a:r>
              <a:rPr kumimoji="0" lang="en-US" sz="105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are ranked by gainInNumNewLocationsInPast30days x </a:t>
            </a:r>
            <a:r>
              <a:rPr kumimoji="0" lang="en-US" sz="105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sumOfWeightedaaChanges</a:t>
            </a:r>
            <a:r>
              <a:rPr kumimoji="0" lang="en-US" sz="105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AA change in the constellation that differs from other common changes seen in the lineage are highlighted in </a:t>
            </a:r>
            <a:r>
              <a:rPr kumimoji="0" lang="en-US" sz="1050" b="0" i="0" u="none" strike="noStrike" kern="0" cap="none" spc="0" normalizeH="0" baseline="0" noProof="0" dirty="0">
                <a:ln>
                  <a:noFill/>
                </a:ln>
                <a:solidFill>
                  <a:srgbClr val="ED7D31"/>
                </a:solidFill>
                <a:effectLst/>
                <a:uLnTx/>
                <a:uFillTx/>
                <a:latin typeface="Calibri" panose="020F0502020204030204" pitchFamily="34" charset="0"/>
                <a:cs typeface="Calibri" panose="020F0502020204030204" pitchFamily="34" charset="0"/>
                <a:sym typeface="Arial"/>
              </a:rPr>
              <a:t>orange</a:t>
            </a:r>
            <a:r>
              <a:rPr kumimoji="0" lang="en-US" sz="105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p:txBody>
      </p:sp>
      <p:sp>
        <p:nvSpPr>
          <p:cNvPr id="37" name="TextBox 36">
            <a:extLst>
              <a:ext uri="{FF2B5EF4-FFF2-40B4-BE49-F238E27FC236}">
                <a16:creationId xmlns:a16="http://schemas.microsoft.com/office/drawing/2014/main" id="{2A02B61D-40C7-7DE0-4B78-7CD48F80BC68}"/>
              </a:ext>
            </a:extLst>
          </p:cNvPr>
          <p:cNvSpPr txBox="1"/>
          <p:nvPr/>
        </p:nvSpPr>
        <p:spPr>
          <a:xfrm>
            <a:off x="7313032" y="765587"/>
            <a:ext cx="71205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geoMap</a:t>
            </a:r>
            <a:endParaRPr kumimoji="0" lang="en-SG" sz="12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 name="Google Shape;124;p18">
            <a:extLst>
              <a:ext uri="{FF2B5EF4-FFF2-40B4-BE49-F238E27FC236}">
                <a16:creationId xmlns:a16="http://schemas.microsoft.com/office/drawing/2014/main" id="{E267CC04-D55C-1A4D-F8C6-5518D4E7D4B2}"/>
              </a:ext>
            </a:extLst>
          </p:cNvPr>
          <p:cNvSpPr/>
          <p:nvPr/>
        </p:nvSpPr>
        <p:spPr>
          <a:xfrm>
            <a:off x="5630581" y="10410"/>
            <a:ext cx="3361324" cy="432936"/>
          </a:xfrm>
          <a:prstGeom prst="rect">
            <a:avLst/>
          </a:prstGeom>
          <a:noFill/>
          <a:ln>
            <a:noFill/>
          </a:ln>
        </p:spPr>
        <p:txBody>
          <a:bodyPr spcFirstLastPara="1" wrap="square" lIns="90000" tIns="45000" rIns="90000" bIns="450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700"/>
              <a:buFont typeface="Arial"/>
              <a:buNone/>
              <a:tabLst/>
              <a:defRPr/>
            </a:pPr>
            <a:r>
              <a:rPr kumimoji="0" lang="en-SG" sz="1600" b="1" i="0" u="none" strike="noStrike" kern="0" cap="none" spc="0" normalizeH="0" baseline="0" noProof="0" dirty="0">
                <a:ln>
                  <a:noFill/>
                </a:ln>
                <a:solidFill>
                  <a:srgbClr val="000000"/>
                </a:solidFill>
                <a:effectLst/>
                <a:uLnTx/>
                <a:uFillTx/>
                <a:latin typeface="Calibri"/>
                <a:ea typeface="Calibri"/>
                <a:cs typeface="Calibri"/>
                <a:sym typeface="Calibri"/>
              </a:rPr>
              <a:t>Emerging variant analysis 2025-01-07</a:t>
            </a:r>
            <a:endParaRPr kumimoji="0" sz="16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 name="TextBox 1">
            <a:extLst>
              <a:ext uri="{FF2B5EF4-FFF2-40B4-BE49-F238E27FC236}">
                <a16:creationId xmlns:a16="http://schemas.microsoft.com/office/drawing/2014/main" id="{0E6933F8-FDFB-8402-FC4D-1A2E31530C77}"/>
              </a:ext>
            </a:extLst>
          </p:cNvPr>
          <p:cNvSpPr txBox="1"/>
          <p:nvPr/>
        </p:nvSpPr>
        <p:spPr>
          <a:xfrm>
            <a:off x="805" y="3536999"/>
            <a:ext cx="1120821"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GRA (KP.3.1.1)</a:t>
            </a:r>
            <a:endParaRPr kumimoji="0" lang="en-SG"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 name="TextBox 3">
            <a:extLst>
              <a:ext uri="{FF2B5EF4-FFF2-40B4-BE49-F238E27FC236}">
                <a16:creationId xmlns:a16="http://schemas.microsoft.com/office/drawing/2014/main" id="{16D25587-B89E-50A9-B43F-52FF5D877F2C}"/>
              </a:ext>
            </a:extLst>
          </p:cNvPr>
          <p:cNvSpPr txBox="1"/>
          <p:nvPr/>
        </p:nvSpPr>
        <p:spPr>
          <a:xfrm>
            <a:off x="1660684" y="3531843"/>
            <a:ext cx="341760"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26</a:t>
            </a:r>
            <a:endParaRPr kumimoji="0" lang="en-SG"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 name="TextBox 7">
            <a:extLst>
              <a:ext uri="{FF2B5EF4-FFF2-40B4-BE49-F238E27FC236}">
                <a16:creationId xmlns:a16="http://schemas.microsoft.com/office/drawing/2014/main" id="{736FAE2C-406C-003B-FB3C-548965BF3686}"/>
              </a:ext>
            </a:extLst>
          </p:cNvPr>
          <p:cNvSpPr txBox="1"/>
          <p:nvPr/>
        </p:nvSpPr>
        <p:spPr>
          <a:xfrm>
            <a:off x="51006" y="1050220"/>
            <a:ext cx="998991"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GRA/JN.1.40</a:t>
            </a:r>
            <a:endParaRPr kumimoji="0" lang="en-SG"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0" name="TextBox 9">
            <a:extLst>
              <a:ext uri="{FF2B5EF4-FFF2-40B4-BE49-F238E27FC236}">
                <a16:creationId xmlns:a16="http://schemas.microsoft.com/office/drawing/2014/main" id="{F602D439-C2B0-BC1F-7C3B-1B7990C03BDB}"/>
              </a:ext>
            </a:extLst>
          </p:cNvPr>
          <p:cNvSpPr txBox="1"/>
          <p:nvPr/>
        </p:nvSpPr>
        <p:spPr>
          <a:xfrm>
            <a:off x="1627858" y="1064598"/>
            <a:ext cx="420308"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126</a:t>
            </a:r>
            <a:endParaRPr kumimoji="0" lang="en-SG"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nvGrpSpPr>
          <p:cNvPr id="16" name="Group 15">
            <a:extLst>
              <a:ext uri="{FF2B5EF4-FFF2-40B4-BE49-F238E27FC236}">
                <a16:creationId xmlns:a16="http://schemas.microsoft.com/office/drawing/2014/main" id="{DB6514C0-BC9F-FAE0-6C64-2207618156F5}"/>
              </a:ext>
            </a:extLst>
          </p:cNvPr>
          <p:cNvGrpSpPr/>
          <p:nvPr/>
        </p:nvGrpSpPr>
        <p:grpSpPr>
          <a:xfrm>
            <a:off x="3320941" y="1892534"/>
            <a:ext cx="276276" cy="3266159"/>
            <a:chOff x="3336861" y="1846163"/>
            <a:chExt cx="276276" cy="3266159"/>
          </a:xfrm>
        </p:grpSpPr>
        <p:sp>
          <p:nvSpPr>
            <p:cNvPr id="5" name="TextBox 4">
              <a:extLst>
                <a:ext uri="{FF2B5EF4-FFF2-40B4-BE49-F238E27FC236}">
                  <a16:creationId xmlns:a16="http://schemas.microsoft.com/office/drawing/2014/main" id="{78A022EB-E364-E59A-B14F-4CAECFBCAE80}"/>
                </a:ext>
              </a:extLst>
            </p:cNvPr>
            <p:cNvSpPr txBox="1"/>
            <p:nvPr/>
          </p:nvSpPr>
          <p:spPr>
            <a:xfrm rot="16200000">
              <a:off x="3001270" y="2196420"/>
              <a:ext cx="962123"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prevalence</a:t>
              </a:r>
              <a:endParaRPr kumimoji="0" lang="en-SG" sz="11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2" name="TextBox 11">
              <a:extLst>
                <a:ext uri="{FF2B5EF4-FFF2-40B4-BE49-F238E27FC236}">
                  <a16:creationId xmlns:a16="http://schemas.microsoft.com/office/drawing/2014/main" id="{17EEADB0-6266-E426-642E-3B292C0FE824}"/>
                </a:ext>
              </a:extLst>
            </p:cNvPr>
            <p:cNvSpPr txBox="1"/>
            <p:nvPr/>
          </p:nvSpPr>
          <p:spPr>
            <a:xfrm rot="16200000">
              <a:off x="2986604" y="4500456"/>
              <a:ext cx="962123"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prevalence</a:t>
              </a:r>
              <a:endParaRPr kumimoji="0" lang="en-SG" sz="11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sp>
        <p:nvSpPr>
          <p:cNvPr id="20" name="TextBox 19">
            <a:extLst>
              <a:ext uri="{FF2B5EF4-FFF2-40B4-BE49-F238E27FC236}">
                <a16:creationId xmlns:a16="http://schemas.microsoft.com/office/drawing/2014/main" id="{DFD4CAC4-E353-FB91-0CB3-CE282D809E4E}"/>
              </a:ext>
            </a:extLst>
          </p:cNvPr>
          <p:cNvSpPr txBox="1"/>
          <p:nvPr/>
        </p:nvSpPr>
        <p:spPr>
          <a:xfrm>
            <a:off x="-77704" y="1200536"/>
            <a:ext cx="2622073" cy="2400657"/>
          </a:xfrm>
          <a:prstGeom prst="rect">
            <a:avLst/>
          </a:prstGeom>
          <a:noFill/>
        </p:spPr>
        <p:txBody>
          <a:bodyPr wrap="square" rtlCol="0">
            <a:spAutoFit/>
          </a:bodyPr>
          <a:lstStyle>
            <a:defPPr marR="0" lvl="0" algn="l" rtl="0">
              <a:lnSpc>
                <a:spcPct val="100000"/>
              </a:lnSpc>
              <a:spcBef>
                <a:spcPts val="0"/>
              </a:spcBef>
              <a:spcAft>
                <a:spcPts val="0"/>
              </a:spcAft>
            </a:defPPr>
            <a:lvl1pPr>
              <a:defRPr sz="1000">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SG" sz="1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N_P13L, N_Q229K, </a:t>
            </a:r>
            <a:r>
              <a:rPr kumimoji="0" lang="en-SG" sz="1000" b="0" i="0" u="none" strike="noStrike" kern="0" cap="none" spc="0" normalizeH="0" baseline="0" noProof="0" dirty="0">
                <a:ln>
                  <a:noFill/>
                </a:ln>
                <a:solidFill>
                  <a:srgbClr val="ED7D31"/>
                </a:solidFill>
                <a:effectLst/>
                <a:uLnTx/>
                <a:uFillTx/>
                <a:latin typeface="Calibri" panose="020F0502020204030204" pitchFamily="34" charset="0"/>
                <a:cs typeface="Calibri" panose="020F0502020204030204" pitchFamily="34" charset="0"/>
                <a:sym typeface="Arial"/>
              </a:rPr>
              <a:t>Spike_A475V</a:t>
            </a:r>
            <a:r>
              <a:rPr kumimoji="0" lang="en-SG" sz="1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Spike_A570V, Spike_D405N, Spike_D614G, Spike_D796Y, Spike_E484K, Spike_F456L, Spike_F486P, Spike_G142D, Spike_G339H, Spike_G446S, Spike_H245N, Spike_H655Y, Spike_H69del, Spike_I332V, Spike_K356T, Spike_K417N, </a:t>
            </a:r>
            <a:r>
              <a:rPr kumimoji="0" lang="en-SG" sz="1000" b="0" i="0" u="none" strike="noStrike" kern="0" cap="none" spc="0" normalizeH="0" baseline="0" noProof="0" dirty="0">
                <a:ln>
                  <a:noFill/>
                </a:ln>
                <a:solidFill>
                  <a:srgbClr val="ED7D31"/>
                </a:solidFill>
                <a:effectLst/>
                <a:uLnTx/>
                <a:uFillTx/>
                <a:latin typeface="Calibri" panose="020F0502020204030204" pitchFamily="34" charset="0"/>
                <a:cs typeface="Calibri" panose="020F0502020204030204" pitchFamily="34" charset="0"/>
                <a:sym typeface="Arial"/>
              </a:rPr>
              <a:t>Spike_K444R</a:t>
            </a:r>
            <a:r>
              <a:rPr kumimoji="0" lang="en-SG" sz="1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Spike_L452W, Spike_L455S, Spike_N440K, Spike_N450D, Spike_N460K, Spike_N481K, Spike_N501Y, Spike_P681R, Spike_Q498R, Spike_R158G, Spike_R346T, Spike_R403K, Spike_R408S, Spike_S371F, Spike_S373P, Spike_S375F, Spike_S477N, Spike_S939F, Spike_T376A, Spike_T478K, Spike_V445H, Spike_V483del, Spike_V70del, Spike_Y144del, Spike_Y505H</a:t>
            </a:r>
          </a:p>
        </p:txBody>
      </p:sp>
      <p:sp>
        <p:nvSpPr>
          <p:cNvPr id="14" name="TextBox 13">
            <a:extLst>
              <a:ext uri="{FF2B5EF4-FFF2-40B4-BE49-F238E27FC236}">
                <a16:creationId xmlns:a16="http://schemas.microsoft.com/office/drawing/2014/main" id="{6E593B0A-3787-29C8-F907-290A35B1B059}"/>
              </a:ext>
            </a:extLst>
          </p:cNvPr>
          <p:cNvSpPr txBox="1"/>
          <p:nvPr/>
        </p:nvSpPr>
        <p:spPr>
          <a:xfrm>
            <a:off x="-71450" y="3677129"/>
            <a:ext cx="2445290" cy="2400657"/>
          </a:xfrm>
          <a:prstGeom prst="rect">
            <a:avLst/>
          </a:prstGeom>
          <a:noFill/>
        </p:spPr>
        <p:txBody>
          <a:bodyPr wrap="square" rtlCol="0">
            <a:spAutoFit/>
          </a:bodyPr>
          <a:lstStyle>
            <a:defPPr marR="0" lvl="0" algn="l" rtl="0">
              <a:lnSpc>
                <a:spcPct val="100000"/>
              </a:lnSpc>
              <a:spcBef>
                <a:spcPts val="0"/>
              </a:spcBef>
              <a:spcAft>
                <a:spcPts val="0"/>
              </a:spcAft>
            </a:defPPr>
            <a:lvl1pPr>
              <a:defRPr sz="1000">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SG" sz="1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N_P13L, N_Q229K, Spike_A570V, Spike_D405N, Spike_D614G, Spike_D796Y, Spike_E484K, Spike_F456L, Spike_F486P, Spike_G142D, Spike_G339H, Spike_G446S, Spike_H245N, Spike_H655Y, Spike_H69del, Spike_I332V, Spike_K356T, Spike_K417N, Spike_L452W, Spike_L455S, Spike_N440K, Spike_N450D, Spike_N460K, Spike_N481K, Spike_N501Y, Spike_P681R, Spike_Q493E, Spike_Q498R, Spike_R158G, Spike_R403K, Spike_R408S, </a:t>
            </a:r>
            <a:r>
              <a:rPr kumimoji="0" lang="en-SG" sz="1000" b="0" i="0" u="none" strike="noStrike" kern="0" cap="none" spc="0" normalizeH="0" baseline="0" noProof="0" dirty="0">
                <a:ln>
                  <a:noFill/>
                </a:ln>
                <a:solidFill>
                  <a:srgbClr val="ED7D31"/>
                </a:solidFill>
                <a:effectLst/>
                <a:uLnTx/>
                <a:uFillTx/>
                <a:latin typeface="Calibri" panose="020F0502020204030204" pitchFamily="34" charset="0"/>
                <a:cs typeface="Calibri" panose="020F0502020204030204" pitchFamily="34" charset="0"/>
                <a:sym typeface="Arial"/>
              </a:rPr>
              <a:t>Spike_S255F</a:t>
            </a:r>
            <a:r>
              <a:rPr kumimoji="0" lang="en-SG" sz="1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Spike_S371F, Spike_S373P, Spike_S375F, Spike_S477N, Spike_S939F, Spike_T376A, Spike_T478K, Spike_V445H, Spike_V483del, Spike_V70del, Spike_Y144del, Spike_Y505H</a:t>
            </a:r>
          </a:p>
        </p:txBody>
      </p:sp>
      <p:sp>
        <p:nvSpPr>
          <p:cNvPr id="9" name="TextBox 10">
            <a:extLst>
              <a:ext uri="{FF2B5EF4-FFF2-40B4-BE49-F238E27FC236}">
                <a16:creationId xmlns:a16="http://schemas.microsoft.com/office/drawing/2014/main" id="{12A75CB0-4C19-D1BF-5A6E-04266D53B8A8}"/>
              </a:ext>
            </a:extLst>
          </p:cNvPr>
          <p:cNvSpPr/>
          <p:nvPr/>
        </p:nvSpPr>
        <p:spPr>
          <a:xfrm>
            <a:off x="292680" y="201240"/>
            <a:ext cx="1745280" cy="333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SG" sz="1600" b="1" strike="noStrike" spc="-1" dirty="0">
                <a:solidFill>
                  <a:srgbClr val="000000"/>
                </a:solidFill>
                <a:latin typeface="Calibri"/>
                <a:ea typeface="Arial"/>
              </a:rPr>
              <a:t>EpiCoV</a:t>
            </a:r>
            <a:r>
              <a:rPr lang="en-SG" sz="1200" b="0" strike="noStrike" spc="-1" baseline="50000" dirty="0">
                <a:solidFill>
                  <a:srgbClr val="000000"/>
                </a:solidFill>
                <a:latin typeface="Calibri"/>
                <a:ea typeface="Arial"/>
              </a:rPr>
              <a:t>™ </a:t>
            </a:r>
            <a:r>
              <a:rPr lang="en-SG" sz="1600" b="1" strike="noStrike" spc="-1" dirty="0">
                <a:solidFill>
                  <a:srgbClr val="000000"/>
                </a:solidFill>
                <a:latin typeface="Calibri"/>
                <a:ea typeface="Arial"/>
              </a:rPr>
              <a:t>Update</a:t>
            </a:r>
            <a:endParaRPr lang="en-US" sz="1600" b="0" strike="noStrike" spc="-1" dirty="0">
              <a:solidFill>
                <a:srgbClr val="000000"/>
              </a:solidFill>
              <a:latin typeface="Arial"/>
            </a:endParaRPr>
          </a:p>
        </p:txBody>
      </p:sp>
      <p:pic>
        <p:nvPicPr>
          <p:cNvPr id="32" name="Google Shape;77;p15">
            <a:extLst>
              <a:ext uri="{FF2B5EF4-FFF2-40B4-BE49-F238E27FC236}">
                <a16:creationId xmlns:a16="http://schemas.microsoft.com/office/drawing/2014/main" id="{5596FA91-3A4C-BE46-8CDC-305172CDD7FA}"/>
              </a:ext>
            </a:extLst>
          </p:cNvPr>
          <p:cNvPicPr/>
          <p:nvPr/>
        </p:nvPicPr>
        <p:blipFill>
          <a:blip r:embed="rId4"/>
          <a:stretch/>
        </p:blipFill>
        <p:spPr>
          <a:xfrm>
            <a:off x="7570080" y="5929200"/>
            <a:ext cx="1421640" cy="926280"/>
          </a:xfrm>
          <a:prstGeom prst="rect">
            <a:avLst/>
          </a:prstGeom>
          <a:ln w="0">
            <a:noFill/>
          </a:ln>
        </p:spPr>
      </p:pic>
    </p:spTree>
    <p:extLst>
      <p:ext uri="{BB962C8B-B14F-4D97-AF65-F5344CB8AC3E}">
        <p14:creationId xmlns:p14="http://schemas.microsoft.com/office/powerpoint/2010/main" val="27846337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A30E0D-8501-622D-7B89-C1BE77C1317F}"/>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8797344C-148C-5F9D-25A6-9B6E6A2EC954}"/>
              </a:ext>
            </a:extLst>
          </p:cNvPr>
          <p:cNvPicPr>
            <a:picLocks/>
          </p:cNvPicPr>
          <p:nvPr/>
        </p:nvPicPr>
        <p:blipFill>
          <a:blip r:embed="rId2"/>
          <a:stretch>
            <a:fillRect/>
          </a:stretch>
        </p:blipFill>
        <p:spPr>
          <a:xfrm>
            <a:off x="2195121" y="1282250"/>
            <a:ext cx="6944400" cy="2080800"/>
          </a:xfrm>
          <a:prstGeom prst="rect">
            <a:avLst/>
          </a:prstGeom>
        </p:spPr>
      </p:pic>
      <p:pic>
        <p:nvPicPr>
          <p:cNvPr id="13" name="Picture 12">
            <a:extLst>
              <a:ext uri="{FF2B5EF4-FFF2-40B4-BE49-F238E27FC236}">
                <a16:creationId xmlns:a16="http://schemas.microsoft.com/office/drawing/2014/main" id="{3C00998B-7417-2E3F-68AE-A3CD945F0232}"/>
              </a:ext>
            </a:extLst>
          </p:cNvPr>
          <p:cNvPicPr>
            <a:picLocks/>
          </p:cNvPicPr>
          <p:nvPr/>
        </p:nvPicPr>
        <p:blipFill>
          <a:blip r:embed="rId3"/>
          <a:stretch>
            <a:fillRect/>
          </a:stretch>
        </p:blipFill>
        <p:spPr>
          <a:xfrm>
            <a:off x="2195121" y="3714478"/>
            <a:ext cx="6944400" cy="2080800"/>
          </a:xfrm>
          <a:prstGeom prst="rect">
            <a:avLst/>
          </a:prstGeom>
        </p:spPr>
      </p:pic>
      <p:sp>
        <p:nvSpPr>
          <p:cNvPr id="6" name="Google Shape;124;p18">
            <a:extLst>
              <a:ext uri="{FF2B5EF4-FFF2-40B4-BE49-F238E27FC236}">
                <a16:creationId xmlns:a16="http://schemas.microsoft.com/office/drawing/2014/main" id="{01484500-99AA-A9F8-2A21-6499C36555A6}"/>
              </a:ext>
            </a:extLst>
          </p:cNvPr>
          <p:cNvSpPr/>
          <p:nvPr/>
        </p:nvSpPr>
        <p:spPr>
          <a:xfrm>
            <a:off x="2729282" y="381513"/>
            <a:ext cx="3459082" cy="432936"/>
          </a:xfrm>
          <a:prstGeom prst="rect">
            <a:avLst/>
          </a:prstGeom>
          <a:noFill/>
          <a:ln>
            <a:noFill/>
          </a:ln>
        </p:spPr>
        <p:txBody>
          <a:bodyPr spcFirstLastPara="1" wrap="square" lIns="90000" tIns="45000" rIns="90000" bIns="450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700"/>
              <a:buFont typeface="Arial"/>
              <a:buNone/>
              <a:tabLst/>
              <a:defRPr/>
            </a:pPr>
            <a:r>
              <a:rPr kumimoji="0" lang="en-SG" sz="1400" b="1" i="0" u="none" strike="noStrike" kern="0" cap="none" spc="0" normalizeH="0" baseline="0" noProof="0" dirty="0">
                <a:ln>
                  <a:noFill/>
                </a:ln>
                <a:solidFill>
                  <a:srgbClr val="000000"/>
                </a:solidFill>
                <a:effectLst/>
                <a:uLnTx/>
                <a:uFillTx/>
                <a:latin typeface="Calibri"/>
                <a:ea typeface="Calibri"/>
                <a:cs typeface="Calibri"/>
                <a:sym typeface="Calibri"/>
              </a:rPr>
              <a:t>Emerging Variants by Spread
</a:t>
            </a:r>
            <a:endParaRPr kumimoji="0" sz="14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5" name="TextBox 24">
            <a:extLst>
              <a:ext uri="{FF2B5EF4-FFF2-40B4-BE49-F238E27FC236}">
                <a16:creationId xmlns:a16="http://schemas.microsoft.com/office/drawing/2014/main" id="{9B50678F-073F-2BDF-904B-43D69448FE09}"/>
              </a:ext>
            </a:extLst>
          </p:cNvPr>
          <p:cNvSpPr txBox="1"/>
          <p:nvPr/>
        </p:nvSpPr>
        <p:spPr>
          <a:xfrm>
            <a:off x="750480" y="913181"/>
            <a:ext cx="110620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Constellation*</a:t>
            </a:r>
            <a:endParaRPr kumimoji="0" lang="en-SG"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6" name="TextBox 25">
            <a:extLst>
              <a:ext uri="{FF2B5EF4-FFF2-40B4-BE49-F238E27FC236}">
                <a16:creationId xmlns:a16="http://schemas.microsoft.com/office/drawing/2014/main" id="{8DA41884-39F5-B74D-C0D7-44E1BB7A15F4}"/>
              </a:ext>
            </a:extLst>
          </p:cNvPr>
          <p:cNvSpPr txBox="1"/>
          <p:nvPr/>
        </p:nvSpPr>
        <p:spPr>
          <a:xfrm>
            <a:off x="180929" y="726484"/>
            <a:ext cx="109510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Clade/Lineage</a:t>
            </a:r>
            <a:endParaRPr kumimoji="0" lang="en-SG"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7" name="TextBox 26">
            <a:extLst>
              <a:ext uri="{FF2B5EF4-FFF2-40B4-BE49-F238E27FC236}">
                <a16:creationId xmlns:a16="http://schemas.microsoft.com/office/drawing/2014/main" id="{EE097F4C-923E-D308-3E8F-78C6606D03C8}"/>
              </a:ext>
            </a:extLst>
          </p:cNvPr>
          <p:cNvSpPr txBox="1"/>
          <p:nvPr/>
        </p:nvSpPr>
        <p:spPr>
          <a:xfrm>
            <a:off x="1637708" y="724124"/>
            <a:ext cx="61927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Count</a:t>
            </a:r>
            <a:r>
              <a:rPr kumimoji="0" lang="en-US" sz="12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rPr>
              <a:t>^</a:t>
            </a:r>
            <a:endParaRPr kumimoji="0" lang="en-SG" sz="12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2" name="TextBox 41">
            <a:extLst>
              <a:ext uri="{FF2B5EF4-FFF2-40B4-BE49-F238E27FC236}">
                <a16:creationId xmlns:a16="http://schemas.microsoft.com/office/drawing/2014/main" id="{9650BEB2-9CBD-D467-234E-81333530738B}"/>
              </a:ext>
            </a:extLst>
          </p:cNvPr>
          <p:cNvSpPr txBox="1"/>
          <p:nvPr/>
        </p:nvSpPr>
        <p:spPr>
          <a:xfrm>
            <a:off x="2544369" y="673886"/>
            <a:ext cx="853119"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Cumulative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locations</a:t>
            </a:r>
            <a:endParaRPr kumimoji="0" lang="en-SG" sz="11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nvGrpSpPr>
          <p:cNvPr id="43" name="Group 42">
            <a:extLst>
              <a:ext uri="{FF2B5EF4-FFF2-40B4-BE49-F238E27FC236}">
                <a16:creationId xmlns:a16="http://schemas.microsoft.com/office/drawing/2014/main" id="{6BC33374-AECC-89FE-5363-804DE53E2EE2}"/>
              </a:ext>
            </a:extLst>
          </p:cNvPr>
          <p:cNvGrpSpPr/>
          <p:nvPr/>
        </p:nvGrpSpPr>
        <p:grpSpPr>
          <a:xfrm>
            <a:off x="3697498" y="709625"/>
            <a:ext cx="2908860" cy="400110"/>
            <a:chOff x="3506585" y="781411"/>
            <a:chExt cx="2908860" cy="400110"/>
          </a:xfrm>
        </p:grpSpPr>
        <p:sp>
          <p:nvSpPr>
            <p:cNvPr id="44" name="TextBox 43">
              <a:extLst>
                <a:ext uri="{FF2B5EF4-FFF2-40B4-BE49-F238E27FC236}">
                  <a16:creationId xmlns:a16="http://schemas.microsoft.com/office/drawing/2014/main" id="{D30AA4B3-43EB-3FB3-8B53-831902053125}"/>
                </a:ext>
              </a:extLst>
            </p:cNvPr>
            <p:cNvSpPr txBox="1"/>
            <p:nvPr/>
          </p:nvSpPr>
          <p:spPr>
            <a:xfrm>
              <a:off x="3506585" y="781411"/>
              <a:ext cx="62228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North</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America</a:t>
              </a:r>
              <a:endParaRPr kumimoji="0" lang="en-SG" sz="10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5" name="TextBox 44">
              <a:extLst>
                <a:ext uri="{FF2B5EF4-FFF2-40B4-BE49-F238E27FC236}">
                  <a16:creationId xmlns:a16="http://schemas.microsoft.com/office/drawing/2014/main" id="{37304360-70AD-FD6A-AFC7-FC8D27967E02}"/>
                </a:ext>
              </a:extLst>
            </p:cNvPr>
            <p:cNvSpPr txBox="1"/>
            <p:nvPr/>
          </p:nvSpPr>
          <p:spPr>
            <a:xfrm>
              <a:off x="3984909" y="781411"/>
              <a:ext cx="62228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South</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America</a:t>
              </a:r>
              <a:endParaRPr kumimoji="0" lang="en-SG" sz="10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6" name="TextBox 45">
              <a:extLst>
                <a:ext uri="{FF2B5EF4-FFF2-40B4-BE49-F238E27FC236}">
                  <a16:creationId xmlns:a16="http://schemas.microsoft.com/office/drawing/2014/main" id="{C5078EF9-B792-7C88-E33C-7F9A1581F933}"/>
                </a:ext>
              </a:extLst>
            </p:cNvPr>
            <p:cNvSpPr txBox="1"/>
            <p:nvPr/>
          </p:nvSpPr>
          <p:spPr>
            <a:xfrm>
              <a:off x="4472856" y="893934"/>
              <a:ext cx="562975"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Europe</a:t>
              </a:r>
              <a:endParaRPr kumimoji="0" lang="en-SG" sz="10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7" name="TextBox 46">
              <a:extLst>
                <a:ext uri="{FF2B5EF4-FFF2-40B4-BE49-F238E27FC236}">
                  <a16:creationId xmlns:a16="http://schemas.microsoft.com/office/drawing/2014/main" id="{45F4A499-C403-5360-EEDD-C69C8175B020}"/>
                </a:ext>
              </a:extLst>
            </p:cNvPr>
            <p:cNvSpPr txBox="1"/>
            <p:nvPr/>
          </p:nvSpPr>
          <p:spPr>
            <a:xfrm>
              <a:off x="4967437" y="890928"/>
              <a:ext cx="49404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Africa</a:t>
              </a:r>
              <a:endParaRPr kumimoji="0" lang="en-SG" sz="10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8" name="TextBox 47">
              <a:extLst>
                <a:ext uri="{FF2B5EF4-FFF2-40B4-BE49-F238E27FC236}">
                  <a16:creationId xmlns:a16="http://schemas.microsoft.com/office/drawing/2014/main" id="{39C00C20-A5BB-C124-A07A-4FCC60431644}"/>
                </a:ext>
              </a:extLst>
            </p:cNvPr>
            <p:cNvSpPr txBox="1"/>
            <p:nvPr/>
          </p:nvSpPr>
          <p:spPr>
            <a:xfrm>
              <a:off x="5439668" y="888498"/>
              <a:ext cx="407484"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Asia</a:t>
              </a:r>
              <a:endParaRPr kumimoji="0" lang="en-SG" sz="10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9" name="TextBox 48">
              <a:extLst>
                <a:ext uri="{FF2B5EF4-FFF2-40B4-BE49-F238E27FC236}">
                  <a16:creationId xmlns:a16="http://schemas.microsoft.com/office/drawing/2014/main" id="{59A1B63A-A390-FE32-FF27-8400101248AA}"/>
                </a:ext>
              </a:extLst>
            </p:cNvPr>
            <p:cNvSpPr txBox="1"/>
            <p:nvPr/>
          </p:nvSpPr>
          <p:spPr>
            <a:xfrm>
              <a:off x="5801174" y="897193"/>
              <a:ext cx="61427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Oceania</a:t>
              </a:r>
              <a:endParaRPr kumimoji="0" lang="en-SG" sz="10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sp>
        <p:nvSpPr>
          <p:cNvPr id="50" name="TextBox 49">
            <a:extLst>
              <a:ext uri="{FF2B5EF4-FFF2-40B4-BE49-F238E27FC236}">
                <a16:creationId xmlns:a16="http://schemas.microsoft.com/office/drawing/2014/main" id="{58349650-DC3F-3556-2E46-AE5FA600DD18}"/>
              </a:ext>
            </a:extLst>
          </p:cNvPr>
          <p:cNvSpPr txBox="1"/>
          <p:nvPr/>
        </p:nvSpPr>
        <p:spPr>
          <a:xfrm>
            <a:off x="309966" y="5926630"/>
            <a:ext cx="6700526" cy="9925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^Count in past 100 days from analysis date</a:t>
            </a:r>
            <a:endParaRPr kumimoji="0" lang="en-SG" sz="105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*Constellation of aa changes shown in literature to have phenotypic effects such as antibody escape, ACE2 binding, changes in Spike protein expression and stability, as curated by </a:t>
            </a:r>
            <a:r>
              <a:rPr kumimoji="0" lang="en-US" sz="105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CoVsurver</a:t>
            </a:r>
            <a:r>
              <a:rPr kumimoji="0" lang="en-US" sz="105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Constellations in </a:t>
            </a:r>
            <a:r>
              <a:rPr kumimoji="0" lang="en-US" sz="105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Emerging Variants by Spread</a:t>
            </a:r>
            <a:r>
              <a:rPr kumimoji="0" lang="en-US" sz="105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are ranked by gainInNumNewLocationsInPast30days x </a:t>
            </a:r>
            <a:r>
              <a:rPr kumimoji="0" lang="en-US" sz="105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sumOfWeightedaaChanges</a:t>
            </a:r>
            <a:r>
              <a:rPr kumimoji="0" lang="en-US" sz="105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AA change in the constellation that differs from other common changes seen in the lineage are highlighted in </a:t>
            </a:r>
            <a:r>
              <a:rPr kumimoji="0" lang="en-US" sz="1050" b="0" i="0" u="none" strike="noStrike" kern="0" cap="none" spc="0" normalizeH="0" baseline="0" noProof="0" dirty="0">
                <a:ln>
                  <a:noFill/>
                </a:ln>
                <a:solidFill>
                  <a:srgbClr val="ED7D31"/>
                </a:solidFill>
                <a:effectLst/>
                <a:uLnTx/>
                <a:uFillTx/>
                <a:latin typeface="Calibri" panose="020F0502020204030204" pitchFamily="34" charset="0"/>
                <a:cs typeface="Calibri" panose="020F0502020204030204" pitchFamily="34" charset="0"/>
                <a:sym typeface="Arial"/>
              </a:rPr>
              <a:t>orange</a:t>
            </a:r>
            <a:r>
              <a:rPr kumimoji="0" lang="en-US" sz="105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p:txBody>
      </p:sp>
      <p:sp>
        <p:nvSpPr>
          <p:cNvPr id="37" name="TextBox 36">
            <a:extLst>
              <a:ext uri="{FF2B5EF4-FFF2-40B4-BE49-F238E27FC236}">
                <a16:creationId xmlns:a16="http://schemas.microsoft.com/office/drawing/2014/main" id="{2C6FA899-D718-16E1-0F4B-27F7A4F8C52E}"/>
              </a:ext>
            </a:extLst>
          </p:cNvPr>
          <p:cNvSpPr txBox="1"/>
          <p:nvPr/>
        </p:nvSpPr>
        <p:spPr>
          <a:xfrm>
            <a:off x="7313032" y="765587"/>
            <a:ext cx="71205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geoMap</a:t>
            </a:r>
            <a:endParaRPr kumimoji="0" lang="en-SG" sz="12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 name="Google Shape;124;p18">
            <a:extLst>
              <a:ext uri="{FF2B5EF4-FFF2-40B4-BE49-F238E27FC236}">
                <a16:creationId xmlns:a16="http://schemas.microsoft.com/office/drawing/2014/main" id="{EAC9F2E0-E3A5-357F-FE0B-82280C1DD06F}"/>
              </a:ext>
            </a:extLst>
          </p:cNvPr>
          <p:cNvSpPr/>
          <p:nvPr/>
        </p:nvSpPr>
        <p:spPr>
          <a:xfrm>
            <a:off x="5630581" y="10410"/>
            <a:ext cx="3361324" cy="432936"/>
          </a:xfrm>
          <a:prstGeom prst="rect">
            <a:avLst/>
          </a:prstGeom>
          <a:noFill/>
          <a:ln>
            <a:noFill/>
          </a:ln>
        </p:spPr>
        <p:txBody>
          <a:bodyPr spcFirstLastPara="1" wrap="square" lIns="90000" tIns="45000" rIns="90000" bIns="450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700"/>
              <a:buFont typeface="Arial"/>
              <a:buNone/>
              <a:tabLst/>
              <a:defRPr/>
            </a:pPr>
            <a:r>
              <a:rPr kumimoji="0" lang="en-SG" sz="1600" b="1" i="0" u="none" strike="noStrike" kern="0" cap="none" spc="0" normalizeH="0" baseline="0" noProof="0" dirty="0">
                <a:ln>
                  <a:noFill/>
                </a:ln>
                <a:solidFill>
                  <a:srgbClr val="000000"/>
                </a:solidFill>
                <a:effectLst/>
                <a:uLnTx/>
                <a:uFillTx/>
                <a:latin typeface="Calibri"/>
                <a:ea typeface="Calibri"/>
                <a:cs typeface="Calibri"/>
                <a:sym typeface="Calibri"/>
              </a:rPr>
              <a:t>Emerging variant analysis 2025-01-07</a:t>
            </a:r>
            <a:endParaRPr kumimoji="0" sz="16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 name="TextBox 1">
            <a:extLst>
              <a:ext uri="{FF2B5EF4-FFF2-40B4-BE49-F238E27FC236}">
                <a16:creationId xmlns:a16="http://schemas.microsoft.com/office/drawing/2014/main" id="{1FACDCEC-1A0E-7E9C-8D44-29D58FB42E1F}"/>
              </a:ext>
            </a:extLst>
          </p:cNvPr>
          <p:cNvSpPr txBox="1"/>
          <p:nvPr/>
        </p:nvSpPr>
        <p:spPr>
          <a:xfrm>
            <a:off x="805" y="3536999"/>
            <a:ext cx="1120821"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GRA (KP.3.1.1)</a:t>
            </a:r>
            <a:endParaRPr kumimoji="0" lang="en-SG"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 name="TextBox 3">
            <a:extLst>
              <a:ext uri="{FF2B5EF4-FFF2-40B4-BE49-F238E27FC236}">
                <a16:creationId xmlns:a16="http://schemas.microsoft.com/office/drawing/2014/main" id="{8C1AF7D9-F504-C08E-A11F-BA32378BB218}"/>
              </a:ext>
            </a:extLst>
          </p:cNvPr>
          <p:cNvSpPr txBox="1"/>
          <p:nvPr/>
        </p:nvSpPr>
        <p:spPr>
          <a:xfrm>
            <a:off x="1660684" y="3531843"/>
            <a:ext cx="341760"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26</a:t>
            </a:r>
            <a:endParaRPr kumimoji="0" lang="en-SG"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 name="TextBox 7">
            <a:extLst>
              <a:ext uri="{FF2B5EF4-FFF2-40B4-BE49-F238E27FC236}">
                <a16:creationId xmlns:a16="http://schemas.microsoft.com/office/drawing/2014/main" id="{095E8AA3-F3FF-D506-A66F-75A28DDC9A3F}"/>
              </a:ext>
            </a:extLst>
          </p:cNvPr>
          <p:cNvSpPr txBox="1"/>
          <p:nvPr/>
        </p:nvSpPr>
        <p:spPr>
          <a:xfrm>
            <a:off x="22950" y="1050220"/>
            <a:ext cx="1055097"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GRA/KP.3.1.1</a:t>
            </a:r>
            <a:endParaRPr kumimoji="0" lang="en-SG"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0" name="TextBox 9">
            <a:extLst>
              <a:ext uri="{FF2B5EF4-FFF2-40B4-BE49-F238E27FC236}">
                <a16:creationId xmlns:a16="http://schemas.microsoft.com/office/drawing/2014/main" id="{0B5CBF62-97AC-6FC8-F9A8-90E7DEBCEBF3}"/>
              </a:ext>
            </a:extLst>
          </p:cNvPr>
          <p:cNvSpPr txBox="1"/>
          <p:nvPr/>
        </p:nvSpPr>
        <p:spPr>
          <a:xfrm>
            <a:off x="1667132" y="1064598"/>
            <a:ext cx="341760"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27</a:t>
            </a:r>
            <a:endParaRPr kumimoji="0" lang="en-SG"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nvGrpSpPr>
          <p:cNvPr id="16" name="Group 15">
            <a:extLst>
              <a:ext uri="{FF2B5EF4-FFF2-40B4-BE49-F238E27FC236}">
                <a16:creationId xmlns:a16="http://schemas.microsoft.com/office/drawing/2014/main" id="{1030E9E1-88C0-AEA0-FFA1-3F312819D3D3}"/>
              </a:ext>
            </a:extLst>
          </p:cNvPr>
          <p:cNvGrpSpPr/>
          <p:nvPr/>
        </p:nvGrpSpPr>
        <p:grpSpPr>
          <a:xfrm>
            <a:off x="3320941" y="1892534"/>
            <a:ext cx="276276" cy="3266159"/>
            <a:chOff x="3336861" y="1846163"/>
            <a:chExt cx="276276" cy="3266159"/>
          </a:xfrm>
        </p:grpSpPr>
        <p:sp>
          <p:nvSpPr>
            <p:cNvPr id="5" name="TextBox 4">
              <a:extLst>
                <a:ext uri="{FF2B5EF4-FFF2-40B4-BE49-F238E27FC236}">
                  <a16:creationId xmlns:a16="http://schemas.microsoft.com/office/drawing/2014/main" id="{C7AB647F-26A4-37F2-EEF7-12EE17B21155}"/>
                </a:ext>
              </a:extLst>
            </p:cNvPr>
            <p:cNvSpPr txBox="1"/>
            <p:nvPr/>
          </p:nvSpPr>
          <p:spPr>
            <a:xfrm rot="16200000">
              <a:off x="3001270" y="2196420"/>
              <a:ext cx="962123"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prevalence</a:t>
              </a:r>
              <a:endParaRPr kumimoji="0" lang="en-SG" sz="11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2" name="TextBox 11">
              <a:extLst>
                <a:ext uri="{FF2B5EF4-FFF2-40B4-BE49-F238E27FC236}">
                  <a16:creationId xmlns:a16="http://schemas.microsoft.com/office/drawing/2014/main" id="{671F287C-0524-EB82-C208-A8CC772E22F0}"/>
                </a:ext>
              </a:extLst>
            </p:cNvPr>
            <p:cNvSpPr txBox="1"/>
            <p:nvPr/>
          </p:nvSpPr>
          <p:spPr>
            <a:xfrm rot="16200000">
              <a:off x="2986604" y="4500456"/>
              <a:ext cx="962123"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prevalence</a:t>
              </a:r>
              <a:endParaRPr kumimoji="0" lang="en-SG" sz="11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sp>
        <p:nvSpPr>
          <p:cNvPr id="20" name="TextBox 19">
            <a:extLst>
              <a:ext uri="{FF2B5EF4-FFF2-40B4-BE49-F238E27FC236}">
                <a16:creationId xmlns:a16="http://schemas.microsoft.com/office/drawing/2014/main" id="{DA20ACE1-8692-0302-20A6-3879AEF3F664}"/>
              </a:ext>
            </a:extLst>
          </p:cNvPr>
          <p:cNvSpPr txBox="1"/>
          <p:nvPr/>
        </p:nvSpPr>
        <p:spPr>
          <a:xfrm>
            <a:off x="-77704" y="1200536"/>
            <a:ext cx="2622073" cy="2400657"/>
          </a:xfrm>
          <a:prstGeom prst="rect">
            <a:avLst/>
          </a:prstGeom>
          <a:noFill/>
        </p:spPr>
        <p:txBody>
          <a:bodyPr wrap="square" rtlCol="0">
            <a:spAutoFit/>
          </a:bodyPr>
          <a:lstStyle>
            <a:defPPr marR="0" lvl="0" algn="l" rtl="0">
              <a:lnSpc>
                <a:spcPct val="100000"/>
              </a:lnSpc>
              <a:spcBef>
                <a:spcPts val="0"/>
              </a:spcBef>
              <a:spcAft>
                <a:spcPts val="0"/>
              </a:spcAft>
            </a:defPPr>
            <a:lvl1pPr>
              <a:defRPr sz="1000">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SG" sz="1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N_P13L, </a:t>
            </a:r>
            <a:r>
              <a:rPr kumimoji="0" lang="en-SG" sz="1000" b="0" i="0" u="none" strike="noStrike" kern="0" cap="none" spc="0" normalizeH="0" baseline="0" noProof="0" dirty="0">
                <a:ln>
                  <a:noFill/>
                </a:ln>
                <a:solidFill>
                  <a:srgbClr val="ED7D31"/>
                </a:solidFill>
                <a:effectLst/>
                <a:uLnTx/>
                <a:uFillTx/>
                <a:latin typeface="Calibri" panose="020F0502020204030204" pitchFamily="34" charset="0"/>
                <a:cs typeface="Calibri" panose="020F0502020204030204" pitchFamily="34" charset="0"/>
                <a:sym typeface="Arial"/>
              </a:rPr>
              <a:t>N_P142S</a:t>
            </a:r>
            <a:r>
              <a:rPr kumimoji="0" lang="en-SG" sz="1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N_Q229K, Spike_A570V, Spike_D405N, Spike_D614G, Spike_D796Y, Spike_E484K, Spike_F456L, Spike_F486P, Spike_G142D, Spike_G339H, Spike_G446S, Spike_H245N, Spike_H655Y, Spike_H69del, Spike_I332V, Spike_K356T, Spike_K417N, Spike_L452W, Spike_L455S, Spike_N440K, Spike_N450D, Spike_N460K, Spike_N481K, Spike_N501Y, Spike_P681R, Spike_Q493E, Spike_Q498R, Spike_R158G, Spike_R403K, Spike_R408S, Spike_S371F, Spike_S373P, Spike_S375F, Spike_S477N, Spike_S939F, Spike_T376A, Spike_T478K, Spike_V445H, Spike_V483del, Spike_V70del, Spike_Y144del, Spike_Y505H</a:t>
            </a:r>
          </a:p>
        </p:txBody>
      </p:sp>
      <p:sp>
        <p:nvSpPr>
          <p:cNvPr id="14" name="TextBox 13">
            <a:extLst>
              <a:ext uri="{FF2B5EF4-FFF2-40B4-BE49-F238E27FC236}">
                <a16:creationId xmlns:a16="http://schemas.microsoft.com/office/drawing/2014/main" id="{D96A96D5-27FC-FA75-EB76-16680BD9B91E}"/>
              </a:ext>
            </a:extLst>
          </p:cNvPr>
          <p:cNvSpPr txBox="1"/>
          <p:nvPr/>
        </p:nvSpPr>
        <p:spPr>
          <a:xfrm>
            <a:off x="-71450" y="3677129"/>
            <a:ext cx="2445290" cy="2400657"/>
          </a:xfrm>
          <a:prstGeom prst="rect">
            <a:avLst/>
          </a:prstGeom>
          <a:noFill/>
        </p:spPr>
        <p:txBody>
          <a:bodyPr wrap="square" rtlCol="0">
            <a:spAutoFit/>
          </a:bodyPr>
          <a:lstStyle>
            <a:defPPr marR="0" lvl="0" algn="l" rtl="0">
              <a:lnSpc>
                <a:spcPct val="100000"/>
              </a:lnSpc>
              <a:spcBef>
                <a:spcPts val="0"/>
              </a:spcBef>
              <a:spcAft>
                <a:spcPts val="0"/>
              </a:spcAft>
            </a:defPPr>
            <a:lvl1pPr>
              <a:defRPr sz="1000">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SG" sz="1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N_P13L, N_Q229K, Spike_A570V, Spike_D405N, Spike_D614G, Spike_D796Y, Spike_E484K, Spike_F456L, Spike_F486P, Spike_G142D, Spike_G339H, Spike_G446S, Spike_H245N, Spike_H655Y, Spike_H69del, Spike_I332V, Spike_K356T, Spike_K417N, Spike_L452W, Spike_L455S, Spike_N440K, Spike_N450D, Spike_N460K, Spike_N481K, Spike_N501Y, Spike_P681R, Spike_Q493E, Spike_Q498R, Spike_R158G, Spike_R403K, Spike_R408S, </a:t>
            </a:r>
            <a:r>
              <a:rPr kumimoji="0" lang="en-SG" sz="1000" b="0" i="0" u="none" strike="noStrike" kern="0" cap="none" spc="0" normalizeH="0" baseline="0" noProof="0" dirty="0">
                <a:ln>
                  <a:noFill/>
                </a:ln>
                <a:solidFill>
                  <a:srgbClr val="ED7D31"/>
                </a:solidFill>
                <a:effectLst/>
                <a:uLnTx/>
                <a:uFillTx/>
                <a:latin typeface="Calibri" panose="020F0502020204030204" pitchFamily="34" charset="0"/>
                <a:cs typeface="Calibri" panose="020F0502020204030204" pitchFamily="34" charset="0"/>
                <a:sym typeface="Arial"/>
              </a:rPr>
              <a:t>Spike_R683Q</a:t>
            </a:r>
            <a:r>
              <a:rPr kumimoji="0" lang="en-SG" sz="1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Spike_S371F, Spike_S373P, Spike_S375F, Spike_S477N, Spike_S939F, Spike_T376A, Spike_T478K, Spike_V445H, Spike_V483del, Spike_V70del, Spike_Y144del, Spike_Y505H</a:t>
            </a:r>
          </a:p>
        </p:txBody>
      </p:sp>
      <p:sp>
        <p:nvSpPr>
          <p:cNvPr id="7" name="TextBox 10">
            <a:extLst>
              <a:ext uri="{FF2B5EF4-FFF2-40B4-BE49-F238E27FC236}">
                <a16:creationId xmlns:a16="http://schemas.microsoft.com/office/drawing/2014/main" id="{0F6A6D99-FC85-1D4F-732A-D8C1D34AFE06}"/>
              </a:ext>
            </a:extLst>
          </p:cNvPr>
          <p:cNvSpPr/>
          <p:nvPr/>
        </p:nvSpPr>
        <p:spPr>
          <a:xfrm>
            <a:off x="292680" y="201240"/>
            <a:ext cx="1745280" cy="333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SG" sz="1600" b="1" strike="noStrike" spc="-1" dirty="0">
                <a:solidFill>
                  <a:srgbClr val="000000"/>
                </a:solidFill>
                <a:latin typeface="Calibri"/>
                <a:ea typeface="Arial"/>
              </a:rPr>
              <a:t>EpiCoV</a:t>
            </a:r>
            <a:r>
              <a:rPr lang="en-SG" sz="1200" b="0" strike="noStrike" spc="-1" baseline="50000" dirty="0">
                <a:solidFill>
                  <a:srgbClr val="000000"/>
                </a:solidFill>
                <a:latin typeface="Calibri"/>
                <a:ea typeface="Arial"/>
              </a:rPr>
              <a:t>™ </a:t>
            </a:r>
            <a:r>
              <a:rPr lang="en-SG" sz="1600" b="1" strike="noStrike" spc="-1" dirty="0">
                <a:solidFill>
                  <a:srgbClr val="000000"/>
                </a:solidFill>
                <a:latin typeface="Calibri"/>
                <a:ea typeface="Arial"/>
              </a:rPr>
              <a:t>Update</a:t>
            </a:r>
            <a:endParaRPr lang="en-US" sz="1600" b="0" strike="noStrike" spc="-1" dirty="0">
              <a:solidFill>
                <a:srgbClr val="000000"/>
              </a:solidFill>
              <a:latin typeface="Arial"/>
            </a:endParaRPr>
          </a:p>
        </p:txBody>
      </p:sp>
      <p:pic>
        <p:nvPicPr>
          <p:cNvPr id="32" name="Google Shape;77;p15">
            <a:extLst>
              <a:ext uri="{FF2B5EF4-FFF2-40B4-BE49-F238E27FC236}">
                <a16:creationId xmlns:a16="http://schemas.microsoft.com/office/drawing/2014/main" id="{E787EFD6-1E72-E44B-B45F-C335853004B6}"/>
              </a:ext>
            </a:extLst>
          </p:cNvPr>
          <p:cNvPicPr/>
          <p:nvPr/>
        </p:nvPicPr>
        <p:blipFill>
          <a:blip r:embed="rId4"/>
          <a:stretch/>
        </p:blipFill>
        <p:spPr>
          <a:xfrm>
            <a:off x="7570080" y="5929200"/>
            <a:ext cx="1421640" cy="926280"/>
          </a:xfrm>
          <a:prstGeom prst="rect">
            <a:avLst/>
          </a:prstGeom>
          <a:ln w="0">
            <a:noFill/>
          </a:ln>
        </p:spPr>
      </p:pic>
    </p:spTree>
    <p:extLst>
      <p:ext uri="{BB962C8B-B14F-4D97-AF65-F5344CB8AC3E}">
        <p14:creationId xmlns:p14="http://schemas.microsoft.com/office/powerpoint/2010/main" val="37308206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B5A67B-B5B4-93C4-E9D6-84900BEA1EF5}"/>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B24030AB-7121-75CD-CF67-2870F6493DD1}"/>
              </a:ext>
            </a:extLst>
          </p:cNvPr>
          <p:cNvPicPr>
            <a:picLocks/>
          </p:cNvPicPr>
          <p:nvPr/>
        </p:nvPicPr>
        <p:blipFill>
          <a:blip r:embed="rId2"/>
          <a:stretch>
            <a:fillRect/>
          </a:stretch>
        </p:blipFill>
        <p:spPr>
          <a:xfrm>
            <a:off x="2199600" y="1307985"/>
            <a:ext cx="6944400" cy="2080800"/>
          </a:xfrm>
          <a:prstGeom prst="rect">
            <a:avLst/>
          </a:prstGeom>
        </p:spPr>
      </p:pic>
      <p:pic>
        <p:nvPicPr>
          <p:cNvPr id="11" name="Picture 10">
            <a:extLst>
              <a:ext uri="{FF2B5EF4-FFF2-40B4-BE49-F238E27FC236}">
                <a16:creationId xmlns:a16="http://schemas.microsoft.com/office/drawing/2014/main" id="{EB5FBBBC-AE8E-01DB-66D0-3E2928733F35}"/>
              </a:ext>
            </a:extLst>
          </p:cNvPr>
          <p:cNvPicPr>
            <a:picLocks/>
          </p:cNvPicPr>
          <p:nvPr/>
        </p:nvPicPr>
        <p:blipFill>
          <a:blip r:embed="rId3"/>
          <a:stretch>
            <a:fillRect/>
          </a:stretch>
        </p:blipFill>
        <p:spPr>
          <a:xfrm>
            <a:off x="2198668" y="3713706"/>
            <a:ext cx="6944400" cy="2080800"/>
          </a:xfrm>
          <a:prstGeom prst="rect">
            <a:avLst/>
          </a:prstGeom>
        </p:spPr>
      </p:pic>
      <p:sp>
        <p:nvSpPr>
          <p:cNvPr id="6" name="Google Shape;124;p18">
            <a:extLst>
              <a:ext uri="{FF2B5EF4-FFF2-40B4-BE49-F238E27FC236}">
                <a16:creationId xmlns:a16="http://schemas.microsoft.com/office/drawing/2014/main" id="{87F12125-C50F-50FD-2568-E16F596F8266}"/>
              </a:ext>
            </a:extLst>
          </p:cNvPr>
          <p:cNvSpPr/>
          <p:nvPr/>
        </p:nvSpPr>
        <p:spPr>
          <a:xfrm>
            <a:off x="2729282" y="381513"/>
            <a:ext cx="3459082" cy="432936"/>
          </a:xfrm>
          <a:prstGeom prst="rect">
            <a:avLst/>
          </a:prstGeom>
          <a:noFill/>
          <a:ln>
            <a:noFill/>
          </a:ln>
        </p:spPr>
        <p:txBody>
          <a:bodyPr spcFirstLastPara="1" wrap="square" lIns="90000" tIns="45000" rIns="90000" bIns="450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700"/>
              <a:buFont typeface="Arial"/>
              <a:buNone/>
              <a:tabLst/>
              <a:defRPr/>
            </a:pPr>
            <a:r>
              <a:rPr kumimoji="0" lang="en-SG" sz="1400" b="1" i="0" u="none" strike="noStrike" kern="0" cap="none" spc="0" normalizeH="0" baseline="0" noProof="0" dirty="0">
                <a:ln>
                  <a:noFill/>
                </a:ln>
                <a:solidFill>
                  <a:srgbClr val="000000"/>
                </a:solidFill>
                <a:effectLst/>
                <a:uLnTx/>
                <a:uFillTx/>
                <a:latin typeface="Calibri"/>
                <a:ea typeface="Calibri"/>
                <a:cs typeface="Calibri"/>
                <a:sym typeface="Calibri"/>
              </a:rPr>
              <a:t>Emerging Variants by Spread
</a:t>
            </a:r>
            <a:endParaRPr kumimoji="0" sz="14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5" name="TextBox 24">
            <a:extLst>
              <a:ext uri="{FF2B5EF4-FFF2-40B4-BE49-F238E27FC236}">
                <a16:creationId xmlns:a16="http://schemas.microsoft.com/office/drawing/2014/main" id="{325C7C0E-5221-B688-BDD1-FAECA6EE6E4F}"/>
              </a:ext>
            </a:extLst>
          </p:cNvPr>
          <p:cNvSpPr txBox="1"/>
          <p:nvPr/>
        </p:nvSpPr>
        <p:spPr>
          <a:xfrm>
            <a:off x="750480" y="913181"/>
            <a:ext cx="110620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Constellation*</a:t>
            </a:r>
            <a:endParaRPr kumimoji="0" lang="en-SG"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6" name="TextBox 25">
            <a:extLst>
              <a:ext uri="{FF2B5EF4-FFF2-40B4-BE49-F238E27FC236}">
                <a16:creationId xmlns:a16="http://schemas.microsoft.com/office/drawing/2014/main" id="{A5C85D9E-9CDB-96BE-B773-3C69E56EB188}"/>
              </a:ext>
            </a:extLst>
          </p:cNvPr>
          <p:cNvSpPr txBox="1"/>
          <p:nvPr/>
        </p:nvSpPr>
        <p:spPr>
          <a:xfrm>
            <a:off x="180929" y="726484"/>
            <a:ext cx="109510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Clade/Lineage</a:t>
            </a:r>
            <a:endParaRPr kumimoji="0" lang="en-SG"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7" name="TextBox 26">
            <a:extLst>
              <a:ext uri="{FF2B5EF4-FFF2-40B4-BE49-F238E27FC236}">
                <a16:creationId xmlns:a16="http://schemas.microsoft.com/office/drawing/2014/main" id="{FA291008-EA65-5943-4A9C-32763F740196}"/>
              </a:ext>
            </a:extLst>
          </p:cNvPr>
          <p:cNvSpPr txBox="1"/>
          <p:nvPr/>
        </p:nvSpPr>
        <p:spPr>
          <a:xfrm>
            <a:off x="1637708" y="724124"/>
            <a:ext cx="61927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Count</a:t>
            </a:r>
            <a:r>
              <a:rPr kumimoji="0" lang="en-US" sz="12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rPr>
              <a:t>^</a:t>
            </a:r>
            <a:endParaRPr kumimoji="0" lang="en-SG" sz="12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2" name="TextBox 41">
            <a:extLst>
              <a:ext uri="{FF2B5EF4-FFF2-40B4-BE49-F238E27FC236}">
                <a16:creationId xmlns:a16="http://schemas.microsoft.com/office/drawing/2014/main" id="{A06F6F5C-BC42-E393-F14B-78D373066678}"/>
              </a:ext>
            </a:extLst>
          </p:cNvPr>
          <p:cNvSpPr txBox="1"/>
          <p:nvPr/>
        </p:nvSpPr>
        <p:spPr>
          <a:xfrm>
            <a:off x="2544369" y="673886"/>
            <a:ext cx="853119"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Cumulative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locations</a:t>
            </a:r>
            <a:endParaRPr kumimoji="0" lang="en-SG" sz="11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nvGrpSpPr>
          <p:cNvPr id="43" name="Group 42">
            <a:extLst>
              <a:ext uri="{FF2B5EF4-FFF2-40B4-BE49-F238E27FC236}">
                <a16:creationId xmlns:a16="http://schemas.microsoft.com/office/drawing/2014/main" id="{51715AE1-32EB-51C6-3E7F-B18EEEBFCC58}"/>
              </a:ext>
            </a:extLst>
          </p:cNvPr>
          <p:cNvGrpSpPr/>
          <p:nvPr/>
        </p:nvGrpSpPr>
        <p:grpSpPr>
          <a:xfrm>
            <a:off x="3697498" y="709625"/>
            <a:ext cx="2908860" cy="400110"/>
            <a:chOff x="3506585" y="781411"/>
            <a:chExt cx="2908860" cy="400110"/>
          </a:xfrm>
        </p:grpSpPr>
        <p:sp>
          <p:nvSpPr>
            <p:cNvPr id="44" name="TextBox 43">
              <a:extLst>
                <a:ext uri="{FF2B5EF4-FFF2-40B4-BE49-F238E27FC236}">
                  <a16:creationId xmlns:a16="http://schemas.microsoft.com/office/drawing/2014/main" id="{DFA549A1-E059-298D-FB20-8451113FFA34}"/>
                </a:ext>
              </a:extLst>
            </p:cNvPr>
            <p:cNvSpPr txBox="1"/>
            <p:nvPr/>
          </p:nvSpPr>
          <p:spPr>
            <a:xfrm>
              <a:off x="3506585" y="781411"/>
              <a:ext cx="62228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North</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America</a:t>
              </a:r>
              <a:endParaRPr kumimoji="0" lang="en-SG" sz="10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5" name="TextBox 44">
              <a:extLst>
                <a:ext uri="{FF2B5EF4-FFF2-40B4-BE49-F238E27FC236}">
                  <a16:creationId xmlns:a16="http://schemas.microsoft.com/office/drawing/2014/main" id="{06E2404E-05D7-2956-2A93-AF9C0839789D}"/>
                </a:ext>
              </a:extLst>
            </p:cNvPr>
            <p:cNvSpPr txBox="1"/>
            <p:nvPr/>
          </p:nvSpPr>
          <p:spPr>
            <a:xfrm>
              <a:off x="3984909" y="781411"/>
              <a:ext cx="62228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South</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America</a:t>
              </a:r>
              <a:endParaRPr kumimoji="0" lang="en-SG" sz="10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6" name="TextBox 45">
              <a:extLst>
                <a:ext uri="{FF2B5EF4-FFF2-40B4-BE49-F238E27FC236}">
                  <a16:creationId xmlns:a16="http://schemas.microsoft.com/office/drawing/2014/main" id="{63F36B59-36F8-C8BC-CDB8-19BD13FA79F4}"/>
                </a:ext>
              </a:extLst>
            </p:cNvPr>
            <p:cNvSpPr txBox="1"/>
            <p:nvPr/>
          </p:nvSpPr>
          <p:spPr>
            <a:xfrm>
              <a:off x="4472856" y="893934"/>
              <a:ext cx="562975"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Europe</a:t>
              </a:r>
              <a:endParaRPr kumimoji="0" lang="en-SG" sz="10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7" name="TextBox 46">
              <a:extLst>
                <a:ext uri="{FF2B5EF4-FFF2-40B4-BE49-F238E27FC236}">
                  <a16:creationId xmlns:a16="http://schemas.microsoft.com/office/drawing/2014/main" id="{5E51A9D7-D3D2-26A5-C70C-25438FD99138}"/>
                </a:ext>
              </a:extLst>
            </p:cNvPr>
            <p:cNvSpPr txBox="1"/>
            <p:nvPr/>
          </p:nvSpPr>
          <p:spPr>
            <a:xfrm>
              <a:off x="4967437" y="890928"/>
              <a:ext cx="49404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Africa</a:t>
              </a:r>
              <a:endParaRPr kumimoji="0" lang="en-SG" sz="10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8" name="TextBox 47">
              <a:extLst>
                <a:ext uri="{FF2B5EF4-FFF2-40B4-BE49-F238E27FC236}">
                  <a16:creationId xmlns:a16="http://schemas.microsoft.com/office/drawing/2014/main" id="{658104F0-4BF4-AD4A-93C8-F0465FEA4D32}"/>
                </a:ext>
              </a:extLst>
            </p:cNvPr>
            <p:cNvSpPr txBox="1"/>
            <p:nvPr/>
          </p:nvSpPr>
          <p:spPr>
            <a:xfrm>
              <a:off x="5439668" y="888498"/>
              <a:ext cx="407484"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Asia</a:t>
              </a:r>
              <a:endParaRPr kumimoji="0" lang="en-SG" sz="10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9" name="TextBox 48">
              <a:extLst>
                <a:ext uri="{FF2B5EF4-FFF2-40B4-BE49-F238E27FC236}">
                  <a16:creationId xmlns:a16="http://schemas.microsoft.com/office/drawing/2014/main" id="{D8A27ADD-F11E-19EC-4212-594A238D7604}"/>
                </a:ext>
              </a:extLst>
            </p:cNvPr>
            <p:cNvSpPr txBox="1"/>
            <p:nvPr/>
          </p:nvSpPr>
          <p:spPr>
            <a:xfrm>
              <a:off x="5801174" y="897193"/>
              <a:ext cx="61427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Oceania</a:t>
              </a:r>
              <a:endParaRPr kumimoji="0" lang="en-SG" sz="10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sp>
        <p:nvSpPr>
          <p:cNvPr id="50" name="TextBox 49">
            <a:extLst>
              <a:ext uri="{FF2B5EF4-FFF2-40B4-BE49-F238E27FC236}">
                <a16:creationId xmlns:a16="http://schemas.microsoft.com/office/drawing/2014/main" id="{A160ED73-3A74-6DEE-1BEE-2663912131BD}"/>
              </a:ext>
            </a:extLst>
          </p:cNvPr>
          <p:cNvSpPr txBox="1"/>
          <p:nvPr/>
        </p:nvSpPr>
        <p:spPr>
          <a:xfrm>
            <a:off x="309966" y="5926630"/>
            <a:ext cx="6700526" cy="9925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^Count in past 100 days from analysis date</a:t>
            </a:r>
            <a:endParaRPr kumimoji="0" lang="en-SG" sz="105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*Constellation of aa changes shown in literature to have phenotypic effects such as antibody escape, ACE2 binding, changes in Spike protein expression and stability, as curated by </a:t>
            </a:r>
            <a:r>
              <a:rPr kumimoji="0" lang="en-US" sz="105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CoVsurver</a:t>
            </a:r>
            <a:r>
              <a:rPr kumimoji="0" lang="en-US" sz="105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Constellations in </a:t>
            </a:r>
            <a:r>
              <a:rPr kumimoji="0" lang="en-US" sz="105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Emerging Variants by Spread</a:t>
            </a:r>
            <a:r>
              <a:rPr kumimoji="0" lang="en-US" sz="105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are ranked by gainInNumNewLocationsInPast30days x </a:t>
            </a:r>
            <a:r>
              <a:rPr kumimoji="0" lang="en-US" sz="105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sumOfWeightedaaChanges</a:t>
            </a:r>
            <a:r>
              <a:rPr kumimoji="0" lang="en-US" sz="105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AA change in the constellation that differs from other common changes seen in the lineage are highlighted in </a:t>
            </a:r>
            <a:r>
              <a:rPr kumimoji="0" lang="en-US" sz="1050" b="0" i="0" u="none" strike="noStrike" kern="0" cap="none" spc="0" normalizeH="0" baseline="0" noProof="0" dirty="0">
                <a:ln>
                  <a:noFill/>
                </a:ln>
                <a:solidFill>
                  <a:srgbClr val="ED7D31"/>
                </a:solidFill>
                <a:effectLst/>
                <a:uLnTx/>
                <a:uFillTx/>
                <a:latin typeface="Calibri" panose="020F0502020204030204" pitchFamily="34" charset="0"/>
                <a:cs typeface="Calibri" panose="020F0502020204030204" pitchFamily="34" charset="0"/>
                <a:sym typeface="Arial"/>
              </a:rPr>
              <a:t>orange</a:t>
            </a:r>
            <a:r>
              <a:rPr kumimoji="0" lang="en-US" sz="105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p:txBody>
      </p:sp>
      <p:sp>
        <p:nvSpPr>
          <p:cNvPr id="37" name="TextBox 36">
            <a:extLst>
              <a:ext uri="{FF2B5EF4-FFF2-40B4-BE49-F238E27FC236}">
                <a16:creationId xmlns:a16="http://schemas.microsoft.com/office/drawing/2014/main" id="{E20AA415-2A00-E193-5437-D58D1F72F4BE}"/>
              </a:ext>
            </a:extLst>
          </p:cNvPr>
          <p:cNvSpPr txBox="1"/>
          <p:nvPr/>
        </p:nvSpPr>
        <p:spPr>
          <a:xfrm>
            <a:off x="7313032" y="765587"/>
            <a:ext cx="71205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geoMap</a:t>
            </a:r>
            <a:endParaRPr kumimoji="0" lang="en-SG" sz="12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 name="Google Shape;124;p18">
            <a:extLst>
              <a:ext uri="{FF2B5EF4-FFF2-40B4-BE49-F238E27FC236}">
                <a16:creationId xmlns:a16="http://schemas.microsoft.com/office/drawing/2014/main" id="{BA8BEA6E-30F5-3261-B684-57B00CCF87D4}"/>
              </a:ext>
            </a:extLst>
          </p:cNvPr>
          <p:cNvSpPr/>
          <p:nvPr/>
        </p:nvSpPr>
        <p:spPr>
          <a:xfrm>
            <a:off x="5630581" y="10410"/>
            <a:ext cx="3361324" cy="432936"/>
          </a:xfrm>
          <a:prstGeom prst="rect">
            <a:avLst/>
          </a:prstGeom>
          <a:noFill/>
          <a:ln>
            <a:noFill/>
          </a:ln>
        </p:spPr>
        <p:txBody>
          <a:bodyPr spcFirstLastPara="1" wrap="square" lIns="90000" tIns="45000" rIns="90000" bIns="450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700"/>
              <a:buFont typeface="Arial"/>
              <a:buNone/>
              <a:tabLst/>
              <a:defRPr/>
            </a:pPr>
            <a:r>
              <a:rPr kumimoji="0" lang="en-SG" sz="1600" b="1" i="0" u="none" strike="noStrike" kern="0" cap="none" spc="0" normalizeH="0" baseline="0" noProof="0" dirty="0">
                <a:ln>
                  <a:noFill/>
                </a:ln>
                <a:solidFill>
                  <a:srgbClr val="000000"/>
                </a:solidFill>
                <a:effectLst/>
                <a:uLnTx/>
                <a:uFillTx/>
                <a:latin typeface="Calibri"/>
                <a:ea typeface="Calibri"/>
                <a:cs typeface="Calibri"/>
                <a:sym typeface="Calibri"/>
              </a:rPr>
              <a:t>Emerging variant analysis 2025-01-07</a:t>
            </a:r>
            <a:endParaRPr kumimoji="0" sz="16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 name="TextBox 1">
            <a:extLst>
              <a:ext uri="{FF2B5EF4-FFF2-40B4-BE49-F238E27FC236}">
                <a16:creationId xmlns:a16="http://schemas.microsoft.com/office/drawing/2014/main" id="{7704C2D1-B867-AF9A-B466-C65444362003}"/>
              </a:ext>
            </a:extLst>
          </p:cNvPr>
          <p:cNvSpPr txBox="1"/>
          <p:nvPr/>
        </p:nvSpPr>
        <p:spPr>
          <a:xfrm>
            <a:off x="805" y="3536999"/>
            <a:ext cx="1120821"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GRA (KP.1.1.3)</a:t>
            </a:r>
            <a:endParaRPr kumimoji="0" lang="en-SG"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 name="TextBox 3">
            <a:extLst>
              <a:ext uri="{FF2B5EF4-FFF2-40B4-BE49-F238E27FC236}">
                <a16:creationId xmlns:a16="http://schemas.microsoft.com/office/drawing/2014/main" id="{66540950-0F20-6C30-9A97-5F141B513DD6}"/>
              </a:ext>
            </a:extLst>
          </p:cNvPr>
          <p:cNvSpPr txBox="1"/>
          <p:nvPr/>
        </p:nvSpPr>
        <p:spPr>
          <a:xfrm>
            <a:off x="1699957" y="3531843"/>
            <a:ext cx="263213"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5</a:t>
            </a:r>
            <a:endParaRPr kumimoji="0" lang="en-SG"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 name="TextBox 7">
            <a:extLst>
              <a:ext uri="{FF2B5EF4-FFF2-40B4-BE49-F238E27FC236}">
                <a16:creationId xmlns:a16="http://schemas.microsoft.com/office/drawing/2014/main" id="{9AE337F9-EC7B-9CCB-BD5C-AC2019AB2707}"/>
              </a:ext>
            </a:extLst>
          </p:cNvPr>
          <p:cNvSpPr txBox="1"/>
          <p:nvPr/>
        </p:nvSpPr>
        <p:spPr>
          <a:xfrm>
            <a:off x="22951" y="1050220"/>
            <a:ext cx="1055097"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GRA/KP.1.1.3</a:t>
            </a:r>
            <a:endParaRPr kumimoji="0" lang="en-SG"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0" name="TextBox 9">
            <a:extLst>
              <a:ext uri="{FF2B5EF4-FFF2-40B4-BE49-F238E27FC236}">
                <a16:creationId xmlns:a16="http://schemas.microsoft.com/office/drawing/2014/main" id="{D72DBAA7-EBF8-FEE7-FFA6-97A54399AF88}"/>
              </a:ext>
            </a:extLst>
          </p:cNvPr>
          <p:cNvSpPr txBox="1"/>
          <p:nvPr/>
        </p:nvSpPr>
        <p:spPr>
          <a:xfrm>
            <a:off x="1706405" y="1064598"/>
            <a:ext cx="263214"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8</a:t>
            </a:r>
            <a:endParaRPr kumimoji="0" lang="en-SG"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nvGrpSpPr>
          <p:cNvPr id="16" name="Group 15">
            <a:extLst>
              <a:ext uri="{FF2B5EF4-FFF2-40B4-BE49-F238E27FC236}">
                <a16:creationId xmlns:a16="http://schemas.microsoft.com/office/drawing/2014/main" id="{8395F2DA-4C5A-A3F9-7F6C-4403199D59DD}"/>
              </a:ext>
            </a:extLst>
          </p:cNvPr>
          <p:cNvGrpSpPr/>
          <p:nvPr/>
        </p:nvGrpSpPr>
        <p:grpSpPr>
          <a:xfrm>
            <a:off x="3320941" y="1892534"/>
            <a:ext cx="276276" cy="3266159"/>
            <a:chOff x="3336861" y="1846163"/>
            <a:chExt cx="276276" cy="3266159"/>
          </a:xfrm>
        </p:grpSpPr>
        <p:sp>
          <p:nvSpPr>
            <p:cNvPr id="5" name="TextBox 4">
              <a:extLst>
                <a:ext uri="{FF2B5EF4-FFF2-40B4-BE49-F238E27FC236}">
                  <a16:creationId xmlns:a16="http://schemas.microsoft.com/office/drawing/2014/main" id="{56ADD3EB-F0AC-3276-9222-6EB272703D8C}"/>
                </a:ext>
              </a:extLst>
            </p:cNvPr>
            <p:cNvSpPr txBox="1"/>
            <p:nvPr/>
          </p:nvSpPr>
          <p:spPr>
            <a:xfrm rot="16200000">
              <a:off x="3001270" y="2196420"/>
              <a:ext cx="962123"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prevalence</a:t>
              </a:r>
              <a:endParaRPr kumimoji="0" lang="en-SG" sz="11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2" name="TextBox 11">
              <a:extLst>
                <a:ext uri="{FF2B5EF4-FFF2-40B4-BE49-F238E27FC236}">
                  <a16:creationId xmlns:a16="http://schemas.microsoft.com/office/drawing/2014/main" id="{9EC1D2F8-6936-DCE7-A50A-CC85699B44E7}"/>
                </a:ext>
              </a:extLst>
            </p:cNvPr>
            <p:cNvSpPr txBox="1"/>
            <p:nvPr/>
          </p:nvSpPr>
          <p:spPr>
            <a:xfrm rot="16200000">
              <a:off x="2986604" y="4500456"/>
              <a:ext cx="962123"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prevalence</a:t>
              </a:r>
              <a:endParaRPr kumimoji="0" lang="en-SG" sz="11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sp>
        <p:nvSpPr>
          <p:cNvPr id="20" name="TextBox 19">
            <a:extLst>
              <a:ext uri="{FF2B5EF4-FFF2-40B4-BE49-F238E27FC236}">
                <a16:creationId xmlns:a16="http://schemas.microsoft.com/office/drawing/2014/main" id="{C7DE4AA1-F86B-79BD-04BD-B5E7658306A6}"/>
              </a:ext>
            </a:extLst>
          </p:cNvPr>
          <p:cNvSpPr txBox="1"/>
          <p:nvPr/>
        </p:nvSpPr>
        <p:spPr>
          <a:xfrm>
            <a:off x="-77704" y="1200536"/>
            <a:ext cx="2622073" cy="2400657"/>
          </a:xfrm>
          <a:prstGeom prst="rect">
            <a:avLst/>
          </a:prstGeom>
          <a:noFill/>
        </p:spPr>
        <p:txBody>
          <a:bodyPr wrap="square" rtlCol="0">
            <a:spAutoFit/>
          </a:bodyPr>
          <a:lstStyle>
            <a:defPPr marR="0" lvl="0" algn="l" rtl="0">
              <a:lnSpc>
                <a:spcPct val="100000"/>
              </a:lnSpc>
              <a:spcBef>
                <a:spcPts val="0"/>
              </a:spcBef>
              <a:spcAft>
                <a:spcPts val="0"/>
              </a:spcAft>
            </a:defPPr>
            <a:lvl1pPr>
              <a:defRPr sz="1000">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SG" sz="1000" b="0" i="0" u="none" strike="noStrike" kern="0" cap="none" spc="0" normalizeH="0" baseline="0" noProof="0" dirty="0">
                <a:ln>
                  <a:noFill/>
                </a:ln>
                <a:solidFill>
                  <a:srgbClr val="ED7D31"/>
                </a:solidFill>
                <a:effectLst/>
                <a:uLnTx/>
                <a:uFillTx/>
                <a:latin typeface="Calibri" panose="020F0502020204030204" pitchFamily="34" charset="0"/>
                <a:cs typeface="Calibri" panose="020F0502020204030204" pitchFamily="34" charset="0"/>
                <a:sym typeface="Arial"/>
              </a:rPr>
              <a:t>N_A134V</a:t>
            </a:r>
            <a:r>
              <a:rPr kumimoji="0" lang="en-SG" sz="1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N_P13L, N_Q229K, Spike_A570V, Spike_D405N, Spike_D614G, Spike_D796Y, Spike_E484K, Spike_F456L, Spike_F486P, Spike_G142D, Spike_G339H, Spike_G446S, Spike_H245N, Spike_H655Y, Spike_H69del, Spike_I332V, Spike_K356T, Spike_K417N, Spike_L452W, Spike_L455S, Spike_N440K, Spike_N450D, Spike_N460K, Spike_N481K, Spike_N501Y, Spike_P681R, </a:t>
            </a:r>
            <a:r>
              <a:rPr kumimoji="0" lang="en-SG" sz="1000" b="0" i="0" u="none" strike="noStrike" kern="0" cap="none" spc="0" normalizeH="0" baseline="0" noProof="0" dirty="0">
                <a:ln>
                  <a:noFill/>
                </a:ln>
                <a:solidFill>
                  <a:srgbClr val="ED7D31"/>
                </a:solidFill>
                <a:effectLst/>
                <a:uLnTx/>
                <a:uFillTx/>
                <a:latin typeface="Calibri" panose="020F0502020204030204" pitchFamily="34" charset="0"/>
                <a:cs typeface="Calibri" panose="020F0502020204030204" pitchFamily="34" charset="0"/>
                <a:sym typeface="Arial"/>
              </a:rPr>
              <a:t>Spike_Q493E</a:t>
            </a:r>
            <a:r>
              <a:rPr kumimoji="0" lang="en-SG" sz="1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Spike_Q498R, Spike_R158G, Spike_R346T, Spike_R403K, Spike_R408S, Spike_S371F, Spike_S373P, Spike_S375F, Spike_S477N, Spike_S939F, Spike_T376A, Spike_T478K, </a:t>
            </a:r>
            <a:r>
              <a:rPr kumimoji="0" lang="en-SG" sz="1000" b="0" i="0" u="none" strike="noStrike" kern="0" cap="none" spc="0" normalizeH="0" baseline="0" noProof="0" dirty="0">
                <a:ln>
                  <a:noFill/>
                </a:ln>
                <a:solidFill>
                  <a:srgbClr val="ED7D31"/>
                </a:solidFill>
                <a:effectLst/>
                <a:uLnTx/>
                <a:uFillTx/>
                <a:latin typeface="Calibri" panose="020F0502020204030204" pitchFamily="34" charset="0"/>
                <a:cs typeface="Calibri" panose="020F0502020204030204" pitchFamily="34" charset="0"/>
                <a:sym typeface="Arial"/>
              </a:rPr>
              <a:t>Spike_V445R</a:t>
            </a:r>
            <a:r>
              <a:rPr kumimoji="0" lang="en-SG" sz="1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Spike_V483del, Spike_V70del, Spike_Y144del, Spike_Y505H</a:t>
            </a:r>
          </a:p>
        </p:txBody>
      </p:sp>
      <p:sp>
        <p:nvSpPr>
          <p:cNvPr id="14" name="TextBox 13">
            <a:extLst>
              <a:ext uri="{FF2B5EF4-FFF2-40B4-BE49-F238E27FC236}">
                <a16:creationId xmlns:a16="http://schemas.microsoft.com/office/drawing/2014/main" id="{09DBA26C-6585-6DC1-0E27-7B15EBE2A522}"/>
              </a:ext>
            </a:extLst>
          </p:cNvPr>
          <p:cNvSpPr txBox="1"/>
          <p:nvPr/>
        </p:nvSpPr>
        <p:spPr>
          <a:xfrm>
            <a:off x="-71450" y="3677129"/>
            <a:ext cx="2445290" cy="2400657"/>
          </a:xfrm>
          <a:prstGeom prst="rect">
            <a:avLst/>
          </a:prstGeom>
          <a:noFill/>
        </p:spPr>
        <p:txBody>
          <a:bodyPr wrap="square" rtlCol="0">
            <a:spAutoFit/>
          </a:bodyPr>
          <a:lstStyle>
            <a:defPPr marR="0" lvl="0" algn="l" rtl="0">
              <a:lnSpc>
                <a:spcPct val="100000"/>
              </a:lnSpc>
              <a:spcBef>
                <a:spcPts val="0"/>
              </a:spcBef>
              <a:spcAft>
                <a:spcPts val="0"/>
              </a:spcAft>
            </a:defPPr>
            <a:lvl1pPr>
              <a:defRPr sz="1000">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SG" sz="1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N_P13L, N_Q229K, Spike_A570V, Spike_D405N, Spike_D614G, Spike_D796Y, Spike_E484K, Spike_F456L, Spike_F486P, Spike_G142D, Spike_G339H, Spike_G446S, Spike_H245N, Spike_H655Y, Spike_H69del, Spike_I332V, Spike_K356T, Spike_K417N, Spike_L452W, Spike_L455S, Spike_N440K, Spike_N450D, Spike_N460K, Spike_N481K, </a:t>
            </a:r>
            <a:r>
              <a:rPr kumimoji="0" lang="en-SG" sz="1000" b="0" i="0" u="none" strike="noStrike" kern="0" cap="none" spc="0" normalizeH="0" baseline="0" noProof="0" dirty="0">
                <a:ln>
                  <a:noFill/>
                </a:ln>
                <a:solidFill>
                  <a:srgbClr val="ED7D31"/>
                </a:solidFill>
                <a:effectLst/>
                <a:uLnTx/>
                <a:uFillTx/>
                <a:latin typeface="Calibri" panose="020F0502020204030204" pitchFamily="34" charset="0"/>
                <a:cs typeface="Calibri" panose="020F0502020204030204" pitchFamily="34" charset="0"/>
                <a:sym typeface="Arial"/>
              </a:rPr>
              <a:t>Spike_N487D</a:t>
            </a:r>
            <a:r>
              <a:rPr kumimoji="0" lang="en-SG" sz="1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Spike_N501Y, Spike_P681R, </a:t>
            </a:r>
            <a:r>
              <a:rPr kumimoji="0" lang="en-SG" sz="1000" b="0" i="0" u="none" strike="noStrike" kern="0" cap="none" spc="0" normalizeH="0" baseline="0" noProof="0" dirty="0">
                <a:ln>
                  <a:noFill/>
                </a:ln>
                <a:solidFill>
                  <a:srgbClr val="ED7D31"/>
                </a:solidFill>
                <a:effectLst/>
                <a:uLnTx/>
                <a:uFillTx/>
                <a:latin typeface="Calibri" panose="020F0502020204030204" pitchFamily="34" charset="0"/>
                <a:cs typeface="Calibri" panose="020F0502020204030204" pitchFamily="34" charset="0"/>
                <a:sym typeface="Arial"/>
              </a:rPr>
              <a:t>Spike_Q493E</a:t>
            </a:r>
            <a:r>
              <a:rPr kumimoji="0" lang="en-SG" sz="1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Spike_Q498R, Spike_R158G, Spike_R346T, Spike_R403K, Spike_R408S, Spike_S371F, Spike_S373P, Spike_S375F, Spike_S477N, Spike_S939F, Spike_T376A, Spike_T478K, </a:t>
            </a:r>
            <a:r>
              <a:rPr kumimoji="0" lang="en-SG" sz="1000" b="0" i="0" u="none" strike="noStrike" kern="0" cap="none" spc="0" normalizeH="0" baseline="0" noProof="0" dirty="0">
                <a:ln>
                  <a:noFill/>
                </a:ln>
                <a:solidFill>
                  <a:srgbClr val="ED7D31"/>
                </a:solidFill>
                <a:effectLst/>
                <a:uLnTx/>
                <a:uFillTx/>
                <a:latin typeface="Calibri" panose="020F0502020204030204" pitchFamily="34" charset="0"/>
                <a:cs typeface="Calibri" panose="020F0502020204030204" pitchFamily="34" charset="0"/>
                <a:sym typeface="Arial"/>
              </a:rPr>
              <a:t>Spike_V445R</a:t>
            </a:r>
            <a:r>
              <a:rPr kumimoji="0" lang="en-SG" sz="1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Spike_V483del, Spike_V70del, Spike_Y144del, Spike_Y505H</a:t>
            </a:r>
          </a:p>
        </p:txBody>
      </p:sp>
      <p:sp>
        <p:nvSpPr>
          <p:cNvPr id="9" name="TextBox 10">
            <a:extLst>
              <a:ext uri="{FF2B5EF4-FFF2-40B4-BE49-F238E27FC236}">
                <a16:creationId xmlns:a16="http://schemas.microsoft.com/office/drawing/2014/main" id="{877CBFBA-DE2B-6187-A917-6EE894CDDC0A}"/>
              </a:ext>
            </a:extLst>
          </p:cNvPr>
          <p:cNvSpPr/>
          <p:nvPr/>
        </p:nvSpPr>
        <p:spPr>
          <a:xfrm>
            <a:off x="292680" y="201240"/>
            <a:ext cx="1745280" cy="333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SG" sz="1600" b="1" strike="noStrike" spc="-1" dirty="0">
                <a:solidFill>
                  <a:srgbClr val="000000"/>
                </a:solidFill>
                <a:latin typeface="Calibri"/>
                <a:ea typeface="Arial"/>
              </a:rPr>
              <a:t>EpiCoV</a:t>
            </a:r>
            <a:r>
              <a:rPr lang="en-SG" sz="1200" b="0" strike="noStrike" spc="-1" baseline="50000" dirty="0">
                <a:solidFill>
                  <a:srgbClr val="000000"/>
                </a:solidFill>
                <a:latin typeface="Calibri"/>
                <a:ea typeface="Arial"/>
              </a:rPr>
              <a:t>™ </a:t>
            </a:r>
            <a:r>
              <a:rPr lang="en-SG" sz="1600" b="1" strike="noStrike" spc="-1" dirty="0">
                <a:solidFill>
                  <a:srgbClr val="000000"/>
                </a:solidFill>
                <a:latin typeface="Calibri"/>
                <a:ea typeface="Arial"/>
              </a:rPr>
              <a:t>Update</a:t>
            </a:r>
            <a:endParaRPr lang="en-US" sz="1600" b="0" strike="noStrike" spc="-1" dirty="0">
              <a:solidFill>
                <a:srgbClr val="000000"/>
              </a:solidFill>
              <a:latin typeface="Arial"/>
            </a:endParaRPr>
          </a:p>
        </p:txBody>
      </p:sp>
      <p:pic>
        <p:nvPicPr>
          <p:cNvPr id="32" name="Google Shape;77;p15">
            <a:extLst>
              <a:ext uri="{FF2B5EF4-FFF2-40B4-BE49-F238E27FC236}">
                <a16:creationId xmlns:a16="http://schemas.microsoft.com/office/drawing/2014/main" id="{00F513AC-D613-C74C-BE0E-1C1B70BEFBDB}"/>
              </a:ext>
            </a:extLst>
          </p:cNvPr>
          <p:cNvPicPr/>
          <p:nvPr/>
        </p:nvPicPr>
        <p:blipFill>
          <a:blip r:embed="rId4"/>
          <a:stretch/>
        </p:blipFill>
        <p:spPr>
          <a:xfrm>
            <a:off x="7570080" y="5929200"/>
            <a:ext cx="1421640" cy="926280"/>
          </a:xfrm>
          <a:prstGeom prst="rect">
            <a:avLst/>
          </a:prstGeom>
          <a:ln w="0">
            <a:noFill/>
          </a:ln>
        </p:spPr>
      </p:pic>
    </p:spTree>
    <p:extLst>
      <p:ext uri="{BB962C8B-B14F-4D97-AF65-F5344CB8AC3E}">
        <p14:creationId xmlns:p14="http://schemas.microsoft.com/office/powerpoint/2010/main" val="35699063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253810-A955-12FD-1260-D2C7C72DFFD1}"/>
            </a:ext>
          </a:extLst>
        </p:cNvPr>
        <p:cNvGrpSpPr/>
        <p:nvPr/>
      </p:nvGrpSpPr>
      <p:grpSpPr>
        <a:xfrm>
          <a:off x="0" y="0"/>
          <a:ext cx="0" cy="0"/>
          <a:chOff x="0" y="0"/>
          <a:chExt cx="0" cy="0"/>
        </a:xfrm>
      </p:grpSpPr>
      <p:sp>
        <p:nvSpPr>
          <p:cNvPr id="650" name="Google Shape;184;p23">
            <a:extLst>
              <a:ext uri="{FF2B5EF4-FFF2-40B4-BE49-F238E27FC236}">
                <a16:creationId xmlns:a16="http://schemas.microsoft.com/office/drawing/2014/main" id="{759A8359-D973-3FCF-A838-42735B54CE41}"/>
              </a:ext>
            </a:extLst>
          </p:cNvPr>
          <p:cNvSpPr/>
          <p:nvPr/>
        </p:nvSpPr>
        <p:spPr>
          <a:xfrm>
            <a:off x="2799720" y="56520"/>
            <a:ext cx="6231960" cy="349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r">
              <a:lnSpc>
                <a:spcPct val="115000"/>
              </a:lnSpc>
              <a:tabLst>
                <a:tab pos="0" algn="l"/>
              </a:tabLst>
            </a:pPr>
            <a:r>
              <a:rPr lang="en-SG" sz="1700" b="1" strike="noStrike" spc="-1" dirty="0">
                <a:solidFill>
                  <a:schemeClr val="dk1"/>
                </a:solidFill>
                <a:latin typeface="Calibri"/>
                <a:ea typeface="Calibri"/>
              </a:rPr>
              <a:t>Spike glycoprotein mutation surveillance 2025-01-09</a:t>
            </a:r>
            <a:endParaRPr lang="en-US" sz="1700" b="0" strike="noStrike" spc="-1" dirty="0">
              <a:solidFill>
                <a:srgbClr val="000000"/>
              </a:solidFill>
              <a:latin typeface="Arial"/>
            </a:endParaRPr>
          </a:p>
          <a:p>
            <a:pPr algn="r">
              <a:lnSpc>
                <a:spcPct val="115000"/>
              </a:lnSpc>
              <a:tabLst>
                <a:tab pos="0" algn="l"/>
              </a:tabLst>
            </a:pPr>
            <a:endParaRPr lang="en-US" sz="1700" b="0" strike="noStrike" spc="-1" dirty="0">
              <a:solidFill>
                <a:srgbClr val="000000"/>
              </a:solidFill>
              <a:latin typeface="Arial"/>
            </a:endParaRPr>
          </a:p>
          <a:p>
            <a:pPr algn="r">
              <a:lnSpc>
                <a:spcPct val="115000"/>
              </a:lnSpc>
              <a:tabLst>
                <a:tab pos="0" algn="l"/>
              </a:tabLst>
            </a:pPr>
            <a:endParaRPr lang="en-US" sz="1700" b="0" strike="noStrike" spc="-1" dirty="0">
              <a:solidFill>
                <a:srgbClr val="000000"/>
              </a:solidFill>
              <a:latin typeface="Arial"/>
            </a:endParaRPr>
          </a:p>
          <a:p>
            <a:pPr algn="r">
              <a:lnSpc>
                <a:spcPct val="115000"/>
              </a:lnSpc>
              <a:tabLst>
                <a:tab pos="0" algn="l"/>
              </a:tabLst>
            </a:pPr>
            <a:endParaRPr lang="en-US" sz="1700" b="0" strike="noStrike" spc="-1" dirty="0">
              <a:solidFill>
                <a:srgbClr val="000000"/>
              </a:solidFill>
              <a:latin typeface="Arial"/>
            </a:endParaRPr>
          </a:p>
        </p:txBody>
      </p:sp>
      <p:grpSp>
        <p:nvGrpSpPr>
          <p:cNvPr id="652" name="Group 6">
            <a:extLst>
              <a:ext uri="{FF2B5EF4-FFF2-40B4-BE49-F238E27FC236}">
                <a16:creationId xmlns:a16="http://schemas.microsoft.com/office/drawing/2014/main" id="{9E065BC7-B1F4-5462-4392-E7401C98DAAF}"/>
              </a:ext>
            </a:extLst>
          </p:cNvPr>
          <p:cNvGrpSpPr/>
          <p:nvPr/>
        </p:nvGrpSpPr>
        <p:grpSpPr>
          <a:xfrm>
            <a:off x="508320" y="5253480"/>
            <a:ext cx="7106400" cy="1283040"/>
            <a:chOff x="508320" y="5253480"/>
            <a:chExt cx="7106400" cy="1283040"/>
          </a:xfrm>
        </p:grpSpPr>
        <p:sp>
          <p:nvSpPr>
            <p:cNvPr id="653" name="Rectangle 4">
              <a:extLst>
                <a:ext uri="{FF2B5EF4-FFF2-40B4-BE49-F238E27FC236}">
                  <a16:creationId xmlns:a16="http://schemas.microsoft.com/office/drawing/2014/main" id="{A832C081-7CB4-E6C6-884B-2FE9FA9F5F44}"/>
                </a:ext>
              </a:extLst>
            </p:cNvPr>
            <p:cNvSpPr/>
            <p:nvPr/>
          </p:nvSpPr>
          <p:spPr>
            <a:xfrm>
              <a:off x="508320" y="5253480"/>
              <a:ext cx="3133800" cy="1006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SG" sz="900" b="0" strike="noStrike" spc="-1">
                  <a:solidFill>
                    <a:srgbClr val="212529"/>
                  </a:solidFill>
                  <a:latin typeface="Calibri"/>
                  <a:ea typeface="Times New Roman"/>
                </a:rPr>
                <a:t>● Spike glycoprotein variation found in ≤ 100 sequences</a:t>
              </a:r>
              <a:endParaRPr lang="en-US" sz="900" b="0" strike="noStrike" spc="-1">
                <a:solidFill>
                  <a:srgbClr val="000000"/>
                </a:solidFill>
                <a:latin typeface="Arial"/>
              </a:endParaRPr>
            </a:p>
            <a:p>
              <a:pPr>
                <a:lnSpc>
                  <a:spcPct val="100000"/>
                </a:lnSpc>
              </a:pPr>
              <a:r>
                <a:rPr lang="en-SG" sz="900" b="0" strike="noStrike" spc="-1">
                  <a:solidFill>
                    <a:srgbClr val="001EFF"/>
                  </a:solidFill>
                  <a:latin typeface="Calibri"/>
                  <a:ea typeface="Times New Roman"/>
                </a:rPr>
                <a:t>●</a:t>
              </a:r>
              <a:r>
                <a:rPr lang="en-SG" sz="900" b="0" strike="noStrike" spc="-1">
                  <a:solidFill>
                    <a:srgbClr val="212529"/>
                  </a:solidFill>
                  <a:latin typeface="Calibri"/>
                  <a:ea typeface="Times New Roman"/>
                </a:rPr>
                <a:t> Spike glycoprotein variation found in &gt;100 sequences</a:t>
              </a:r>
              <a:endParaRPr lang="en-US" sz="900" b="0" strike="noStrike" spc="-1">
                <a:solidFill>
                  <a:srgbClr val="000000"/>
                </a:solidFill>
                <a:latin typeface="Arial"/>
              </a:endParaRPr>
            </a:p>
            <a:p>
              <a:pPr>
                <a:lnSpc>
                  <a:spcPct val="100000"/>
                </a:lnSpc>
              </a:pPr>
              <a:r>
                <a:rPr lang="en-SG" sz="900" b="0" strike="noStrike" spc="-1">
                  <a:solidFill>
                    <a:srgbClr val="008F00"/>
                  </a:solidFill>
                  <a:latin typeface="Calibri"/>
                  <a:ea typeface="Times New Roman"/>
                </a:rPr>
                <a:t>●</a:t>
              </a:r>
              <a:r>
                <a:rPr lang="en-SG" sz="900" b="0" strike="noStrike" spc="-1">
                  <a:solidFill>
                    <a:srgbClr val="212529"/>
                  </a:solidFill>
                  <a:latin typeface="Calibri"/>
                  <a:ea typeface="Times New Roman"/>
                </a:rPr>
                <a:t> </a:t>
              </a:r>
              <a:r>
                <a:rPr lang="en-SG" sz="900" b="0" strike="noStrike" spc="-1">
                  <a:solidFill>
                    <a:srgbClr val="000000"/>
                  </a:solidFill>
                  <a:latin typeface="Calibri"/>
                  <a:ea typeface="Times New Roman"/>
                </a:rPr>
                <a:t>Spike glycoprotein variation found in ≥ 10% of sequences from the lineage</a:t>
              </a:r>
              <a:endParaRPr lang="en-US" sz="900" b="0" strike="noStrike" spc="-1">
                <a:solidFill>
                  <a:srgbClr val="000000"/>
                </a:solidFill>
                <a:latin typeface="Arial"/>
              </a:endParaRPr>
            </a:p>
            <a:p>
              <a:pPr>
                <a:lnSpc>
                  <a:spcPct val="100000"/>
                </a:lnSpc>
              </a:pPr>
              <a:r>
                <a:rPr lang="en-SG" sz="600" b="0" strike="noStrike" spc="-1">
                  <a:solidFill>
                    <a:srgbClr val="000000"/>
                  </a:solidFill>
                  <a:latin typeface="Calibri"/>
                  <a:ea typeface="Times New Roman"/>
                </a:rPr>
                <a:t>  </a:t>
              </a:r>
              <a:endParaRPr lang="en-US" sz="600" b="0" strike="noStrike" spc="-1">
                <a:solidFill>
                  <a:srgbClr val="000000"/>
                </a:solidFill>
                <a:latin typeface="Arial"/>
              </a:endParaRPr>
            </a:p>
            <a:p>
              <a:pPr>
                <a:lnSpc>
                  <a:spcPct val="100000"/>
                </a:lnSpc>
              </a:pPr>
              <a:r>
                <a:rPr lang="en-US" sz="900" b="1" strike="noStrike" spc="-1">
                  <a:solidFill>
                    <a:srgbClr val="000000"/>
                  </a:solidFill>
                  <a:latin typeface="Calibri"/>
                  <a:ea typeface="Times New Roman"/>
                </a:rPr>
                <a:t>lineage defining mutations</a:t>
              </a:r>
              <a:r>
                <a:rPr lang="en-US" sz="900" b="0" strike="noStrike" spc="-1">
                  <a:solidFill>
                    <a:srgbClr val="000000"/>
                  </a:solidFill>
                  <a:latin typeface="Calibri"/>
                  <a:ea typeface="Times New Roman"/>
                </a:rPr>
                <a:t>: amino acid changes found </a:t>
              </a:r>
              <a:endParaRPr lang="en-US" sz="900" b="0" strike="noStrike" spc="-1">
                <a:solidFill>
                  <a:srgbClr val="000000"/>
                </a:solidFill>
                <a:latin typeface="Arial"/>
              </a:endParaRPr>
            </a:p>
            <a:p>
              <a:pPr>
                <a:lnSpc>
                  <a:spcPct val="100000"/>
                </a:lnSpc>
              </a:pPr>
              <a:r>
                <a:rPr lang="en-US" sz="900" b="0" strike="noStrike" spc="-1">
                  <a:solidFill>
                    <a:srgbClr val="000000"/>
                  </a:solidFill>
                  <a:latin typeface="Calibri"/>
                  <a:ea typeface="Times New Roman"/>
                </a:rPr>
                <a:t>in ≥ 10% of sequences in the lineage</a:t>
              </a:r>
              <a:endParaRPr lang="en-US" sz="900" b="0" strike="noStrike" spc="-1">
                <a:solidFill>
                  <a:srgbClr val="000000"/>
                </a:solidFill>
                <a:latin typeface="Arial"/>
              </a:endParaRPr>
            </a:p>
          </p:txBody>
        </p:sp>
        <p:sp>
          <p:nvSpPr>
            <p:cNvPr id="654" name="Rectangle 5">
              <a:extLst>
                <a:ext uri="{FF2B5EF4-FFF2-40B4-BE49-F238E27FC236}">
                  <a16:creationId xmlns:a16="http://schemas.microsoft.com/office/drawing/2014/main" id="{EAB5F742-A991-8ACA-F427-453B2B310CC1}"/>
                </a:ext>
              </a:extLst>
            </p:cNvPr>
            <p:cNvSpPr/>
            <p:nvPr/>
          </p:nvSpPr>
          <p:spPr>
            <a:xfrm>
              <a:off x="3578400" y="5271480"/>
              <a:ext cx="4036320" cy="1265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SG" sz="900" b="0" strike="noStrike" spc="-1">
                  <a:solidFill>
                    <a:srgbClr val="FFC000"/>
                  </a:solidFill>
                  <a:latin typeface="Calibri"/>
                  <a:ea typeface="Times New Roman"/>
                </a:rPr>
                <a:t>● </a:t>
              </a:r>
              <a:r>
                <a:rPr lang="en-SG" sz="900" b="0" strike="noStrike" spc="-1">
                  <a:solidFill>
                    <a:srgbClr val="000000"/>
                  </a:solidFill>
                  <a:latin typeface="Calibri"/>
                  <a:ea typeface="Times New Roman"/>
                </a:rPr>
                <a:t>Spike glycoprotein variation near host receptor, or other functional annotation</a:t>
              </a:r>
              <a:endParaRPr lang="en-US" sz="900" b="0" strike="noStrike" spc="-1">
                <a:solidFill>
                  <a:srgbClr val="000000"/>
                </a:solidFill>
                <a:latin typeface="Arial"/>
              </a:endParaRPr>
            </a:p>
            <a:p>
              <a:pPr>
                <a:lnSpc>
                  <a:spcPct val="100000"/>
                </a:lnSpc>
              </a:pPr>
              <a:r>
                <a:rPr lang="en-SG" sz="900" b="0" strike="noStrike" spc="-1">
                  <a:solidFill>
                    <a:srgbClr val="00FDFF"/>
                  </a:solidFill>
                  <a:latin typeface="Calibri"/>
                  <a:ea typeface="Times New Roman"/>
                </a:rPr>
                <a:t>●</a:t>
              </a:r>
              <a:r>
                <a:rPr lang="en-SG" sz="900" b="0" strike="noStrike" spc="-1">
                  <a:solidFill>
                    <a:srgbClr val="212529"/>
                  </a:solidFill>
                  <a:latin typeface="Calibri"/>
                  <a:ea typeface="Times New Roman"/>
                </a:rPr>
                <a:t> </a:t>
              </a:r>
              <a:r>
                <a:rPr lang="en-SG" sz="900" b="0" strike="noStrike" spc="-1">
                  <a:solidFill>
                    <a:srgbClr val="000000"/>
                  </a:solidFill>
                  <a:latin typeface="Calibri"/>
                  <a:ea typeface="Times New Roman"/>
                </a:rPr>
                <a:t>Insertion/deletion</a:t>
              </a:r>
              <a:endParaRPr lang="en-US" sz="900" b="0" strike="noStrike" spc="-1">
                <a:solidFill>
                  <a:srgbClr val="000000"/>
                </a:solidFill>
                <a:latin typeface="Arial"/>
              </a:endParaRPr>
            </a:p>
            <a:p>
              <a:pPr>
                <a:lnSpc>
                  <a:spcPct val="100000"/>
                </a:lnSpc>
              </a:pPr>
              <a:r>
                <a:rPr lang="en-SG" sz="900" b="0" strike="noStrike" spc="-1">
                  <a:solidFill>
                    <a:srgbClr val="FF40FF"/>
                  </a:solidFill>
                  <a:latin typeface="Calibri"/>
                  <a:ea typeface="Times New Roman"/>
                </a:rPr>
                <a:t>●</a:t>
              </a:r>
              <a:r>
                <a:rPr lang="en-SG" sz="900" b="0" strike="noStrike" spc="-1">
                  <a:solidFill>
                    <a:srgbClr val="212529"/>
                  </a:solidFill>
                  <a:latin typeface="Calibri"/>
                  <a:ea typeface="Times New Roman"/>
                </a:rPr>
                <a:t> </a:t>
              </a:r>
              <a:r>
                <a:rPr lang="en-SG" sz="900" b="0" strike="noStrike" spc="-1">
                  <a:solidFill>
                    <a:srgbClr val="000000"/>
                  </a:solidFill>
                  <a:latin typeface="Calibri"/>
                  <a:ea typeface="Times New Roman"/>
                </a:rPr>
                <a:t>Spike glycoprotein variation altering potential N-glycosylation sites</a:t>
              </a:r>
              <a:endParaRPr lang="en-US" sz="900" b="0" strike="noStrike" spc="-1">
                <a:solidFill>
                  <a:srgbClr val="000000"/>
                </a:solidFill>
                <a:latin typeface="Arial"/>
              </a:endParaRPr>
            </a:p>
            <a:p>
              <a:pPr>
                <a:lnSpc>
                  <a:spcPct val="100000"/>
                </a:lnSpc>
              </a:pPr>
              <a:r>
                <a:rPr lang="en-SG" sz="500" b="0" strike="noStrike" spc="-1">
                  <a:solidFill>
                    <a:srgbClr val="000000"/>
                  </a:solidFill>
                  <a:latin typeface="Calibri"/>
                  <a:ea typeface="Times New Roman"/>
                </a:rPr>
                <a:t>  </a:t>
              </a:r>
              <a:endParaRPr lang="en-US" sz="500" b="0" strike="noStrike" spc="-1">
                <a:solidFill>
                  <a:srgbClr val="000000"/>
                </a:solidFill>
                <a:latin typeface="Arial"/>
              </a:endParaRPr>
            </a:p>
            <a:p>
              <a:pPr>
                <a:lnSpc>
                  <a:spcPct val="100000"/>
                </a:lnSpc>
              </a:pPr>
              <a:endParaRPr lang="en-US" sz="500" b="0" strike="noStrike" spc="-1">
                <a:solidFill>
                  <a:srgbClr val="000000"/>
                </a:solidFill>
                <a:latin typeface="Arial"/>
              </a:endParaRPr>
            </a:p>
            <a:p>
              <a:pPr>
                <a:lnSpc>
                  <a:spcPct val="100000"/>
                </a:lnSpc>
              </a:pPr>
              <a:endParaRPr lang="en-US" sz="400" b="0" strike="noStrike" spc="-1">
                <a:solidFill>
                  <a:srgbClr val="000000"/>
                </a:solidFill>
                <a:latin typeface="Arial"/>
              </a:endParaRPr>
            </a:p>
            <a:p>
              <a:pPr>
                <a:lnSpc>
                  <a:spcPct val="100000"/>
                </a:lnSpc>
              </a:pPr>
              <a:r>
                <a:rPr lang="en-US" sz="900" b="0" strike="noStrike" spc="-1">
                  <a:solidFill>
                    <a:srgbClr val="000000"/>
                  </a:solidFill>
                  <a:latin typeface="Calibri"/>
                  <a:ea typeface="Times New Roman"/>
                </a:rPr>
                <a:t>l</a:t>
              </a:r>
              <a:r>
                <a:rPr lang="en-US" sz="900" b="1" strike="noStrike" spc="-1">
                  <a:solidFill>
                    <a:srgbClr val="000000"/>
                  </a:solidFill>
                  <a:latin typeface="Calibri"/>
                  <a:ea typeface="Times New Roman"/>
                </a:rPr>
                <a:t>ineage emerging mutations</a:t>
              </a:r>
              <a:r>
                <a:rPr lang="en-US" sz="900" b="0" strike="noStrike" spc="-1">
                  <a:solidFill>
                    <a:srgbClr val="000000"/>
                  </a:solidFill>
                  <a:latin typeface="Calibri"/>
                  <a:ea typeface="Times New Roman"/>
                </a:rPr>
                <a:t>: amino acid changes found in &lt;10% of sequences in the lineage that are also found in top 50 emerging constellations by Spread and top 20 emerging constellations by Acceleration (See emerging variant analysis for details)</a:t>
              </a:r>
              <a:endParaRPr lang="en-US" sz="900" b="0" strike="noStrike" spc="-1">
                <a:solidFill>
                  <a:srgbClr val="000000"/>
                </a:solidFill>
                <a:latin typeface="Arial"/>
              </a:endParaRPr>
            </a:p>
          </p:txBody>
        </p:sp>
      </p:grpSp>
      <p:sp>
        <p:nvSpPr>
          <p:cNvPr id="655" name="Google Shape;189;p23">
            <a:extLst>
              <a:ext uri="{FF2B5EF4-FFF2-40B4-BE49-F238E27FC236}">
                <a16:creationId xmlns:a16="http://schemas.microsoft.com/office/drawing/2014/main" id="{47DD1D21-7328-C10B-EDD5-9EF49FB9C57A}"/>
              </a:ext>
            </a:extLst>
          </p:cNvPr>
          <p:cNvSpPr/>
          <p:nvPr/>
        </p:nvSpPr>
        <p:spPr>
          <a:xfrm>
            <a:off x="7615080" y="4590360"/>
            <a:ext cx="1184040" cy="672120"/>
          </a:xfrm>
          <a:prstGeom prst="rect">
            <a:avLst/>
          </a:prstGeom>
          <a:noFill/>
          <a:ln w="0">
            <a:noFill/>
          </a:ln>
        </p:spPr>
        <p:style>
          <a:lnRef idx="0">
            <a:scrgbClr r="0" g="0" b="0"/>
          </a:lnRef>
          <a:fillRef idx="0">
            <a:scrgbClr r="0" g="0" b="0"/>
          </a:fillRef>
          <a:effectRef idx="0">
            <a:scrgbClr r="0" g="0" b="0"/>
          </a:effectRef>
          <a:fontRef idx="minor"/>
        </p:style>
        <p:txBody>
          <a:bodyPr tIns="91440" bIns="91440" anchor="t">
            <a:spAutoFit/>
          </a:bodyPr>
          <a:lstStyle/>
          <a:p>
            <a:pPr>
              <a:lnSpc>
                <a:spcPct val="115000"/>
              </a:lnSpc>
              <a:tabLst>
                <a:tab pos="0" algn="l"/>
              </a:tabLst>
            </a:pPr>
            <a:r>
              <a:rPr lang="en-SG" sz="700" b="0" i="1" strike="noStrike" spc="-1">
                <a:solidFill>
                  <a:schemeClr val="dk1"/>
                </a:solidFill>
                <a:latin typeface="Calibri"/>
                <a:ea typeface="Calibri"/>
              </a:rPr>
              <a:t>Numbering relative to start codon 21,563 in hCoV-19/Wuhan/WIV04/2019</a:t>
            </a:r>
            <a:endParaRPr lang="en-US" sz="700" b="0" strike="noStrike" spc="-1">
              <a:solidFill>
                <a:srgbClr val="000000"/>
              </a:solidFill>
              <a:latin typeface="Arial"/>
            </a:endParaRPr>
          </a:p>
        </p:txBody>
      </p:sp>
      <p:sp>
        <p:nvSpPr>
          <p:cNvPr id="656" name="Rectangle 1">
            <a:extLst>
              <a:ext uri="{FF2B5EF4-FFF2-40B4-BE49-F238E27FC236}">
                <a16:creationId xmlns:a16="http://schemas.microsoft.com/office/drawing/2014/main" id="{47CAC550-9E4E-FD51-0E1A-0D163235B202}"/>
              </a:ext>
            </a:extLst>
          </p:cNvPr>
          <p:cNvSpPr/>
          <p:nvPr/>
        </p:nvSpPr>
        <p:spPr>
          <a:xfrm>
            <a:off x="625680" y="479160"/>
            <a:ext cx="8079120" cy="638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200" b="0" strike="noStrike" spc="-1" dirty="0">
                <a:solidFill>
                  <a:srgbClr val="212529"/>
                </a:solidFill>
                <a:latin typeface="Calibri"/>
                <a:ea typeface="Calibri"/>
              </a:rPr>
              <a:t>Changes in the spike glycoprotein for the top 4 spreading lineages based on </a:t>
            </a:r>
            <a:r>
              <a:rPr lang="en-US" sz="1200" spc="-1" dirty="0">
                <a:solidFill>
                  <a:srgbClr val="212529"/>
                </a:solidFill>
                <a:latin typeface="Calibri"/>
                <a:ea typeface="Calibri"/>
              </a:rPr>
              <a:t>9,562</a:t>
            </a:r>
            <a:r>
              <a:rPr lang="en-US" sz="1200" b="0" strike="noStrike" spc="-1" dirty="0">
                <a:solidFill>
                  <a:srgbClr val="212529"/>
                </a:solidFill>
                <a:latin typeface="Calibri"/>
                <a:ea typeface="Calibri"/>
              </a:rPr>
              <a:t> sequences collected in the past 60 days.</a:t>
            </a:r>
            <a:endParaRPr lang="en-US" sz="1200" b="0" strike="noStrike" spc="-1" dirty="0">
              <a:solidFill>
                <a:srgbClr val="000000"/>
              </a:solidFill>
              <a:latin typeface="Arial"/>
            </a:endParaRPr>
          </a:p>
          <a:p>
            <a:pPr>
              <a:lnSpc>
                <a:spcPct val="100000"/>
              </a:lnSpc>
            </a:pPr>
            <a:r>
              <a:rPr lang="en-US" sz="1000" b="1" strike="noStrike" spc="-1" dirty="0">
                <a:solidFill>
                  <a:srgbClr val="212529"/>
                </a:solidFill>
                <a:latin typeface="Calibri"/>
                <a:ea typeface="Arial"/>
              </a:rPr>
              <a:t>Full list at </a:t>
            </a:r>
            <a:r>
              <a:rPr lang="en-US" sz="1000" b="1" u="sng" strike="noStrike" spc="-1" dirty="0">
                <a:solidFill>
                  <a:srgbClr val="0563C1"/>
                </a:solidFill>
                <a:uFillTx/>
                <a:latin typeface="Calibri"/>
                <a:ea typeface="Arial"/>
                <a:hlinkClick r:id="rId2"/>
              </a:rPr>
              <a:t>www.gisaid.org/spike</a:t>
            </a:r>
            <a:endParaRPr lang="en-US" sz="1000" b="0" strike="noStrike" spc="-1" dirty="0">
              <a:solidFill>
                <a:srgbClr val="000000"/>
              </a:solidFill>
              <a:latin typeface="Arial"/>
            </a:endParaRPr>
          </a:p>
          <a:p>
            <a:pPr>
              <a:lnSpc>
                <a:spcPct val="100000"/>
              </a:lnSpc>
            </a:pPr>
            <a:endParaRPr lang="en-US" sz="1400" b="0" strike="noStrike" spc="-1" dirty="0">
              <a:solidFill>
                <a:srgbClr val="000000"/>
              </a:solidFill>
              <a:latin typeface="Arial"/>
            </a:endParaRPr>
          </a:p>
        </p:txBody>
      </p:sp>
      <p:sp>
        <p:nvSpPr>
          <p:cNvPr id="660" name="TextBox 10">
            <a:extLst>
              <a:ext uri="{FF2B5EF4-FFF2-40B4-BE49-F238E27FC236}">
                <a16:creationId xmlns:a16="http://schemas.microsoft.com/office/drawing/2014/main" id="{7A90C204-1D45-B437-A1A8-5BE04F4D02BF}"/>
              </a:ext>
            </a:extLst>
          </p:cNvPr>
          <p:cNvSpPr/>
          <p:nvPr/>
        </p:nvSpPr>
        <p:spPr>
          <a:xfrm>
            <a:off x="292680" y="201240"/>
            <a:ext cx="1745280" cy="333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SG" sz="1600" b="1" strike="noStrike" spc="-1" dirty="0">
                <a:solidFill>
                  <a:srgbClr val="000000"/>
                </a:solidFill>
                <a:latin typeface="Calibri"/>
                <a:ea typeface="Arial"/>
              </a:rPr>
              <a:t>EpiCoV</a:t>
            </a:r>
            <a:r>
              <a:rPr lang="en-SG" sz="1200" b="0" strike="noStrike" spc="-1" baseline="50000" dirty="0">
                <a:solidFill>
                  <a:srgbClr val="000000"/>
                </a:solidFill>
                <a:latin typeface="Calibri"/>
                <a:ea typeface="Arial"/>
              </a:rPr>
              <a:t>™ </a:t>
            </a:r>
            <a:r>
              <a:rPr lang="en-SG" sz="1600" b="1" strike="noStrike" spc="-1" dirty="0">
                <a:solidFill>
                  <a:srgbClr val="000000"/>
                </a:solidFill>
                <a:latin typeface="Calibri"/>
                <a:ea typeface="Arial"/>
              </a:rPr>
              <a:t>Update</a:t>
            </a:r>
            <a:endParaRPr lang="en-US" sz="1600" b="0" strike="noStrike" spc="-1" dirty="0">
              <a:solidFill>
                <a:srgbClr val="000000"/>
              </a:solidFill>
              <a:latin typeface="Arial"/>
            </a:endParaRPr>
          </a:p>
        </p:txBody>
      </p:sp>
      <p:pic>
        <p:nvPicPr>
          <p:cNvPr id="5" name="Picture 4">
            <a:extLst>
              <a:ext uri="{FF2B5EF4-FFF2-40B4-BE49-F238E27FC236}">
                <a16:creationId xmlns:a16="http://schemas.microsoft.com/office/drawing/2014/main" id="{4230B4CD-F04D-3F3B-C35A-ACFEA85C8879}"/>
              </a:ext>
            </a:extLst>
          </p:cNvPr>
          <p:cNvPicPr>
            <a:picLocks noChangeAspect="1"/>
          </p:cNvPicPr>
          <p:nvPr/>
        </p:nvPicPr>
        <p:blipFill>
          <a:blip r:embed="rId3"/>
          <a:srcRect b="456"/>
          <a:stretch/>
        </p:blipFill>
        <p:spPr>
          <a:xfrm>
            <a:off x="907785" y="885733"/>
            <a:ext cx="6465784" cy="4414931"/>
          </a:xfrm>
          <a:prstGeom prst="rect">
            <a:avLst/>
          </a:prstGeom>
        </p:spPr>
      </p:pic>
      <p:pic>
        <p:nvPicPr>
          <p:cNvPr id="14" name="Google Shape;77;p15">
            <a:extLst>
              <a:ext uri="{FF2B5EF4-FFF2-40B4-BE49-F238E27FC236}">
                <a16:creationId xmlns:a16="http://schemas.microsoft.com/office/drawing/2014/main" id="{E59FB394-A94E-ED4E-A03A-81DF9A99C9A4}"/>
              </a:ext>
            </a:extLst>
          </p:cNvPr>
          <p:cNvPicPr/>
          <p:nvPr/>
        </p:nvPicPr>
        <p:blipFill>
          <a:blip r:embed="rId4"/>
          <a:stretch/>
        </p:blipFill>
        <p:spPr>
          <a:xfrm>
            <a:off x="7570080" y="5929200"/>
            <a:ext cx="1421640" cy="926280"/>
          </a:xfrm>
          <a:prstGeom prst="rect">
            <a:avLst/>
          </a:prstGeom>
          <a:ln w="0">
            <a:noFill/>
          </a:ln>
        </p:spPr>
      </p:pic>
    </p:spTree>
    <p:extLst>
      <p:ext uri="{BB962C8B-B14F-4D97-AF65-F5344CB8AC3E}">
        <p14:creationId xmlns:p14="http://schemas.microsoft.com/office/powerpoint/2010/main" val="40462226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C6A3DD-1F6D-B8DE-D7D8-F8D06487C67A}"/>
            </a:ext>
          </a:extLst>
        </p:cNvPr>
        <p:cNvGrpSpPr/>
        <p:nvPr/>
      </p:nvGrpSpPr>
      <p:grpSpPr>
        <a:xfrm>
          <a:off x="0" y="0"/>
          <a:ext cx="0" cy="0"/>
          <a:chOff x="0" y="0"/>
          <a:chExt cx="0" cy="0"/>
        </a:xfrm>
      </p:grpSpPr>
      <p:sp>
        <p:nvSpPr>
          <p:cNvPr id="662" name="Google Shape;124;p18">
            <a:extLst>
              <a:ext uri="{FF2B5EF4-FFF2-40B4-BE49-F238E27FC236}">
                <a16:creationId xmlns:a16="http://schemas.microsoft.com/office/drawing/2014/main" id="{5EDBB65E-2618-2178-793E-F6C146D63280}"/>
              </a:ext>
            </a:extLst>
          </p:cNvPr>
          <p:cNvSpPr/>
          <p:nvPr/>
        </p:nvSpPr>
        <p:spPr>
          <a:xfrm>
            <a:off x="693000" y="65880"/>
            <a:ext cx="8390880" cy="636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r">
              <a:lnSpc>
                <a:spcPct val="100000"/>
              </a:lnSpc>
              <a:tabLst>
                <a:tab pos="0" algn="l"/>
              </a:tabLst>
            </a:pPr>
            <a:r>
              <a:rPr lang="en-SG" sz="1700" b="1" strike="noStrike" spc="-1" dirty="0">
                <a:solidFill>
                  <a:srgbClr val="000000"/>
                </a:solidFill>
                <a:latin typeface="Calibri"/>
                <a:ea typeface="Calibri"/>
              </a:rPr>
              <a:t>Regional distribution of subtypes in new RSV sequences </a:t>
            </a:r>
            <a:endParaRPr lang="en-US" sz="1700" b="0" strike="noStrike" spc="-1" dirty="0">
              <a:solidFill>
                <a:srgbClr val="000000"/>
              </a:solidFill>
              <a:latin typeface="Arial"/>
            </a:endParaRPr>
          </a:p>
          <a:p>
            <a:pPr algn="r">
              <a:lnSpc>
                <a:spcPct val="100000"/>
              </a:lnSpc>
              <a:tabLst>
                <a:tab pos="0" algn="l"/>
              </a:tabLst>
            </a:pPr>
            <a:r>
              <a:rPr lang="en-SG" sz="1700" b="1" strike="noStrike" spc="-1" dirty="0">
                <a:solidFill>
                  <a:schemeClr val="dk1"/>
                </a:solidFill>
                <a:latin typeface="Calibri"/>
                <a:ea typeface="Calibri"/>
              </a:rPr>
              <a:t>collected from 2024-02-01 to 2025-01-01</a:t>
            </a:r>
            <a:endParaRPr lang="en-US" sz="1700" b="0" strike="noStrike" spc="-1" dirty="0">
              <a:solidFill>
                <a:srgbClr val="000000"/>
              </a:solidFill>
              <a:latin typeface="Arial"/>
            </a:endParaRPr>
          </a:p>
          <a:p>
            <a:pPr algn="r">
              <a:lnSpc>
                <a:spcPct val="100000"/>
              </a:lnSpc>
              <a:tabLst>
                <a:tab pos="0" algn="l"/>
              </a:tabLst>
            </a:pPr>
            <a:endParaRPr lang="en-US" sz="1700" b="0" strike="noStrike" spc="-1" dirty="0">
              <a:solidFill>
                <a:srgbClr val="000000"/>
              </a:solidFill>
              <a:latin typeface="Arial"/>
            </a:endParaRPr>
          </a:p>
          <a:p>
            <a:pPr algn="r">
              <a:lnSpc>
                <a:spcPct val="100000"/>
              </a:lnSpc>
              <a:tabLst>
                <a:tab pos="0" algn="l"/>
              </a:tabLst>
            </a:pPr>
            <a:endParaRPr lang="en-US" sz="1700" b="0" strike="noStrike" spc="-1" dirty="0">
              <a:solidFill>
                <a:srgbClr val="000000"/>
              </a:solidFill>
              <a:latin typeface="Arial"/>
            </a:endParaRPr>
          </a:p>
          <a:p>
            <a:pPr algn="r">
              <a:lnSpc>
                <a:spcPct val="100000"/>
              </a:lnSpc>
              <a:tabLst>
                <a:tab pos="0" algn="l"/>
              </a:tabLst>
            </a:pPr>
            <a:endParaRPr lang="en-US" sz="1700" b="0" strike="noStrike" spc="-1" dirty="0">
              <a:solidFill>
                <a:srgbClr val="000000"/>
              </a:solidFill>
              <a:latin typeface="Arial"/>
            </a:endParaRPr>
          </a:p>
          <a:p>
            <a:pPr algn="r">
              <a:lnSpc>
                <a:spcPct val="100000"/>
              </a:lnSpc>
              <a:tabLst>
                <a:tab pos="0" algn="l"/>
              </a:tabLst>
            </a:pPr>
            <a:endParaRPr lang="en-US" sz="1700" b="0" strike="noStrike" spc="-1" dirty="0">
              <a:solidFill>
                <a:srgbClr val="000000"/>
              </a:solidFill>
              <a:latin typeface="Arial"/>
            </a:endParaRPr>
          </a:p>
        </p:txBody>
      </p:sp>
      <p:sp>
        <p:nvSpPr>
          <p:cNvPr id="666" name="TextBox 9">
            <a:extLst>
              <a:ext uri="{FF2B5EF4-FFF2-40B4-BE49-F238E27FC236}">
                <a16:creationId xmlns:a16="http://schemas.microsoft.com/office/drawing/2014/main" id="{CD45E5A9-D3D8-CD70-29D0-FE69710E70F5}"/>
              </a:ext>
            </a:extLst>
          </p:cNvPr>
          <p:cNvSpPr/>
          <p:nvPr/>
        </p:nvSpPr>
        <p:spPr>
          <a:xfrm>
            <a:off x="292680" y="201240"/>
            <a:ext cx="1745280" cy="333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SG" sz="1600" b="1" strike="noStrike" spc="-1">
                <a:solidFill>
                  <a:srgbClr val="000000"/>
                </a:solidFill>
                <a:latin typeface="Calibri"/>
                <a:ea typeface="Arial"/>
              </a:rPr>
              <a:t>EpiRSV</a:t>
            </a:r>
            <a:r>
              <a:rPr lang="en-SG" sz="1200" b="0" strike="noStrike" spc="-1" baseline="50000">
                <a:solidFill>
                  <a:srgbClr val="000000"/>
                </a:solidFill>
                <a:latin typeface="Calibri"/>
                <a:ea typeface="Arial"/>
              </a:rPr>
              <a:t>™ </a:t>
            </a:r>
            <a:r>
              <a:rPr lang="en-SG" sz="1600" b="1" strike="noStrike" spc="-1">
                <a:solidFill>
                  <a:srgbClr val="000000"/>
                </a:solidFill>
                <a:latin typeface="Calibri"/>
                <a:ea typeface="Arial"/>
              </a:rPr>
              <a:t>Update</a:t>
            </a:r>
            <a:endParaRPr lang="en-US" sz="1600" b="0" strike="noStrike" spc="-1">
              <a:solidFill>
                <a:srgbClr val="000000"/>
              </a:solidFill>
              <a:latin typeface="Arial"/>
            </a:endParaRPr>
          </a:p>
        </p:txBody>
      </p:sp>
      <p:pic>
        <p:nvPicPr>
          <p:cNvPr id="4" name="Picture 3" descr="A screenshot of a graph&#10;&#10;Description automatically generated">
            <a:extLst>
              <a:ext uri="{FF2B5EF4-FFF2-40B4-BE49-F238E27FC236}">
                <a16:creationId xmlns:a16="http://schemas.microsoft.com/office/drawing/2014/main" id="{A71CE097-0EBE-762A-EE24-9D40A65F67E6}"/>
              </a:ext>
            </a:extLst>
          </p:cNvPr>
          <p:cNvPicPr>
            <a:picLocks noChangeAspect="1"/>
          </p:cNvPicPr>
          <p:nvPr/>
        </p:nvPicPr>
        <p:blipFill>
          <a:blip r:embed="rId2" cstate="print">
            <a:extLst>
              <a:ext uri="{28A0092B-C50C-407E-A947-70E740481C1C}">
                <a14:useLocalDpi xmlns:a14="http://schemas.microsoft.com/office/drawing/2010/main" val="0"/>
              </a:ext>
            </a:extLst>
          </a:blip>
          <a:srcRect t="12943"/>
          <a:stretch/>
        </p:blipFill>
        <p:spPr>
          <a:xfrm>
            <a:off x="0" y="2000250"/>
            <a:ext cx="9144000" cy="2336131"/>
          </a:xfrm>
          <a:prstGeom prst="rect">
            <a:avLst/>
          </a:prstGeom>
        </p:spPr>
      </p:pic>
      <p:pic>
        <p:nvPicPr>
          <p:cNvPr id="8" name="Google Shape;77;p15">
            <a:extLst>
              <a:ext uri="{FF2B5EF4-FFF2-40B4-BE49-F238E27FC236}">
                <a16:creationId xmlns:a16="http://schemas.microsoft.com/office/drawing/2014/main" id="{8E0E4FD3-DA37-B143-8A3F-EE62047CFA69}"/>
              </a:ext>
            </a:extLst>
          </p:cNvPr>
          <p:cNvPicPr/>
          <p:nvPr/>
        </p:nvPicPr>
        <p:blipFill>
          <a:blip r:embed="rId3"/>
          <a:stretch/>
        </p:blipFill>
        <p:spPr>
          <a:xfrm>
            <a:off x="7570080" y="5929200"/>
            <a:ext cx="1421640" cy="926280"/>
          </a:xfrm>
          <a:prstGeom prst="rect">
            <a:avLst/>
          </a:prstGeom>
          <a:ln w="0">
            <a:noFill/>
          </a:ln>
        </p:spPr>
      </p:pic>
    </p:spTree>
    <p:extLst>
      <p:ext uri="{BB962C8B-B14F-4D97-AF65-F5344CB8AC3E}">
        <p14:creationId xmlns:p14="http://schemas.microsoft.com/office/powerpoint/2010/main" val="38166521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D046EA-C24B-70FE-AAB4-6BC823BFAA2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68E8A38-370D-8445-DDD9-A7B9221A15ED}"/>
              </a:ext>
            </a:extLst>
          </p:cNvPr>
          <p:cNvPicPr>
            <a:picLocks/>
          </p:cNvPicPr>
          <p:nvPr/>
        </p:nvPicPr>
        <p:blipFill>
          <a:blip r:embed="rId2"/>
          <a:stretch>
            <a:fillRect/>
          </a:stretch>
        </p:blipFill>
        <p:spPr>
          <a:xfrm>
            <a:off x="2342661" y="1317904"/>
            <a:ext cx="6789600" cy="1508400"/>
          </a:xfrm>
          <a:prstGeom prst="rect">
            <a:avLst/>
          </a:prstGeom>
        </p:spPr>
      </p:pic>
      <p:pic>
        <p:nvPicPr>
          <p:cNvPr id="18" name="Picture 17">
            <a:extLst>
              <a:ext uri="{FF2B5EF4-FFF2-40B4-BE49-F238E27FC236}">
                <a16:creationId xmlns:a16="http://schemas.microsoft.com/office/drawing/2014/main" id="{3E4487D4-2019-C904-92E1-04717880672E}"/>
              </a:ext>
            </a:extLst>
          </p:cNvPr>
          <p:cNvPicPr>
            <a:picLocks/>
          </p:cNvPicPr>
          <p:nvPr/>
        </p:nvPicPr>
        <p:blipFill>
          <a:blip r:embed="rId3"/>
          <a:stretch>
            <a:fillRect/>
          </a:stretch>
        </p:blipFill>
        <p:spPr>
          <a:xfrm>
            <a:off x="2352943" y="2912201"/>
            <a:ext cx="6789600" cy="1508400"/>
          </a:xfrm>
          <a:prstGeom prst="rect">
            <a:avLst/>
          </a:prstGeom>
        </p:spPr>
      </p:pic>
      <p:pic>
        <p:nvPicPr>
          <p:cNvPr id="22" name="Picture 21">
            <a:extLst>
              <a:ext uri="{FF2B5EF4-FFF2-40B4-BE49-F238E27FC236}">
                <a16:creationId xmlns:a16="http://schemas.microsoft.com/office/drawing/2014/main" id="{4BE1784C-C0F0-D178-58F1-FE133B39E38C}"/>
              </a:ext>
            </a:extLst>
          </p:cNvPr>
          <p:cNvPicPr>
            <a:picLocks/>
          </p:cNvPicPr>
          <p:nvPr/>
        </p:nvPicPr>
        <p:blipFill>
          <a:blip r:embed="rId4"/>
          <a:stretch>
            <a:fillRect/>
          </a:stretch>
        </p:blipFill>
        <p:spPr>
          <a:xfrm>
            <a:off x="2354867" y="4479272"/>
            <a:ext cx="6789600" cy="1508400"/>
          </a:xfrm>
          <a:prstGeom prst="rect">
            <a:avLst/>
          </a:prstGeom>
        </p:spPr>
      </p:pic>
      <p:sp>
        <p:nvSpPr>
          <p:cNvPr id="6" name="Google Shape;124;p18">
            <a:extLst>
              <a:ext uri="{FF2B5EF4-FFF2-40B4-BE49-F238E27FC236}">
                <a16:creationId xmlns:a16="http://schemas.microsoft.com/office/drawing/2014/main" id="{CF06B89D-CDC4-5616-3B28-805DB7259AEC}"/>
              </a:ext>
            </a:extLst>
          </p:cNvPr>
          <p:cNvSpPr/>
          <p:nvPr/>
        </p:nvSpPr>
        <p:spPr>
          <a:xfrm>
            <a:off x="2729282" y="436929"/>
            <a:ext cx="3459082" cy="432936"/>
          </a:xfrm>
          <a:prstGeom prst="rect">
            <a:avLst/>
          </a:prstGeom>
          <a:noFill/>
          <a:ln>
            <a:noFill/>
          </a:ln>
        </p:spPr>
        <p:txBody>
          <a:bodyPr spcFirstLastPara="1" wrap="square" lIns="90000" tIns="45000" rIns="90000" bIns="450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700"/>
              <a:buFont typeface="Arial"/>
              <a:buNone/>
              <a:tabLst/>
              <a:defRPr/>
            </a:pPr>
            <a:r>
              <a:rPr kumimoji="0" lang="en-SG" sz="1400" b="1" i="0" u="none" strike="noStrike" kern="0" cap="none" spc="0" normalizeH="0" baseline="0" noProof="0" dirty="0">
                <a:ln>
                  <a:noFill/>
                </a:ln>
                <a:solidFill>
                  <a:srgbClr val="000000"/>
                </a:solidFill>
                <a:effectLst/>
                <a:uLnTx/>
                <a:uFillTx/>
                <a:latin typeface="Calibri"/>
                <a:ea typeface="Calibri"/>
                <a:cs typeface="Calibri"/>
                <a:sym typeface="Calibri"/>
              </a:rPr>
              <a:t>RSV Emerging Variants by Spread
</a:t>
            </a:r>
            <a:endParaRPr kumimoji="0" sz="14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5" name="TextBox 24">
            <a:extLst>
              <a:ext uri="{FF2B5EF4-FFF2-40B4-BE49-F238E27FC236}">
                <a16:creationId xmlns:a16="http://schemas.microsoft.com/office/drawing/2014/main" id="{C17658BA-88D5-4E16-90BB-6CD1B4906DC1}"/>
              </a:ext>
            </a:extLst>
          </p:cNvPr>
          <p:cNvSpPr txBox="1"/>
          <p:nvPr/>
        </p:nvSpPr>
        <p:spPr>
          <a:xfrm>
            <a:off x="750480" y="968597"/>
            <a:ext cx="110620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Constellation*</a:t>
            </a:r>
            <a:endParaRPr kumimoji="0" lang="en-SG"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6" name="TextBox 25">
            <a:extLst>
              <a:ext uri="{FF2B5EF4-FFF2-40B4-BE49-F238E27FC236}">
                <a16:creationId xmlns:a16="http://schemas.microsoft.com/office/drawing/2014/main" id="{E345C8BD-D394-DA7F-8854-C886AF7BA400}"/>
              </a:ext>
            </a:extLst>
          </p:cNvPr>
          <p:cNvSpPr txBox="1"/>
          <p:nvPr/>
        </p:nvSpPr>
        <p:spPr>
          <a:xfrm>
            <a:off x="180929" y="781900"/>
            <a:ext cx="70884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Subtype</a:t>
            </a:r>
            <a:endParaRPr kumimoji="0" lang="en-SG"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7" name="TextBox 26">
            <a:extLst>
              <a:ext uri="{FF2B5EF4-FFF2-40B4-BE49-F238E27FC236}">
                <a16:creationId xmlns:a16="http://schemas.microsoft.com/office/drawing/2014/main" id="{83F8C46E-38AF-F326-482B-139CB5C8F100}"/>
              </a:ext>
            </a:extLst>
          </p:cNvPr>
          <p:cNvSpPr txBox="1"/>
          <p:nvPr/>
        </p:nvSpPr>
        <p:spPr>
          <a:xfrm>
            <a:off x="1637708" y="779540"/>
            <a:ext cx="61927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Count</a:t>
            </a:r>
            <a:r>
              <a:rPr kumimoji="0" lang="en-US" sz="12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rPr>
              <a:t>^</a:t>
            </a:r>
            <a:endParaRPr kumimoji="0" lang="en-SG" sz="12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2" name="TextBox 41">
            <a:extLst>
              <a:ext uri="{FF2B5EF4-FFF2-40B4-BE49-F238E27FC236}">
                <a16:creationId xmlns:a16="http://schemas.microsoft.com/office/drawing/2014/main" id="{D1B80768-4AAA-8CFF-E75B-667E91AB99F3}"/>
              </a:ext>
            </a:extLst>
          </p:cNvPr>
          <p:cNvSpPr txBox="1"/>
          <p:nvPr/>
        </p:nvSpPr>
        <p:spPr>
          <a:xfrm>
            <a:off x="2544369" y="729302"/>
            <a:ext cx="853119"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Cumulative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locations</a:t>
            </a:r>
            <a:endParaRPr kumimoji="0" lang="en-SG" sz="11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nvGrpSpPr>
          <p:cNvPr id="43" name="Group 42">
            <a:extLst>
              <a:ext uri="{FF2B5EF4-FFF2-40B4-BE49-F238E27FC236}">
                <a16:creationId xmlns:a16="http://schemas.microsoft.com/office/drawing/2014/main" id="{117D91F5-271B-EDCA-3CFA-9228724BA060}"/>
              </a:ext>
            </a:extLst>
          </p:cNvPr>
          <p:cNvGrpSpPr/>
          <p:nvPr/>
        </p:nvGrpSpPr>
        <p:grpSpPr>
          <a:xfrm>
            <a:off x="3697498" y="765041"/>
            <a:ext cx="2908860" cy="400110"/>
            <a:chOff x="3506585" y="781411"/>
            <a:chExt cx="2908860" cy="400110"/>
          </a:xfrm>
        </p:grpSpPr>
        <p:sp>
          <p:nvSpPr>
            <p:cNvPr id="44" name="TextBox 43">
              <a:extLst>
                <a:ext uri="{FF2B5EF4-FFF2-40B4-BE49-F238E27FC236}">
                  <a16:creationId xmlns:a16="http://schemas.microsoft.com/office/drawing/2014/main" id="{DBC092F1-6149-42D0-425E-092C533E2279}"/>
                </a:ext>
              </a:extLst>
            </p:cNvPr>
            <p:cNvSpPr txBox="1"/>
            <p:nvPr/>
          </p:nvSpPr>
          <p:spPr>
            <a:xfrm>
              <a:off x="3506585" y="781411"/>
              <a:ext cx="62228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North</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America</a:t>
              </a:r>
              <a:endParaRPr kumimoji="0" lang="en-SG" sz="10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5" name="TextBox 44">
              <a:extLst>
                <a:ext uri="{FF2B5EF4-FFF2-40B4-BE49-F238E27FC236}">
                  <a16:creationId xmlns:a16="http://schemas.microsoft.com/office/drawing/2014/main" id="{D996496B-087B-BE69-8E98-8EAB7492C9A4}"/>
                </a:ext>
              </a:extLst>
            </p:cNvPr>
            <p:cNvSpPr txBox="1"/>
            <p:nvPr/>
          </p:nvSpPr>
          <p:spPr>
            <a:xfrm>
              <a:off x="3984909" y="781411"/>
              <a:ext cx="62228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South</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America</a:t>
              </a:r>
              <a:endParaRPr kumimoji="0" lang="en-SG" sz="10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6" name="TextBox 45">
              <a:extLst>
                <a:ext uri="{FF2B5EF4-FFF2-40B4-BE49-F238E27FC236}">
                  <a16:creationId xmlns:a16="http://schemas.microsoft.com/office/drawing/2014/main" id="{ACC63853-0296-C3DA-430A-AEEEE0FF1419}"/>
                </a:ext>
              </a:extLst>
            </p:cNvPr>
            <p:cNvSpPr txBox="1"/>
            <p:nvPr/>
          </p:nvSpPr>
          <p:spPr>
            <a:xfrm>
              <a:off x="4472856" y="893934"/>
              <a:ext cx="562975"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Europe</a:t>
              </a:r>
              <a:endParaRPr kumimoji="0" lang="en-SG" sz="10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7" name="TextBox 46">
              <a:extLst>
                <a:ext uri="{FF2B5EF4-FFF2-40B4-BE49-F238E27FC236}">
                  <a16:creationId xmlns:a16="http://schemas.microsoft.com/office/drawing/2014/main" id="{DFB3061F-A506-B5B8-2064-C20927F14F3F}"/>
                </a:ext>
              </a:extLst>
            </p:cNvPr>
            <p:cNvSpPr txBox="1"/>
            <p:nvPr/>
          </p:nvSpPr>
          <p:spPr>
            <a:xfrm>
              <a:off x="4967437" y="890928"/>
              <a:ext cx="49404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Africa</a:t>
              </a:r>
              <a:endParaRPr kumimoji="0" lang="en-SG" sz="10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8" name="TextBox 47">
              <a:extLst>
                <a:ext uri="{FF2B5EF4-FFF2-40B4-BE49-F238E27FC236}">
                  <a16:creationId xmlns:a16="http://schemas.microsoft.com/office/drawing/2014/main" id="{04D5EF8E-70E5-D47F-03F6-BF195D69FF1F}"/>
                </a:ext>
              </a:extLst>
            </p:cNvPr>
            <p:cNvSpPr txBox="1"/>
            <p:nvPr/>
          </p:nvSpPr>
          <p:spPr>
            <a:xfrm>
              <a:off x="5439668" y="888498"/>
              <a:ext cx="407484"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Asia</a:t>
              </a:r>
              <a:endParaRPr kumimoji="0" lang="en-SG" sz="10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9" name="TextBox 48">
              <a:extLst>
                <a:ext uri="{FF2B5EF4-FFF2-40B4-BE49-F238E27FC236}">
                  <a16:creationId xmlns:a16="http://schemas.microsoft.com/office/drawing/2014/main" id="{7226D170-BF5B-8E38-7F4F-45B1CC9CA904}"/>
                </a:ext>
              </a:extLst>
            </p:cNvPr>
            <p:cNvSpPr txBox="1"/>
            <p:nvPr/>
          </p:nvSpPr>
          <p:spPr>
            <a:xfrm>
              <a:off x="5801174" y="897193"/>
              <a:ext cx="61427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Oceania</a:t>
              </a:r>
              <a:endParaRPr kumimoji="0" lang="en-SG" sz="10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sp>
        <p:nvSpPr>
          <p:cNvPr id="37" name="TextBox 36">
            <a:extLst>
              <a:ext uri="{FF2B5EF4-FFF2-40B4-BE49-F238E27FC236}">
                <a16:creationId xmlns:a16="http://schemas.microsoft.com/office/drawing/2014/main" id="{1382DBC7-1945-F085-3C47-6F1A06A890AA}"/>
              </a:ext>
            </a:extLst>
          </p:cNvPr>
          <p:cNvSpPr txBox="1"/>
          <p:nvPr/>
        </p:nvSpPr>
        <p:spPr>
          <a:xfrm>
            <a:off x="7313032" y="821003"/>
            <a:ext cx="71205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geoMap</a:t>
            </a:r>
            <a:endParaRPr kumimoji="0" lang="en-SG" sz="12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 name="Google Shape;124;p18">
            <a:extLst>
              <a:ext uri="{FF2B5EF4-FFF2-40B4-BE49-F238E27FC236}">
                <a16:creationId xmlns:a16="http://schemas.microsoft.com/office/drawing/2014/main" id="{A02B6281-EA8E-227F-2F69-CADBA44C607C}"/>
              </a:ext>
            </a:extLst>
          </p:cNvPr>
          <p:cNvSpPr/>
          <p:nvPr/>
        </p:nvSpPr>
        <p:spPr>
          <a:xfrm>
            <a:off x="5630581" y="10410"/>
            <a:ext cx="3361324" cy="432936"/>
          </a:xfrm>
          <a:prstGeom prst="rect">
            <a:avLst/>
          </a:prstGeom>
          <a:noFill/>
          <a:ln>
            <a:noFill/>
          </a:ln>
        </p:spPr>
        <p:txBody>
          <a:bodyPr spcFirstLastPara="1" wrap="square" lIns="90000" tIns="45000" rIns="90000" bIns="450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700"/>
              <a:buFont typeface="Arial"/>
              <a:buNone/>
              <a:tabLst/>
              <a:defRPr/>
            </a:pPr>
            <a:r>
              <a:rPr kumimoji="0" lang="en-SG" sz="1600" b="1" i="0" u="none" strike="noStrike" kern="0" cap="none" spc="0" normalizeH="0" baseline="0" noProof="0" dirty="0">
                <a:ln>
                  <a:noFill/>
                </a:ln>
                <a:solidFill>
                  <a:srgbClr val="000000"/>
                </a:solidFill>
                <a:effectLst/>
                <a:uLnTx/>
                <a:uFillTx/>
                <a:latin typeface="Calibri"/>
                <a:ea typeface="Calibri"/>
                <a:cs typeface="Calibri"/>
                <a:sym typeface="Calibri"/>
              </a:rPr>
              <a:t>Emerging variant analysis 2025-01-07</a:t>
            </a:r>
            <a:endParaRPr kumimoji="0" sz="16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9" name="TextBox 28">
            <a:extLst>
              <a:ext uri="{FF2B5EF4-FFF2-40B4-BE49-F238E27FC236}">
                <a16:creationId xmlns:a16="http://schemas.microsoft.com/office/drawing/2014/main" id="{AFE778D6-D919-7A4A-7F9A-3DBD3E7175A3}"/>
              </a:ext>
            </a:extLst>
          </p:cNvPr>
          <p:cNvSpPr txBox="1"/>
          <p:nvPr/>
        </p:nvSpPr>
        <p:spPr>
          <a:xfrm>
            <a:off x="174352" y="1270460"/>
            <a:ext cx="271228"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B</a:t>
            </a:r>
            <a:endParaRPr kumimoji="0" lang="en-SG"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0" name="TextBox 29">
            <a:extLst>
              <a:ext uri="{FF2B5EF4-FFF2-40B4-BE49-F238E27FC236}">
                <a16:creationId xmlns:a16="http://schemas.microsoft.com/office/drawing/2014/main" id="{6524C74E-29A0-3E42-2081-FE47B145CDC9}"/>
              </a:ext>
            </a:extLst>
          </p:cNvPr>
          <p:cNvSpPr txBox="1"/>
          <p:nvPr/>
        </p:nvSpPr>
        <p:spPr>
          <a:xfrm>
            <a:off x="1861603" y="1276189"/>
            <a:ext cx="420308"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5</a:t>
            </a:r>
            <a:r>
              <a:rPr kumimoji="0" lang="en-SG"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97</a:t>
            </a:r>
          </a:p>
        </p:txBody>
      </p:sp>
      <p:sp>
        <p:nvSpPr>
          <p:cNvPr id="31" name="TextBox 30">
            <a:extLst>
              <a:ext uri="{FF2B5EF4-FFF2-40B4-BE49-F238E27FC236}">
                <a16:creationId xmlns:a16="http://schemas.microsoft.com/office/drawing/2014/main" id="{6880B093-6E07-34ED-2E5F-199C75173D51}"/>
              </a:ext>
            </a:extLst>
          </p:cNvPr>
          <p:cNvSpPr txBox="1"/>
          <p:nvPr/>
        </p:nvSpPr>
        <p:spPr>
          <a:xfrm>
            <a:off x="165179" y="1462521"/>
            <a:ext cx="2035784" cy="646331"/>
          </a:xfrm>
          <a:prstGeom prst="rect">
            <a:avLst/>
          </a:prstGeom>
          <a:noFill/>
        </p:spPr>
        <p:txBody>
          <a:bodyPr wrap="square" rtlCol="0">
            <a:spAutoFit/>
          </a:bodyPr>
          <a:lstStyle>
            <a:defPPr marR="0" lvl="0" algn="l" rtl="0">
              <a:lnSpc>
                <a:spcPct val="100000"/>
              </a:lnSpc>
              <a:spcBef>
                <a:spcPts val="0"/>
              </a:spcBef>
              <a:spcAft>
                <a:spcPts val="0"/>
              </a:spcAft>
            </a:defPPr>
            <a:lvl1pPr>
              <a:defRPr sz="1000">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F_S190N, F_S211N, F_S389P, G_A74V, G_I137T, G_I252T, G_I268T, G_K256N, G_P214S, G_P221L, G_S100G, G_S275P, G_T131A, G_Y285H</a:t>
            </a:r>
            <a:endParaRPr kumimoji="0" lang="en-SG"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9" name="TextBox 8">
            <a:extLst>
              <a:ext uri="{FF2B5EF4-FFF2-40B4-BE49-F238E27FC236}">
                <a16:creationId xmlns:a16="http://schemas.microsoft.com/office/drawing/2014/main" id="{181282D6-F018-A82B-224A-FB57F3B18E90}"/>
              </a:ext>
            </a:extLst>
          </p:cNvPr>
          <p:cNvSpPr txBox="1"/>
          <p:nvPr/>
        </p:nvSpPr>
        <p:spPr>
          <a:xfrm>
            <a:off x="190047" y="2812947"/>
            <a:ext cx="277641"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a:t>
            </a:r>
            <a:endParaRPr kumimoji="0" lang="en-SG"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4" name="TextBox 13">
            <a:extLst>
              <a:ext uri="{FF2B5EF4-FFF2-40B4-BE49-F238E27FC236}">
                <a16:creationId xmlns:a16="http://schemas.microsoft.com/office/drawing/2014/main" id="{EF5C3E4C-CE5C-AA83-7611-1B4919089096}"/>
              </a:ext>
            </a:extLst>
          </p:cNvPr>
          <p:cNvSpPr txBox="1"/>
          <p:nvPr/>
        </p:nvSpPr>
        <p:spPr>
          <a:xfrm>
            <a:off x="1900875" y="2812947"/>
            <a:ext cx="341760"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SG"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30</a:t>
            </a:r>
          </a:p>
        </p:txBody>
      </p:sp>
      <p:sp>
        <p:nvSpPr>
          <p:cNvPr id="17" name="TextBox 16">
            <a:extLst>
              <a:ext uri="{FF2B5EF4-FFF2-40B4-BE49-F238E27FC236}">
                <a16:creationId xmlns:a16="http://schemas.microsoft.com/office/drawing/2014/main" id="{E12D995D-FA45-86F6-2468-0ABF43436832}"/>
              </a:ext>
            </a:extLst>
          </p:cNvPr>
          <p:cNvSpPr txBox="1"/>
          <p:nvPr/>
        </p:nvSpPr>
        <p:spPr>
          <a:xfrm>
            <a:off x="174352" y="3056141"/>
            <a:ext cx="2035784" cy="923330"/>
          </a:xfrm>
          <a:prstGeom prst="rect">
            <a:avLst/>
          </a:prstGeom>
          <a:noFill/>
        </p:spPr>
        <p:txBody>
          <a:bodyPr wrap="square" rtlCol="0">
            <a:spAutoFit/>
          </a:bodyPr>
          <a:lstStyle>
            <a:defPPr marR="0" lvl="0" algn="l" rtl="0">
              <a:lnSpc>
                <a:spcPct val="100000"/>
              </a:lnSpc>
              <a:spcBef>
                <a:spcPts val="0"/>
              </a:spcBef>
              <a:spcAft>
                <a:spcPts val="0"/>
              </a:spcAft>
            </a:defPPr>
            <a:lvl1pPr>
              <a:defRPr sz="1000">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F_S276N, F_T12I, G_D284G, G_G224E, G_G98V, G_H258Q, G_H266L, G_H90Y, G_I134K, G_I265L, G_K262E, G_L101S, G_L97F, G_N178G, G_P230T, G_P298L, G_P71L, G_S243T, G_T113I, G_V131D, G_Y304H</a:t>
            </a:r>
          </a:p>
        </p:txBody>
      </p:sp>
      <p:grpSp>
        <p:nvGrpSpPr>
          <p:cNvPr id="7" name="Group 6">
            <a:extLst>
              <a:ext uri="{FF2B5EF4-FFF2-40B4-BE49-F238E27FC236}">
                <a16:creationId xmlns:a16="http://schemas.microsoft.com/office/drawing/2014/main" id="{E1FF3E36-2D29-B34A-736B-CEE24A06768B}"/>
              </a:ext>
            </a:extLst>
          </p:cNvPr>
          <p:cNvGrpSpPr/>
          <p:nvPr/>
        </p:nvGrpSpPr>
        <p:grpSpPr>
          <a:xfrm>
            <a:off x="3403218" y="1837845"/>
            <a:ext cx="289040" cy="3792903"/>
            <a:chOff x="3441216" y="1778462"/>
            <a:chExt cx="289040" cy="3792903"/>
          </a:xfrm>
        </p:grpSpPr>
        <p:sp>
          <p:nvSpPr>
            <p:cNvPr id="28" name="TextBox 27">
              <a:extLst>
                <a:ext uri="{FF2B5EF4-FFF2-40B4-BE49-F238E27FC236}">
                  <a16:creationId xmlns:a16="http://schemas.microsoft.com/office/drawing/2014/main" id="{F083AB00-E90E-7CF1-E5C1-8D93D34132B7}"/>
                </a:ext>
              </a:extLst>
            </p:cNvPr>
            <p:cNvSpPr txBox="1"/>
            <p:nvPr/>
          </p:nvSpPr>
          <p:spPr>
            <a:xfrm rot="16200000">
              <a:off x="3267633" y="1970241"/>
              <a:ext cx="64516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prevalence</a:t>
              </a:r>
              <a:endParaRPr kumimoji="0" lang="en-SG" sz="11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 name="TextBox 7">
              <a:extLst>
                <a:ext uri="{FF2B5EF4-FFF2-40B4-BE49-F238E27FC236}">
                  <a16:creationId xmlns:a16="http://schemas.microsoft.com/office/drawing/2014/main" id="{D933C8BE-F16D-7E87-D18A-73D36D192B70}"/>
                </a:ext>
              </a:extLst>
            </p:cNvPr>
            <p:cNvSpPr txBox="1"/>
            <p:nvPr/>
          </p:nvSpPr>
          <p:spPr>
            <a:xfrm rot="16200000">
              <a:off x="3249437" y="3551641"/>
              <a:ext cx="64516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prevalence</a:t>
              </a:r>
              <a:endParaRPr kumimoji="0" lang="en-SG" sz="11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1" name="TextBox 10">
              <a:extLst>
                <a:ext uri="{FF2B5EF4-FFF2-40B4-BE49-F238E27FC236}">
                  <a16:creationId xmlns:a16="http://schemas.microsoft.com/office/drawing/2014/main" id="{78BA2727-ECD6-5EEF-127F-C0972AFBFEAA}"/>
                </a:ext>
              </a:extLst>
            </p:cNvPr>
            <p:cNvSpPr txBox="1"/>
            <p:nvPr/>
          </p:nvSpPr>
          <p:spPr>
            <a:xfrm rot="16200000">
              <a:off x="3276867" y="5117976"/>
              <a:ext cx="64516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prevalence</a:t>
              </a:r>
              <a:endParaRPr kumimoji="0" lang="en-SG" sz="11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sp>
        <p:nvSpPr>
          <p:cNvPr id="12" name="TextBox 11">
            <a:extLst>
              <a:ext uri="{FF2B5EF4-FFF2-40B4-BE49-F238E27FC236}">
                <a16:creationId xmlns:a16="http://schemas.microsoft.com/office/drawing/2014/main" id="{537D305F-0857-D2AB-C65E-A46F5BB0F5DF}"/>
              </a:ext>
            </a:extLst>
          </p:cNvPr>
          <p:cNvSpPr txBox="1"/>
          <p:nvPr/>
        </p:nvSpPr>
        <p:spPr>
          <a:xfrm>
            <a:off x="190045" y="4379282"/>
            <a:ext cx="277641"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B</a:t>
            </a:r>
            <a:endParaRPr kumimoji="0" lang="en-SG"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3" name="TextBox 12">
            <a:extLst>
              <a:ext uri="{FF2B5EF4-FFF2-40B4-BE49-F238E27FC236}">
                <a16:creationId xmlns:a16="http://schemas.microsoft.com/office/drawing/2014/main" id="{605D4CBA-FA56-281D-7F04-7748F621C2D4}"/>
              </a:ext>
            </a:extLst>
          </p:cNvPr>
          <p:cNvSpPr txBox="1"/>
          <p:nvPr/>
        </p:nvSpPr>
        <p:spPr>
          <a:xfrm>
            <a:off x="1861599" y="4379282"/>
            <a:ext cx="420308"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SG"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161</a:t>
            </a:r>
          </a:p>
        </p:txBody>
      </p:sp>
      <p:sp>
        <p:nvSpPr>
          <p:cNvPr id="15" name="TextBox 14">
            <a:extLst>
              <a:ext uri="{FF2B5EF4-FFF2-40B4-BE49-F238E27FC236}">
                <a16:creationId xmlns:a16="http://schemas.microsoft.com/office/drawing/2014/main" id="{E39B7B51-A96F-31E8-E025-5AC81AD6FF07}"/>
              </a:ext>
            </a:extLst>
          </p:cNvPr>
          <p:cNvSpPr txBox="1"/>
          <p:nvPr/>
        </p:nvSpPr>
        <p:spPr>
          <a:xfrm>
            <a:off x="180929" y="4607024"/>
            <a:ext cx="2035784" cy="646331"/>
          </a:xfrm>
          <a:prstGeom prst="rect">
            <a:avLst/>
          </a:prstGeom>
          <a:noFill/>
        </p:spPr>
        <p:txBody>
          <a:bodyPr wrap="square" rtlCol="0">
            <a:spAutoFit/>
          </a:bodyPr>
          <a:lstStyle>
            <a:defPPr marR="0" lvl="0" algn="l" rtl="0">
              <a:lnSpc>
                <a:spcPct val="100000"/>
              </a:lnSpc>
              <a:spcBef>
                <a:spcPts val="0"/>
              </a:spcBef>
              <a:spcAft>
                <a:spcPts val="0"/>
              </a:spcAft>
            </a:defPPr>
            <a:lvl1pPr>
              <a:defRPr sz="1000">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F_F12I, F_S190N, F_S211N, F_S389P, G_A74V, G_I137T, G_I252T, G_I268T, G_P214S, G_P221L, G_S100G, G_S275P, G_T131A, G_Y285H</a:t>
            </a:r>
          </a:p>
        </p:txBody>
      </p:sp>
      <p:sp>
        <p:nvSpPr>
          <p:cNvPr id="20" name="TextBox 19">
            <a:extLst>
              <a:ext uri="{FF2B5EF4-FFF2-40B4-BE49-F238E27FC236}">
                <a16:creationId xmlns:a16="http://schemas.microsoft.com/office/drawing/2014/main" id="{4BDE48D4-FFD9-0BEA-A593-94295439827D}"/>
              </a:ext>
            </a:extLst>
          </p:cNvPr>
          <p:cNvSpPr txBox="1"/>
          <p:nvPr/>
        </p:nvSpPr>
        <p:spPr>
          <a:xfrm>
            <a:off x="309966" y="6055445"/>
            <a:ext cx="670052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^Count in past 500 days from analysis date</a:t>
            </a:r>
            <a:endParaRPr kumimoji="0" lang="en-SG" sz="105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*The analysis consists of sequences collected in the last 500 days. Next, only amino acid changes from F and G genes that have gained at least 7 new locations in the last 300 days were selected to be part of a variant mutation signature (constellation). Each row represents a unique emerging variant mutation signature.</a:t>
            </a:r>
          </a:p>
        </p:txBody>
      </p:sp>
      <p:sp>
        <p:nvSpPr>
          <p:cNvPr id="2" name="TextBox 1">
            <a:extLst>
              <a:ext uri="{FF2B5EF4-FFF2-40B4-BE49-F238E27FC236}">
                <a16:creationId xmlns:a16="http://schemas.microsoft.com/office/drawing/2014/main" id="{571021B0-268A-D1B5-405B-823C22338BF7}"/>
              </a:ext>
            </a:extLst>
          </p:cNvPr>
          <p:cNvSpPr/>
          <p:nvPr/>
        </p:nvSpPr>
        <p:spPr>
          <a:xfrm>
            <a:off x="292680" y="201240"/>
            <a:ext cx="1745280" cy="333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SG" sz="1600" b="1" strike="noStrike" spc="-1" dirty="0" err="1">
                <a:solidFill>
                  <a:srgbClr val="000000"/>
                </a:solidFill>
                <a:latin typeface="Calibri"/>
                <a:ea typeface="Arial"/>
              </a:rPr>
              <a:t>EpiRSV</a:t>
            </a:r>
            <a:r>
              <a:rPr lang="en-SG" sz="1200" b="0" strike="noStrike" spc="-1" baseline="50000" dirty="0">
                <a:solidFill>
                  <a:srgbClr val="000000"/>
                </a:solidFill>
                <a:latin typeface="Calibri"/>
                <a:ea typeface="Arial"/>
              </a:rPr>
              <a:t>™ </a:t>
            </a:r>
            <a:r>
              <a:rPr lang="en-SG" sz="1600" b="1" strike="noStrike" spc="-1" dirty="0">
                <a:solidFill>
                  <a:srgbClr val="000000"/>
                </a:solidFill>
                <a:latin typeface="Calibri"/>
                <a:ea typeface="Arial"/>
              </a:rPr>
              <a:t>Update</a:t>
            </a:r>
            <a:endParaRPr lang="en-US" sz="1600" b="0" strike="noStrike" spc="-1" dirty="0">
              <a:solidFill>
                <a:srgbClr val="000000"/>
              </a:solidFill>
              <a:latin typeface="Arial"/>
            </a:endParaRPr>
          </a:p>
        </p:txBody>
      </p:sp>
      <p:pic>
        <p:nvPicPr>
          <p:cNvPr id="38" name="Google Shape;77;p15">
            <a:extLst>
              <a:ext uri="{FF2B5EF4-FFF2-40B4-BE49-F238E27FC236}">
                <a16:creationId xmlns:a16="http://schemas.microsoft.com/office/drawing/2014/main" id="{C65AEF5F-1CD6-4244-ADD9-FB387326647B}"/>
              </a:ext>
            </a:extLst>
          </p:cNvPr>
          <p:cNvPicPr/>
          <p:nvPr/>
        </p:nvPicPr>
        <p:blipFill>
          <a:blip r:embed="rId5"/>
          <a:stretch/>
        </p:blipFill>
        <p:spPr>
          <a:xfrm>
            <a:off x="7570080" y="5929200"/>
            <a:ext cx="1421640" cy="926280"/>
          </a:xfrm>
          <a:prstGeom prst="rect">
            <a:avLst/>
          </a:prstGeom>
          <a:ln w="0">
            <a:noFill/>
          </a:ln>
        </p:spPr>
      </p:pic>
    </p:spTree>
    <p:extLst>
      <p:ext uri="{BB962C8B-B14F-4D97-AF65-F5344CB8AC3E}">
        <p14:creationId xmlns:p14="http://schemas.microsoft.com/office/powerpoint/2010/main" val="10685828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87D1EE-C5C6-670C-7127-1F38FEF0DB92}"/>
            </a:ext>
          </a:extLst>
        </p:cNvPr>
        <p:cNvGrpSpPr/>
        <p:nvPr/>
      </p:nvGrpSpPr>
      <p:grpSpPr>
        <a:xfrm>
          <a:off x="0" y="0"/>
          <a:ext cx="0" cy="0"/>
          <a:chOff x="0" y="0"/>
          <a:chExt cx="0" cy="0"/>
        </a:xfrm>
      </p:grpSpPr>
      <p:sp>
        <p:nvSpPr>
          <p:cNvPr id="76" name="Google Shape;84;p16">
            <a:extLst>
              <a:ext uri="{FF2B5EF4-FFF2-40B4-BE49-F238E27FC236}">
                <a16:creationId xmlns:a16="http://schemas.microsoft.com/office/drawing/2014/main" id="{C282A99C-EF11-C061-09DE-AD703ADFBF19}"/>
              </a:ext>
            </a:extLst>
          </p:cNvPr>
          <p:cNvSpPr/>
          <p:nvPr/>
        </p:nvSpPr>
        <p:spPr>
          <a:xfrm>
            <a:off x="2714040" y="184680"/>
            <a:ext cx="6137280" cy="432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r">
              <a:lnSpc>
                <a:spcPct val="100000"/>
              </a:lnSpc>
              <a:tabLst>
                <a:tab pos="0" algn="l"/>
              </a:tabLst>
            </a:pPr>
            <a:r>
              <a:rPr lang="en-US" sz="1600" b="1" strike="noStrike" spc="-1">
                <a:solidFill>
                  <a:srgbClr val="000000"/>
                </a:solidFill>
                <a:latin typeface="Calibri"/>
                <a:ea typeface="Arial"/>
              </a:rPr>
              <a:t>Mpox virus Clade Ib</a:t>
            </a:r>
            <a:endParaRPr lang="en-US" sz="1600" b="0" strike="noStrike" spc="-1">
              <a:solidFill>
                <a:srgbClr val="000000"/>
              </a:solidFill>
              <a:latin typeface="Arial"/>
            </a:endParaRPr>
          </a:p>
        </p:txBody>
      </p:sp>
      <p:pic>
        <p:nvPicPr>
          <p:cNvPr id="77" name="Picture 11">
            <a:extLst>
              <a:ext uri="{FF2B5EF4-FFF2-40B4-BE49-F238E27FC236}">
                <a16:creationId xmlns:a16="http://schemas.microsoft.com/office/drawing/2014/main" id="{F5B2D9A4-5091-F436-A444-01EDD0018850}"/>
              </a:ext>
            </a:extLst>
          </p:cNvPr>
          <p:cNvPicPr/>
          <p:nvPr/>
        </p:nvPicPr>
        <p:blipFill>
          <a:blip r:embed="rId2"/>
          <a:stretch/>
        </p:blipFill>
        <p:spPr>
          <a:xfrm>
            <a:off x="7319880" y="5880600"/>
            <a:ext cx="1284480" cy="428040"/>
          </a:xfrm>
          <a:prstGeom prst="rect">
            <a:avLst/>
          </a:prstGeom>
          <a:ln w="0">
            <a:noFill/>
          </a:ln>
          <a:effectLst>
            <a:reflection blurRad="6350" stA="33000" endPos="55000" dir="5400000" sy="-100000" algn="bl" rotWithShape="0"/>
          </a:effectLst>
        </p:spPr>
      </p:pic>
      <p:sp>
        <p:nvSpPr>
          <p:cNvPr id="78" name="TextBox 13">
            <a:extLst>
              <a:ext uri="{FF2B5EF4-FFF2-40B4-BE49-F238E27FC236}">
                <a16:creationId xmlns:a16="http://schemas.microsoft.com/office/drawing/2014/main" id="{8B83CDAD-D1A8-CDD1-6B3B-1ECA83897D40}"/>
              </a:ext>
            </a:extLst>
          </p:cNvPr>
          <p:cNvSpPr/>
          <p:nvPr/>
        </p:nvSpPr>
        <p:spPr>
          <a:xfrm>
            <a:off x="7261920" y="6481800"/>
            <a:ext cx="1420200" cy="227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US" sz="900" b="0" strike="noStrike" spc="-1">
                <a:solidFill>
                  <a:schemeClr val="lt1">
                    <a:lumMod val="50000"/>
                  </a:schemeClr>
                </a:solidFill>
                <a:latin typeface="Lato"/>
                <a:ea typeface="Arial"/>
              </a:rPr>
              <a:t>by FIOCRUZ, Brazil</a:t>
            </a:r>
            <a:endParaRPr lang="en-US" sz="900" b="0" strike="noStrike" spc="-1">
              <a:solidFill>
                <a:srgbClr val="000000"/>
              </a:solidFill>
              <a:latin typeface="Arial"/>
            </a:endParaRPr>
          </a:p>
        </p:txBody>
      </p:sp>
      <p:sp>
        <p:nvSpPr>
          <p:cNvPr id="79" name="Rectangle 3">
            <a:extLst>
              <a:ext uri="{FF2B5EF4-FFF2-40B4-BE49-F238E27FC236}">
                <a16:creationId xmlns:a16="http://schemas.microsoft.com/office/drawing/2014/main" id="{D37E3D72-D4D1-784F-A4B1-C18A909F5701}"/>
              </a:ext>
            </a:extLst>
          </p:cNvPr>
          <p:cNvSpPr/>
          <p:nvPr/>
        </p:nvSpPr>
        <p:spPr>
          <a:xfrm>
            <a:off x="7920" y="134280"/>
            <a:ext cx="1483560" cy="818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en-US" sz="1400" b="0" strike="noStrike" spc="-1">
              <a:solidFill>
                <a:schemeClr val="lt1"/>
              </a:solidFill>
              <a:latin typeface="Arial"/>
              <a:ea typeface="Arial"/>
            </a:endParaRPr>
          </a:p>
        </p:txBody>
      </p:sp>
      <p:sp>
        <p:nvSpPr>
          <p:cNvPr id="80" name="TextBox 2">
            <a:extLst>
              <a:ext uri="{FF2B5EF4-FFF2-40B4-BE49-F238E27FC236}">
                <a16:creationId xmlns:a16="http://schemas.microsoft.com/office/drawing/2014/main" id="{C999962B-3608-E328-F1A0-F037C1AAB433}"/>
              </a:ext>
            </a:extLst>
          </p:cNvPr>
          <p:cNvSpPr/>
          <p:nvPr/>
        </p:nvSpPr>
        <p:spPr>
          <a:xfrm>
            <a:off x="4754160" y="500237"/>
            <a:ext cx="4208040" cy="209142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r>
              <a:rPr lang="en-US" sz="1000" b="0" i="0" u="none" strike="noStrike" baseline="0" dirty="0">
                <a:latin typeface="WVWZHB+ArialMT"/>
              </a:rPr>
              <a:t>Since November 2023, the Eastern parts of the Democratic Republic of the</a:t>
            </a:r>
          </a:p>
          <a:p>
            <a:r>
              <a:rPr lang="en-US" sz="1000" b="0" i="0" u="none" strike="noStrike" baseline="0" dirty="0">
                <a:latin typeface="WVWZHB+ArialMT"/>
              </a:rPr>
              <a:t>Congo (DRC) continue to see a significant number of cases of the mpox virus</a:t>
            </a:r>
          </a:p>
          <a:p>
            <a:r>
              <a:rPr lang="en-US" sz="1000" b="0" i="0" u="none" strike="noStrike" baseline="0" dirty="0">
                <a:latin typeface="WVWZHB+ArialMT"/>
              </a:rPr>
              <a:t>Clade </a:t>
            </a:r>
            <a:r>
              <a:rPr lang="en-US" sz="1000" b="0" i="0" u="none" strike="noStrike" baseline="0" dirty="0" err="1">
                <a:latin typeface="WVWZHB+ArialMT"/>
              </a:rPr>
              <a:t>Ib</a:t>
            </a:r>
            <a:r>
              <a:rPr lang="en-US" sz="1000" b="0" i="0" u="none" strike="noStrike" baseline="0" dirty="0">
                <a:latin typeface="WVWZHB+ArialMT"/>
              </a:rPr>
              <a:t> that is spreading through regional travel to neighboring countries</a:t>
            </a:r>
          </a:p>
          <a:p>
            <a:r>
              <a:rPr lang="en-US" sz="1000" b="0" i="0" u="none" strike="noStrike" baseline="0" dirty="0">
                <a:latin typeface="WVWZHB+ArialMT"/>
              </a:rPr>
              <a:t>incl. Burundi, Kenya, Rwanda, and Uganda. Outside of Africa, the number of</a:t>
            </a:r>
          </a:p>
          <a:p>
            <a:r>
              <a:rPr lang="en-US" sz="1000" b="0" i="0" u="none" strike="noStrike" baseline="0" dirty="0">
                <a:latin typeface="WVWZHB+ArialMT"/>
              </a:rPr>
              <a:t>imported cases is increasing and reported in Canada, France, Germany, India,</a:t>
            </a:r>
          </a:p>
          <a:p>
            <a:r>
              <a:rPr lang="en-US" sz="1000" b="0" i="0" u="none" strike="noStrike" baseline="0" dirty="0">
                <a:latin typeface="WVWZHB+ArialMT"/>
              </a:rPr>
              <a:t>Sweden, Thailand, United Kingdom and the United States.</a:t>
            </a:r>
          </a:p>
          <a:p>
            <a:endParaRPr lang="en-US" sz="1000" b="0" i="0" u="none" strike="noStrike" baseline="0" dirty="0">
              <a:latin typeface="WVWZHB+ArialMT"/>
            </a:endParaRPr>
          </a:p>
          <a:p>
            <a:r>
              <a:rPr lang="en-US" sz="1000" b="0" i="0" u="none" strike="noStrike" baseline="0" dirty="0">
                <a:latin typeface="WVWZHB+ArialMT"/>
              </a:rPr>
              <a:t>GISAID </a:t>
            </a:r>
            <a:r>
              <a:rPr lang="en-US" sz="1000" b="0" i="0" u="none" strike="noStrike" baseline="0" dirty="0" err="1">
                <a:latin typeface="WVWZHB+ArialMT"/>
              </a:rPr>
              <a:t>EpiPox</a:t>
            </a:r>
            <a:r>
              <a:rPr lang="en-US" sz="1000" b="0" i="0" u="none" strike="noStrike" baseline="0" dirty="0">
                <a:latin typeface="WVWZHB+ArialMT"/>
              </a:rPr>
              <a:t> currently provides access to 325 genome sequences and</a:t>
            </a:r>
          </a:p>
          <a:p>
            <a:r>
              <a:rPr lang="en-US" sz="1000" b="0" i="0" u="none" strike="noStrike" baseline="0" dirty="0">
                <a:latin typeface="WVWZHB+ArialMT"/>
              </a:rPr>
              <a:t>associated metadata of the mpox virus Clade Ib. According to the CDC, early</a:t>
            </a:r>
          </a:p>
          <a:p>
            <a:r>
              <a:rPr lang="en-US" sz="1000" b="0" i="0" u="none" strike="noStrike" baseline="0" dirty="0">
                <a:latin typeface="WVWZHB+ArialMT"/>
              </a:rPr>
              <a:t>data indicate that a large proportion of Clade </a:t>
            </a:r>
            <a:r>
              <a:rPr lang="en-US" sz="1000" b="0" i="0" u="none" strike="noStrike" baseline="0" dirty="0" err="1">
                <a:latin typeface="WVWZHB+ArialMT"/>
              </a:rPr>
              <a:t>Ib</a:t>
            </a:r>
            <a:r>
              <a:rPr lang="en-US" sz="1000" b="0" i="0" u="none" strike="noStrike" baseline="0" dirty="0">
                <a:latin typeface="WVWZHB+ArialMT"/>
              </a:rPr>
              <a:t> cases among adults are</a:t>
            </a:r>
          </a:p>
          <a:p>
            <a:r>
              <a:rPr lang="en-US" sz="1000" b="0" i="0" u="none" strike="noStrike" baseline="0" dirty="0">
                <a:latin typeface="WVWZHB+ArialMT"/>
              </a:rPr>
              <a:t>associated with intimate human contact, including via ongoing transmission</a:t>
            </a:r>
          </a:p>
          <a:p>
            <a:r>
              <a:rPr lang="en-US" sz="1000" b="0" i="0" u="none" strike="noStrike" baseline="0" dirty="0">
                <a:latin typeface="WVWZHB+ArialMT"/>
              </a:rPr>
              <a:t>believed to be occurring in some countries where the virus is not normally</a:t>
            </a:r>
          </a:p>
          <a:p>
            <a:r>
              <a:rPr lang="en-US" sz="1000" b="0" i="0" u="none" strike="noStrike" baseline="0" dirty="0">
                <a:latin typeface="WVWZHB+ArialMT"/>
              </a:rPr>
              <a:t>found. For more see </a:t>
            </a:r>
            <a:r>
              <a:rPr lang="en-US" sz="1000" b="0" i="0" strike="noStrike" baseline="0" dirty="0">
                <a:solidFill>
                  <a:srgbClr val="003333"/>
                </a:solidFill>
                <a:latin typeface="WVWZHB+ArialMT"/>
                <a:hlinkClick r:id="rId3">
                  <a:extLst>
                    <a:ext uri="{A12FA001-AC4F-418D-AE19-62706E023703}">
                      <ahyp:hlinkClr xmlns:ahyp="http://schemas.microsoft.com/office/drawing/2018/hyperlinkcolor" val="tx"/>
                    </a:ext>
                  </a:extLst>
                </a:hlinkClick>
              </a:rPr>
              <a:t>phylodynamics of Mpox Clade I</a:t>
            </a:r>
            <a:endParaRPr lang="en-US" sz="1000" b="0" i="0" strike="noStrike" baseline="0" dirty="0">
              <a:solidFill>
                <a:srgbClr val="003333"/>
              </a:solidFill>
              <a:latin typeface="WVWZHB+ArialMT"/>
            </a:endParaRPr>
          </a:p>
        </p:txBody>
      </p:sp>
      <p:sp>
        <p:nvSpPr>
          <p:cNvPr id="83" name="TextBox 21">
            <a:extLst>
              <a:ext uri="{FF2B5EF4-FFF2-40B4-BE49-F238E27FC236}">
                <a16:creationId xmlns:a16="http://schemas.microsoft.com/office/drawing/2014/main" id="{00E4FFD9-0659-9A7E-6DFD-ED174175FEA9}"/>
              </a:ext>
            </a:extLst>
          </p:cNvPr>
          <p:cNvSpPr/>
          <p:nvPr/>
        </p:nvSpPr>
        <p:spPr>
          <a:xfrm>
            <a:off x="4754160" y="2699656"/>
            <a:ext cx="2473860" cy="252462"/>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SG" sz="1050" b="0" strike="noStrike" spc="-1" dirty="0">
                <a:solidFill>
                  <a:srgbClr val="000000"/>
                </a:solidFill>
                <a:latin typeface="Arial"/>
                <a:ea typeface="Arial"/>
              </a:rPr>
              <a:t>Lineage distribution (as of </a:t>
            </a:r>
            <a:r>
              <a:rPr lang="en-SG" sz="1050" spc="-1" dirty="0">
                <a:solidFill>
                  <a:srgbClr val="000000"/>
                </a:solidFill>
                <a:latin typeface="Arial"/>
                <a:ea typeface="Arial"/>
              </a:rPr>
              <a:t>9</a:t>
            </a:r>
            <a:r>
              <a:rPr lang="en-SG" sz="1050" b="0" strike="noStrike" spc="-1" dirty="0">
                <a:solidFill>
                  <a:srgbClr val="000000"/>
                </a:solidFill>
                <a:latin typeface="Arial"/>
                <a:ea typeface="Arial"/>
              </a:rPr>
              <a:t> Jan 2025)</a:t>
            </a:r>
            <a:endParaRPr lang="en-US" sz="1050" b="0" strike="noStrike" spc="-1" dirty="0">
              <a:solidFill>
                <a:srgbClr val="000000"/>
              </a:solidFill>
              <a:latin typeface="Arial"/>
            </a:endParaRPr>
          </a:p>
        </p:txBody>
      </p:sp>
      <p:sp>
        <p:nvSpPr>
          <p:cNvPr id="82" name="TextBox 9">
            <a:extLst>
              <a:ext uri="{FF2B5EF4-FFF2-40B4-BE49-F238E27FC236}">
                <a16:creationId xmlns:a16="http://schemas.microsoft.com/office/drawing/2014/main" id="{2614489B-F414-6A60-553C-DCFA9E7368AF}"/>
              </a:ext>
            </a:extLst>
          </p:cNvPr>
          <p:cNvSpPr/>
          <p:nvPr/>
        </p:nvSpPr>
        <p:spPr>
          <a:xfrm>
            <a:off x="184680" y="6527520"/>
            <a:ext cx="4386960" cy="27554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200" b="0" i="1" strike="noStrike" spc="-1" dirty="0">
                <a:solidFill>
                  <a:srgbClr val="000000"/>
                </a:solidFill>
                <a:latin typeface="Calibri"/>
                <a:ea typeface="Arial"/>
              </a:rPr>
              <a:t>Phylogenetic tree with focus on clade </a:t>
            </a:r>
            <a:r>
              <a:rPr lang="en-US" sz="1200" b="0" i="1" strike="noStrike" spc="-1" dirty="0" err="1">
                <a:solidFill>
                  <a:srgbClr val="000000"/>
                </a:solidFill>
                <a:latin typeface="Calibri"/>
                <a:ea typeface="Arial"/>
              </a:rPr>
              <a:t>Ib</a:t>
            </a:r>
            <a:r>
              <a:rPr lang="en-US" sz="1200" b="0" i="1" strike="noStrike" spc="-1" dirty="0">
                <a:solidFill>
                  <a:srgbClr val="000000"/>
                </a:solidFill>
                <a:latin typeface="Calibri"/>
                <a:ea typeface="Arial"/>
              </a:rPr>
              <a:t> (as of 1</a:t>
            </a:r>
            <a:r>
              <a:rPr lang="en-US" sz="1200" i="1" spc="-1" dirty="0">
                <a:solidFill>
                  <a:srgbClr val="000000"/>
                </a:solidFill>
                <a:latin typeface="Calibri"/>
                <a:ea typeface="Arial"/>
              </a:rPr>
              <a:t>9</a:t>
            </a:r>
            <a:r>
              <a:rPr lang="en-US" sz="1200" b="0" i="1" strike="noStrike" spc="-1" dirty="0">
                <a:solidFill>
                  <a:srgbClr val="000000"/>
                </a:solidFill>
                <a:latin typeface="Calibri"/>
                <a:ea typeface="Arial"/>
              </a:rPr>
              <a:t>. </a:t>
            </a:r>
            <a:r>
              <a:rPr lang="en-US" sz="1200" i="1" spc="-1" dirty="0">
                <a:solidFill>
                  <a:srgbClr val="000000"/>
                </a:solidFill>
                <a:latin typeface="Calibri"/>
                <a:ea typeface="Arial"/>
              </a:rPr>
              <a:t>December</a:t>
            </a:r>
            <a:r>
              <a:rPr lang="en-US" sz="1200" b="0" i="1" strike="noStrike" spc="-1" dirty="0">
                <a:solidFill>
                  <a:srgbClr val="000000"/>
                </a:solidFill>
                <a:latin typeface="Calibri"/>
                <a:ea typeface="Arial"/>
              </a:rPr>
              <a:t> 2024)</a:t>
            </a:r>
            <a:endParaRPr lang="en-US" sz="1200" b="0" strike="noStrike" spc="-1" dirty="0">
              <a:solidFill>
                <a:srgbClr val="000000"/>
              </a:solidFill>
              <a:latin typeface="Arial"/>
            </a:endParaRPr>
          </a:p>
        </p:txBody>
      </p:sp>
      <p:sp>
        <p:nvSpPr>
          <p:cNvPr id="81" name="TextBox 1">
            <a:extLst>
              <a:ext uri="{FF2B5EF4-FFF2-40B4-BE49-F238E27FC236}">
                <a16:creationId xmlns:a16="http://schemas.microsoft.com/office/drawing/2014/main" id="{9E473901-F8DC-2306-3C76-DF3CFAB98CF4}"/>
              </a:ext>
            </a:extLst>
          </p:cNvPr>
          <p:cNvSpPr/>
          <p:nvPr/>
        </p:nvSpPr>
        <p:spPr>
          <a:xfrm>
            <a:off x="292680" y="201240"/>
            <a:ext cx="1745280" cy="333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SG" sz="1600" b="1" strike="noStrike" spc="-1" dirty="0" err="1">
                <a:solidFill>
                  <a:srgbClr val="000000"/>
                </a:solidFill>
                <a:latin typeface="Calibri"/>
                <a:ea typeface="Arial"/>
              </a:rPr>
              <a:t>EpiPox</a:t>
            </a:r>
            <a:r>
              <a:rPr lang="en-SG" sz="1200" b="0" strike="noStrike" spc="-1" baseline="50000" dirty="0">
                <a:solidFill>
                  <a:srgbClr val="000000"/>
                </a:solidFill>
                <a:latin typeface="Calibri"/>
                <a:ea typeface="Arial"/>
              </a:rPr>
              <a:t>™ </a:t>
            </a:r>
            <a:r>
              <a:rPr lang="en-SG" sz="1600" b="1" strike="noStrike" spc="-1" dirty="0">
                <a:solidFill>
                  <a:srgbClr val="000000"/>
                </a:solidFill>
                <a:latin typeface="Calibri"/>
                <a:ea typeface="Arial"/>
              </a:rPr>
              <a:t>Update</a:t>
            </a:r>
            <a:endParaRPr lang="en-US" sz="1600" b="0" strike="noStrike" spc="-1" dirty="0">
              <a:solidFill>
                <a:srgbClr val="000000"/>
              </a:solidFill>
              <a:latin typeface="Arial"/>
            </a:endParaRPr>
          </a:p>
        </p:txBody>
      </p:sp>
      <p:pic>
        <p:nvPicPr>
          <p:cNvPr id="4" name="Picture 3">
            <a:extLst>
              <a:ext uri="{FF2B5EF4-FFF2-40B4-BE49-F238E27FC236}">
                <a16:creationId xmlns:a16="http://schemas.microsoft.com/office/drawing/2014/main" id="{FC287099-CC5B-F190-1BEA-3607E580765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3329" y="446159"/>
            <a:ext cx="3138781" cy="6277561"/>
          </a:xfrm>
          <a:prstGeom prst="rect">
            <a:avLst/>
          </a:prstGeom>
        </p:spPr>
      </p:pic>
      <p:pic>
        <p:nvPicPr>
          <p:cNvPr id="5" name="Picture 4">
            <a:extLst>
              <a:ext uri="{FF2B5EF4-FFF2-40B4-BE49-F238E27FC236}">
                <a16:creationId xmlns:a16="http://schemas.microsoft.com/office/drawing/2014/main" id="{9317B8C1-825A-591B-F1A4-EC70239B709D}"/>
              </a:ext>
            </a:extLst>
          </p:cNvPr>
          <p:cNvPicPr>
            <a:picLocks noChangeAspect="1"/>
          </p:cNvPicPr>
          <p:nvPr/>
        </p:nvPicPr>
        <p:blipFill>
          <a:blip r:embed="rId5"/>
          <a:stretch>
            <a:fillRect/>
          </a:stretch>
        </p:blipFill>
        <p:spPr>
          <a:xfrm>
            <a:off x="3892110" y="2929189"/>
            <a:ext cx="4882512" cy="2872066"/>
          </a:xfrm>
          <a:prstGeom prst="rect">
            <a:avLst/>
          </a:prstGeom>
        </p:spPr>
      </p:pic>
    </p:spTree>
    <p:extLst>
      <p:ext uri="{BB962C8B-B14F-4D97-AF65-F5344CB8AC3E}">
        <p14:creationId xmlns:p14="http://schemas.microsoft.com/office/powerpoint/2010/main" val="35093528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5DF96A-1613-8FC3-35DC-D97344833FD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9A862C9-6AF1-F09F-5CF5-BA790D6D7C3E}"/>
              </a:ext>
            </a:extLst>
          </p:cNvPr>
          <p:cNvPicPr>
            <a:picLocks/>
          </p:cNvPicPr>
          <p:nvPr/>
        </p:nvPicPr>
        <p:blipFill>
          <a:blip r:embed="rId2"/>
          <a:stretch>
            <a:fillRect/>
          </a:stretch>
        </p:blipFill>
        <p:spPr>
          <a:xfrm>
            <a:off x="2357288" y="1328137"/>
            <a:ext cx="6789600" cy="1508400"/>
          </a:xfrm>
          <a:prstGeom prst="rect">
            <a:avLst/>
          </a:prstGeom>
        </p:spPr>
      </p:pic>
      <p:pic>
        <p:nvPicPr>
          <p:cNvPr id="10" name="Picture 9">
            <a:extLst>
              <a:ext uri="{FF2B5EF4-FFF2-40B4-BE49-F238E27FC236}">
                <a16:creationId xmlns:a16="http://schemas.microsoft.com/office/drawing/2014/main" id="{066EE11C-CF95-D2CF-A249-45A358CE3674}"/>
              </a:ext>
            </a:extLst>
          </p:cNvPr>
          <p:cNvPicPr>
            <a:picLocks/>
          </p:cNvPicPr>
          <p:nvPr/>
        </p:nvPicPr>
        <p:blipFill>
          <a:blip r:embed="rId3"/>
          <a:stretch>
            <a:fillRect/>
          </a:stretch>
        </p:blipFill>
        <p:spPr>
          <a:xfrm>
            <a:off x="2355682" y="2885233"/>
            <a:ext cx="6789600" cy="1508400"/>
          </a:xfrm>
          <a:prstGeom prst="rect">
            <a:avLst/>
          </a:prstGeom>
        </p:spPr>
      </p:pic>
      <p:pic>
        <p:nvPicPr>
          <p:cNvPr id="18" name="Picture 17">
            <a:extLst>
              <a:ext uri="{FF2B5EF4-FFF2-40B4-BE49-F238E27FC236}">
                <a16:creationId xmlns:a16="http://schemas.microsoft.com/office/drawing/2014/main" id="{C4FD5170-160F-98D4-F6A3-54CBBD665F90}"/>
              </a:ext>
            </a:extLst>
          </p:cNvPr>
          <p:cNvPicPr>
            <a:picLocks/>
          </p:cNvPicPr>
          <p:nvPr/>
        </p:nvPicPr>
        <p:blipFill>
          <a:blip r:embed="rId4"/>
          <a:stretch>
            <a:fillRect/>
          </a:stretch>
        </p:blipFill>
        <p:spPr>
          <a:xfrm>
            <a:off x="2357288" y="4465119"/>
            <a:ext cx="6789600" cy="1508400"/>
          </a:xfrm>
          <a:prstGeom prst="rect">
            <a:avLst/>
          </a:prstGeom>
        </p:spPr>
      </p:pic>
      <p:sp>
        <p:nvSpPr>
          <p:cNvPr id="6" name="Google Shape;124;p18">
            <a:extLst>
              <a:ext uri="{FF2B5EF4-FFF2-40B4-BE49-F238E27FC236}">
                <a16:creationId xmlns:a16="http://schemas.microsoft.com/office/drawing/2014/main" id="{2C6F01C7-F2EE-D4FE-26D9-97BE59451123}"/>
              </a:ext>
            </a:extLst>
          </p:cNvPr>
          <p:cNvSpPr/>
          <p:nvPr/>
        </p:nvSpPr>
        <p:spPr>
          <a:xfrm>
            <a:off x="2729282" y="436929"/>
            <a:ext cx="3459082" cy="432936"/>
          </a:xfrm>
          <a:prstGeom prst="rect">
            <a:avLst/>
          </a:prstGeom>
          <a:noFill/>
          <a:ln>
            <a:noFill/>
          </a:ln>
        </p:spPr>
        <p:txBody>
          <a:bodyPr spcFirstLastPara="1" wrap="square" lIns="90000" tIns="45000" rIns="90000" bIns="450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700"/>
              <a:buFont typeface="Arial"/>
              <a:buNone/>
              <a:tabLst/>
              <a:defRPr/>
            </a:pPr>
            <a:r>
              <a:rPr kumimoji="0" lang="en-SG" sz="1400" b="1" i="0" u="none" strike="noStrike" kern="0" cap="none" spc="0" normalizeH="0" baseline="0" noProof="0" dirty="0">
                <a:ln>
                  <a:noFill/>
                </a:ln>
                <a:solidFill>
                  <a:srgbClr val="000000"/>
                </a:solidFill>
                <a:effectLst/>
                <a:uLnTx/>
                <a:uFillTx/>
                <a:latin typeface="Calibri"/>
                <a:ea typeface="Calibri"/>
                <a:cs typeface="Calibri"/>
                <a:sym typeface="Calibri"/>
              </a:rPr>
              <a:t>RSV Emerging Variants by Spread
</a:t>
            </a:r>
            <a:endParaRPr kumimoji="0" sz="14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5" name="TextBox 24">
            <a:extLst>
              <a:ext uri="{FF2B5EF4-FFF2-40B4-BE49-F238E27FC236}">
                <a16:creationId xmlns:a16="http://schemas.microsoft.com/office/drawing/2014/main" id="{092039C1-1FF4-C083-DFC4-9ABAFECAD259}"/>
              </a:ext>
            </a:extLst>
          </p:cNvPr>
          <p:cNvSpPr txBox="1"/>
          <p:nvPr/>
        </p:nvSpPr>
        <p:spPr>
          <a:xfrm>
            <a:off x="750480" y="968597"/>
            <a:ext cx="110620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Constellation*</a:t>
            </a:r>
            <a:endParaRPr kumimoji="0" lang="en-SG"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6" name="TextBox 25">
            <a:extLst>
              <a:ext uri="{FF2B5EF4-FFF2-40B4-BE49-F238E27FC236}">
                <a16:creationId xmlns:a16="http://schemas.microsoft.com/office/drawing/2014/main" id="{013EF54E-4F18-6FB9-AC3D-81B9C1794932}"/>
              </a:ext>
            </a:extLst>
          </p:cNvPr>
          <p:cNvSpPr txBox="1"/>
          <p:nvPr/>
        </p:nvSpPr>
        <p:spPr>
          <a:xfrm>
            <a:off x="180929" y="781900"/>
            <a:ext cx="70884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Subtype</a:t>
            </a:r>
            <a:endParaRPr kumimoji="0" lang="en-SG"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7" name="TextBox 26">
            <a:extLst>
              <a:ext uri="{FF2B5EF4-FFF2-40B4-BE49-F238E27FC236}">
                <a16:creationId xmlns:a16="http://schemas.microsoft.com/office/drawing/2014/main" id="{2EE8A263-9A04-8567-8256-1EBBD1F9D9F7}"/>
              </a:ext>
            </a:extLst>
          </p:cNvPr>
          <p:cNvSpPr txBox="1"/>
          <p:nvPr/>
        </p:nvSpPr>
        <p:spPr>
          <a:xfrm>
            <a:off x="1637708" y="779540"/>
            <a:ext cx="61927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Count</a:t>
            </a:r>
            <a:r>
              <a:rPr kumimoji="0" lang="en-US" sz="12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rPr>
              <a:t>^</a:t>
            </a:r>
            <a:endParaRPr kumimoji="0" lang="en-SG" sz="12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2" name="TextBox 41">
            <a:extLst>
              <a:ext uri="{FF2B5EF4-FFF2-40B4-BE49-F238E27FC236}">
                <a16:creationId xmlns:a16="http://schemas.microsoft.com/office/drawing/2014/main" id="{F03EBE62-3356-F6A8-EE80-D38349393E67}"/>
              </a:ext>
            </a:extLst>
          </p:cNvPr>
          <p:cNvSpPr txBox="1"/>
          <p:nvPr/>
        </p:nvSpPr>
        <p:spPr>
          <a:xfrm>
            <a:off x="2544369" y="729302"/>
            <a:ext cx="853119"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Cumulative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locations</a:t>
            </a:r>
            <a:endParaRPr kumimoji="0" lang="en-SG" sz="11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nvGrpSpPr>
          <p:cNvPr id="43" name="Group 42">
            <a:extLst>
              <a:ext uri="{FF2B5EF4-FFF2-40B4-BE49-F238E27FC236}">
                <a16:creationId xmlns:a16="http://schemas.microsoft.com/office/drawing/2014/main" id="{B4D06B78-26B5-2C35-D682-78B8BA07DA33}"/>
              </a:ext>
            </a:extLst>
          </p:cNvPr>
          <p:cNvGrpSpPr/>
          <p:nvPr/>
        </p:nvGrpSpPr>
        <p:grpSpPr>
          <a:xfrm>
            <a:off x="3697498" y="765041"/>
            <a:ext cx="2908860" cy="400110"/>
            <a:chOff x="3506585" y="781411"/>
            <a:chExt cx="2908860" cy="400110"/>
          </a:xfrm>
        </p:grpSpPr>
        <p:sp>
          <p:nvSpPr>
            <p:cNvPr id="44" name="TextBox 43">
              <a:extLst>
                <a:ext uri="{FF2B5EF4-FFF2-40B4-BE49-F238E27FC236}">
                  <a16:creationId xmlns:a16="http://schemas.microsoft.com/office/drawing/2014/main" id="{715559BC-6BE4-099C-D4BC-3A2BDF331365}"/>
                </a:ext>
              </a:extLst>
            </p:cNvPr>
            <p:cNvSpPr txBox="1"/>
            <p:nvPr/>
          </p:nvSpPr>
          <p:spPr>
            <a:xfrm>
              <a:off x="3506585" y="781411"/>
              <a:ext cx="62228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North</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America</a:t>
              </a:r>
              <a:endParaRPr kumimoji="0" lang="en-SG" sz="10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5" name="TextBox 44">
              <a:extLst>
                <a:ext uri="{FF2B5EF4-FFF2-40B4-BE49-F238E27FC236}">
                  <a16:creationId xmlns:a16="http://schemas.microsoft.com/office/drawing/2014/main" id="{FBD3C6C7-0923-A099-8418-40BD81BF1A92}"/>
                </a:ext>
              </a:extLst>
            </p:cNvPr>
            <p:cNvSpPr txBox="1"/>
            <p:nvPr/>
          </p:nvSpPr>
          <p:spPr>
            <a:xfrm>
              <a:off x="3984909" y="781411"/>
              <a:ext cx="62228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South</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America</a:t>
              </a:r>
              <a:endParaRPr kumimoji="0" lang="en-SG" sz="10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6" name="TextBox 45">
              <a:extLst>
                <a:ext uri="{FF2B5EF4-FFF2-40B4-BE49-F238E27FC236}">
                  <a16:creationId xmlns:a16="http://schemas.microsoft.com/office/drawing/2014/main" id="{1DA45DEE-03B5-0624-42CC-1CC1327DEE7E}"/>
                </a:ext>
              </a:extLst>
            </p:cNvPr>
            <p:cNvSpPr txBox="1"/>
            <p:nvPr/>
          </p:nvSpPr>
          <p:spPr>
            <a:xfrm>
              <a:off x="4472856" y="893934"/>
              <a:ext cx="562975"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Europe</a:t>
              </a:r>
              <a:endParaRPr kumimoji="0" lang="en-SG" sz="10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7" name="TextBox 46">
              <a:extLst>
                <a:ext uri="{FF2B5EF4-FFF2-40B4-BE49-F238E27FC236}">
                  <a16:creationId xmlns:a16="http://schemas.microsoft.com/office/drawing/2014/main" id="{6DEFDFAF-8707-728A-7ABF-4863AD149074}"/>
                </a:ext>
              </a:extLst>
            </p:cNvPr>
            <p:cNvSpPr txBox="1"/>
            <p:nvPr/>
          </p:nvSpPr>
          <p:spPr>
            <a:xfrm>
              <a:off x="4967437" y="890928"/>
              <a:ext cx="49404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Africa</a:t>
              </a:r>
              <a:endParaRPr kumimoji="0" lang="en-SG" sz="10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8" name="TextBox 47">
              <a:extLst>
                <a:ext uri="{FF2B5EF4-FFF2-40B4-BE49-F238E27FC236}">
                  <a16:creationId xmlns:a16="http://schemas.microsoft.com/office/drawing/2014/main" id="{CE5C079A-623F-3ECF-3F43-374E95BD43CB}"/>
                </a:ext>
              </a:extLst>
            </p:cNvPr>
            <p:cNvSpPr txBox="1"/>
            <p:nvPr/>
          </p:nvSpPr>
          <p:spPr>
            <a:xfrm>
              <a:off x="5439668" y="888498"/>
              <a:ext cx="407484"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Asia</a:t>
              </a:r>
              <a:endParaRPr kumimoji="0" lang="en-SG" sz="10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9" name="TextBox 48">
              <a:extLst>
                <a:ext uri="{FF2B5EF4-FFF2-40B4-BE49-F238E27FC236}">
                  <a16:creationId xmlns:a16="http://schemas.microsoft.com/office/drawing/2014/main" id="{377749E9-1AC9-5273-CA28-A9AE47E803C4}"/>
                </a:ext>
              </a:extLst>
            </p:cNvPr>
            <p:cNvSpPr txBox="1"/>
            <p:nvPr/>
          </p:nvSpPr>
          <p:spPr>
            <a:xfrm>
              <a:off x="5801174" y="897193"/>
              <a:ext cx="61427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Oceania</a:t>
              </a:r>
              <a:endParaRPr kumimoji="0" lang="en-SG" sz="10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sp>
        <p:nvSpPr>
          <p:cNvPr id="37" name="TextBox 36">
            <a:extLst>
              <a:ext uri="{FF2B5EF4-FFF2-40B4-BE49-F238E27FC236}">
                <a16:creationId xmlns:a16="http://schemas.microsoft.com/office/drawing/2014/main" id="{9209CC07-F2A4-B8AD-64A3-92681BD1E2BE}"/>
              </a:ext>
            </a:extLst>
          </p:cNvPr>
          <p:cNvSpPr txBox="1"/>
          <p:nvPr/>
        </p:nvSpPr>
        <p:spPr>
          <a:xfrm>
            <a:off x="7313032" y="821003"/>
            <a:ext cx="71205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geoMap</a:t>
            </a:r>
            <a:endParaRPr kumimoji="0" lang="en-SG" sz="12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 name="Google Shape;124;p18">
            <a:extLst>
              <a:ext uri="{FF2B5EF4-FFF2-40B4-BE49-F238E27FC236}">
                <a16:creationId xmlns:a16="http://schemas.microsoft.com/office/drawing/2014/main" id="{400A7484-5175-54EE-8617-7DA0B30E7CDF}"/>
              </a:ext>
            </a:extLst>
          </p:cNvPr>
          <p:cNvSpPr/>
          <p:nvPr/>
        </p:nvSpPr>
        <p:spPr>
          <a:xfrm>
            <a:off x="5630581" y="10410"/>
            <a:ext cx="3361324" cy="432936"/>
          </a:xfrm>
          <a:prstGeom prst="rect">
            <a:avLst/>
          </a:prstGeom>
          <a:noFill/>
          <a:ln>
            <a:noFill/>
          </a:ln>
        </p:spPr>
        <p:txBody>
          <a:bodyPr spcFirstLastPara="1" wrap="square" lIns="90000" tIns="45000" rIns="90000" bIns="450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700"/>
              <a:buFont typeface="Arial"/>
              <a:buNone/>
              <a:tabLst/>
              <a:defRPr/>
            </a:pPr>
            <a:r>
              <a:rPr kumimoji="0" lang="en-SG" sz="1600" b="1" i="0" u="none" strike="noStrike" kern="0" cap="none" spc="0" normalizeH="0" baseline="0" noProof="0" dirty="0">
                <a:ln>
                  <a:noFill/>
                </a:ln>
                <a:solidFill>
                  <a:srgbClr val="000000"/>
                </a:solidFill>
                <a:effectLst/>
                <a:uLnTx/>
                <a:uFillTx/>
                <a:latin typeface="Calibri"/>
                <a:ea typeface="Calibri"/>
                <a:cs typeface="Calibri"/>
                <a:sym typeface="Calibri"/>
              </a:rPr>
              <a:t>Emerging variant analysis 2025-01-07</a:t>
            </a:r>
            <a:endParaRPr kumimoji="0" sz="16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9" name="TextBox 28">
            <a:extLst>
              <a:ext uri="{FF2B5EF4-FFF2-40B4-BE49-F238E27FC236}">
                <a16:creationId xmlns:a16="http://schemas.microsoft.com/office/drawing/2014/main" id="{216DA443-9D7F-27E0-FF71-7E10CA6BFA4A}"/>
              </a:ext>
            </a:extLst>
          </p:cNvPr>
          <p:cNvSpPr txBox="1"/>
          <p:nvPr/>
        </p:nvSpPr>
        <p:spPr>
          <a:xfrm>
            <a:off x="174352" y="1270460"/>
            <a:ext cx="271228"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B</a:t>
            </a:r>
            <a:endParaRPr kumimoji="0" lang="en-SG"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0" name="TextBox 29">
            <a:extLst>
              <a:ext uri="{FF2B5EF4-FFF2-40B4-BE49-F238E27FC236}">
                <a16:creationId xmlns:a16="http://schemas.microsoft.com/office/drawing/2014/main" id="{8270A4BE-43BE-CB54-160D-47D999A319CB}"/>
              </a:ext>
            </a:extLst>
          </p:cNvPr>
          <p:cNvSpPr txBox="1"/>
          <p:nvPr/>
        </p:nvSpPr>
        <p:spPr>
          <a:xfrm>
            <a:off x="1900877" y="1276189"/>
            <a:ext cx="341760"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93</a:t>
            </a:r>
            <a:endParaRPr kumimoji="0" lang="en-SG"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1" name="TextBox 30">
            <a:extLst>
              <a:ext uri="{FF2B5EF4-FFF2-40B4-BE49-F238E27FC236}">
                <a16:creationId xmlns:a16="http://schemas.microsoft.com/office/drawing/2014/main" id="{90FC6C43-3D5D-9787-2159-38B340714DAC}"/>
              </a:ext>
            </a:extLst>
          </p:cNvPr>
          <p:cNvSpPr txBox="1"/>
          <p:nvPr/>
        </p:nvSpPr>
        <p:spPr>
          <a:xfrm>
            <a:off x="165179" y="1462521"/>
            <a:ext cx="2035784" cy="784830"/>
          </a:xfrm>
          <a:prstGeom prst="rect">
            <a:avLst/>
          </a:prstGeom>
          <a:noFill/>
        </p:spPr>
        <p:txBody>
          <a:bodyPr wrap="square" rtlCol="0">
            <a:spAutoFit/>
          </a:bodyPr>
          <a:lstStyle>
            <a:defPPr marR="0" lvl="0" algn="l" rtl="0">
              <a:lnSpc>
                <a:spcPct val="100000"/>
              </a:lnSpc>
              <a:spcBef>
                <a:spcPts val="0"/>
              </a:spcBef>
              <a:spcAft>
                <a:spcPts val="0"/>
              </a:spcAft>
            </a:defPPr>
            <a:lvl1pPr>
              <a:defRPr sz="1000">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F_R42K, F_S190N, F_S211N, F_S389P, G_A74V, G_I137T, G_I252T, G_I268T, G_K256N, G_P214S, G_P221L, G_S100G, G_S265P, G_S275P, G_T131A, G_Y285H</a:t>
            </a:r>
            <a:endParaRPr kumimoji="0" lang="en-SG"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9" name="TextBox 8">
            <a:extLst>
              <a:ext uri="{FF2B5EF4-FFF2-40B4-BE49-F238E27FC236}">
                <a16:creationId xmlns:a16="http://schemas.microsoft.com/office/drawing/2014/main" id="{DC298158-2136-A588-90A5-A8B75C06C5B4}"/>
              </a:ext>
            </a:extLst>
          </p:cNvPr>
          <p:cNvSpPr txBox="1"/>
          <p:nvPr/>
        </p:nvSpPr>
        <p:spPr>
          <a:xfrm>
            <a:off x="190047" y="2812947"/>
            <a:ext cx="277641"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a:t>
            </a:r>
            <a:endParaRPr kumimoji="0" lang="en-SG"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4" name="TextBox 13">
            <a:extLst>
              <a:ext uri="{FF2B5EF4-FFF2-40B4-BE49-F238E27FC236}">
                <a16:creationId xmlns:a16="http://schemas.microsoft.com/office/drawing/2014/main" id="{976C48D6-0A10-FEED-FA77-91A8EE1A2A91}"/>
              </a:ext>
            </a:extLst>
          </p:cNvPr>
          <p:cNvSpPr txBox="1"/>
          <p:nvPr/>
        </p:nvSpPr>
        <p:spPr>
          <a:xfrm>
            <a:off x="1861601" y="2812947"/>
            <a:ext cx="420308"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SG"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196</a:t>
            </a:r>
          </a:p>
        </p:txBody>
      </p:sp>
      <p:sp>
        <p:nvSpPr>
          <p:cNvPr id="17" name="TextBox 16">
            <a:extLst>
              <a:ext uri="{FF2B5EF4-FFF2-40B4-BE49-F238E27FC236}">
                <a16:creationId xmlns:a16="http://schemas.microsoft.com/office/drawing/2014/main" id="{9D8A58D0-27A4-AC49-0697-EC7C133DB2D5}"/>
              </a:ext>
            </a:extLst>
          </p:cNvPr>
          <p:cNvSpPr txBox="1"/>
          <p:nvPr/>
        </p:nvSpPr>
        <p:spPr>
          <a:xfrm>
            <a:off x="174352" y="3056141"/>
            <a:ext cx="2035784" cy="646331"/>
          </a:xfrm>
          <a:prstGeom prst="rect">
            <a:avLst/>
          </a:prstGeom>
          <a:noFill/>
        </p:spPr>
        <p:txBody>
          <a:bodyPr wrap="square" rtlCol="0">
            <a:spAutoFit/>
          </a:bodyPr>
          <a:lstStyle>
            <a:defPPr marR="0" lvl="0" algn="l" rtl="0">
              <a:lnSpc>
                <a:spcPct val="100000"/>
              </a:lnSpc>
              <a:spcBef>
                <a:spcPts val="0"/>
              </a:spcBef>
              <a:spcAft>
                <a:spcPts val="0"/>
              </a:spcAft>
            </a:defPPr>
            <a:lvl1pPr>
              <a:defRPr sz="1000">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F_V127I, G_D284G, G_G224V, G_H90Y, G_I134K, G_I265L, G_K262E, G_L101F, G_L142S, G_P71L, G_S243I, G_T319I, G_T320A, G_Y304H</a:t>
            </a:r>
          </a:p>
        </p:txBody>
      </p:sp>
      <p:grpSp>
        <p:nvGrpSpPr>
          <p:cNvPr id="7" name="Group 6">
            <a:extLst>
              <a:ext uri="{FF2B5EF4-FFF2-40B4-BE49-F238E27FC236}">
                <a16:creationId xmlns:a16="http://schemas.microsoft.com/office/drawing/2014/main" id="{A0AA9AF3-9887-73EA-61BC-DE7153BA670A}"/>
              </a:ext>
            </a:extLst>
          </p:cNvPr>
          <p:cNvGrpSpPr/>
          <p:nvPr/>
        </p:nvGrpSpPr>
        <p:grpSpPr>
          <a:xfrm>
            <a:off x="3403218" y="1837845"/>
            <a:ext cx="289040" cy="3792903"/>
            <a:chOff x="3441216" y="1778462"/>
            <a:chExt cx="289040" cy="3792903"/>
          </a:xfrm>
        </p:grpSpPr>
        <p:sp>
          <p:nvSpPr>
            <p:cNvPr id="28" name="TextBox 27">
              <a:extLst>
                <a:ext uri="{FF2B5EF4-FFF2-40B4-BE49-F238E27FC236}">
                  <a16:creationId xmlns:a16="http://schemas.microsoft.com/office/drawing/2014/main" id="{CB74442D-87FB-3EF5-7E27-94802E0F5784}"/>
                </a:ext>
              </a:extLst>
            </p:cNvPr>
            <p:cNvSpPr txBox="1"/>
            <p:nvPr/>
          </p:nvSpPr>
          <p:spPr>
            <a:xfrm rot="16200000">
              <a:off x="3267633" y="1970241"/>
              <a:ext cx="64516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prevalence</a:t>
              </a:r>
              <a:endParaRPr kumimoji="0" lang="en-SG" sz="11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 name="TextBox 7">
              <a:extLst>
                <a:ext uri="{FF2B5EF4-FFF2-40B4-BE49-F238E27FC236}">
                  <a16:creationId xmlns:a16="http://schemas.microsoft.com/office/drawing/2014/main" id="{ED0FDC18-BA6D-4CBD-3B6B-0A1DEE8F2191}"/>
                </a:ext>
              </a:extLst>
            </p:cNvPr>
            <p:cNvSpPr txBox="1"/>
            <p:nvPr/>
          </p:nvSpPr>
          <p:spPr>
            <a:xfrm rot="16200000">
              <a:off x="3249437" y="3551641"/>
              <a:ext cx="64516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prevalence</a:t>
              </a:r>
              <a:endParaRPr kumimoji="0" lang="en-SG" sz="11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1" name="TextBox 10">
              <a:extLst>
                <a:ext uri="{FF2B5EF4-FFF2-40B4-BE49-F238E27FC236}">
                  <a16:creationId xmlns:a16="http://schemas.microsoft.com/office/drawing/2014/main" id="{565F8C6C-7E36-C503-C9C9-B144EBC5A0C7}"/>
                </a:ext>
              </a:extLst>
            </p:cNvPr>
            <p:cNvSpPr txBox="1"/>
            <p:nvPr/>
          </p:nvSpPr>
          <p:spPr>
            <a:xfrm rot="16200000">
              <a:off x="3276867" y="5117976"/>
              <a:ext cx="64516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prevalence</a:t>
              </a:r>
              <a:endParaRPr kumimoji="0" lang="en-SG" sz="11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sp>
        <p:nvSpPr>
          <p:cNvPr id="12" name="TextBox 11">
            <a:extLst>
              <a:ext uri="{FF2B5EF4-FFF2-40B4-BE49-F238E27FC236}">
                <a16:creationId xmlns:a16="http://schemas.microsoft.com/office/drawing/2014/main" id="{C6984341-9356-AEAE-E567-9B07DE755BF4}"/>
              </a:ext>
            </a:extLst>
          </p:cNvPr>
          <p:cNvSpPr txBox="1"/>
          <p:nvPr/>
        </p:nvSpPr>
        <p:spPr>
          <a:xfrm>
            <a:off x="190045" y="4379282"/>
            <a:ext cx="277641"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B</a:t>
            </a:r>
            <a:endParaRPr kumimoji="0" lang="en-SG"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3" name="TextBox 12">
            <a:extLst>
              <a:ext uri="{FF2B5EF4-FFF2-40B4-BE49-F238E27FC236}">
                <a16:creationId xmlns:a16="http://schemas.microsoft.com/office/drawing/2014/main" id="{CAC84587-55B1-F3C0-5F85-1A9F09AC0DC1}"/>
              </a:ext>
            </a:extLst>
          </p:cNvPr>
          <p:cNvSpPr txBox="1"/>
          <p:nvPr/>
        </p:nvSpPr>
        <p:spPr>
          <a:xfrm>
            <a:off x="1900873" y="4379282"/>
            <a:ext cx="341760"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SG"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57</a:t>
            </a:r>
          </a:p>
        </p:txBody>
      </p:sp>
      <p:sp>
        <p:nvSpPr>
          <p:cNvPr id="15" name="TextBox 14">
            <a:extLst>
              <a:ext uri="{FF2B5EF4-FFF2-40B4-BE49-F238E27FC236}">
                <a16:creationId xmlns:a16="http://schemas.microsoft.com/office/drawing/2014/main" id="{83C7DE3A-A43B-1D30-B8B6-FBEE5F5FC7B4}"/>
              </a:ext>
            </a:extLst>
          </p:cNvPr>
          <p:cNvSpPr txBox="1"/>
          <p:nvPr/>
        </p:nvSpPr>
        <p:spPr>
          <a:xfrm>
            <a:off x="180929" y="4607024"/>
            <a:ext cx="2035784" cy="784830"/>
          </a:xfrm>
          <a:prstGeom prst="rect">
            <a:avLst/>
          </a:prstGeom>
          <a:noFill/>
        </p:spPr>
        <p:txBody>
          <a:bodyPr wrap="square" rtlCol="0">
            <a:spAutoFit/>
          </a:bodyPr>
          <a:lstStyle>
            <a:defPPr marR="0" lvl="0" algn="l" rtl="0">
              <a:lnSpc>
                <a:spcPct val="100000"/>
              </a:lnSpc>
              <a:spcBef>
                <a:spcPts val="0"/>
              </a:spcBef>
              <a:spcAft>
                <a:spcPts val="0"/>
              </a:spcAft>
            </a:defPPr>
            <a:lvl1pPr>
              <a:defRPr sz="1000">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F_S190N, F_S211N, F_S389P, G_A74V, G_H112Y, G_I137T, G_I252T, G_I268T, G_K256N, G_P214S, G_P221L, G_S100G, G_S275P, G_T131A, G_V249A, G_Y285H</a:t>
            </a:r>
          </a:p>
        </p:txBody>
      </p:sp>
      <p:sp>
        <p:nvSpPr>
          <p:cNvPr id="20" name="TextBox 19">
            <a:extLst>
              <a:ext uri="{FF2B5EF4-FFF2-40B4-BE49-F238E27FC236}">
                <a16:creationId xmlns:a16="http://schemas.microsoft.com/office/drawing/2014/main" id="{3B501CC1-7A83-2566-7A2E-23EB52A57529}"/>
              </a:ext>
            </a:extLst>
          </p:cNvPr>
          <p:cNvSpPr txBox="1"/>
          <p:nvPr/>
        </p:nvSpPr>
        <p:spPr>
          <a:xfrm>
            <a:off x="309966" y="6055445"/>
            <a:ext cx="670052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^Count in past 500 days from analysis date</a:t>
            </a:r>
            <a:endParaRPr kumimoji="0" lang="en-SG" sz="105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*The analysis consists of sequences collected in the last 500 days. Next, only amino acid changes from F and G genes that have gained at least 7 new locations in the last 300 days were selected to be part of a variant mutation signature (constellation). Each row represents a unique emerging variant mutation signature.</a:t>
            </a:r>
          </a:p>
        </p:txBody>
      </p:sp>
      <p:sp>
        <p:nvSpPr>
          <p:cNvPr id="2" name="TextBox 1">
            <a:extLst>
              <a:ext uri="{FF2B5EF4-FFF2-40B4-BE49-F238E27FC236}">
                <a16:creationId xmlns:a16="http://schemas.microsoft.com/office/drawing/2014/main" id="{3B37E879-49CB-7286-8D8D-1B3E5CFDC0A4}"/>
              </a:ext>
            </a:extLst>
          </p:cNvPr>
          <p:cNvSpPr/>
          <p:nvPr/>
        </p:nvSpPr>
        <p:spPr>
          <a:xfrm>
            <a:off x="292680" y="201240"/>
            <a:ext cx="1745280" cy="333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SG" sz="1600" b="1" strike="noStrike" spc="-1" dirty="0" err="1">
                <a:solidFill>
                  <a:srgbClr val="000000"/>
                </a:solidFill>
                <a:latin typeface="Calibri"/>
                <a:ea typeface="Arial"/>
              </a:rPr>
              <a:t>EpiRSV</a:t>
            </a:r>
            <a:r>
              <a:rPr lang="en-SG" sz="1200" b="0" strike="noStrike" spc="-1" baseline="50000" dirty="0">
                <a:solidFill>
                  <a:srgbClr val="000000"/>
                </a:solidFill>
                <a:latin typeface="Calibri"/>
                <a:ea typeface="Arial"/>
              </a:rPr>
              <a:t>™ </a:t>
            </a:r>
            <a:r>
              <a:rPr lang="en-SG" sz="1600" b="1" strike="noStrike" spc="-1" dirty="0">
                <a:solidFill>
                  <a:srgbClr val="000000"/>
                </a:solidFill>
                <a:latin typeface="Calibri"/>
                <a:ea typeface="Arial"/>
              </a:rPr>
              <a:t>Update</a:t>
            </a:r>
            <a:endParaRPr lang="en-US" sz="1600" b="0" strike="noStrike" spc="-1" dirty="0">
              <a:solidFill>
                <a:srgbClr val="000000"/>
              </a:solidFill>
              <a:latin typeface="Arial"/>
            </a:endParaRPr>
          </a:p>
        </p:txBody>
      </p:sp>
      <p:pic>
        <p:nvPicPr>
          <p:cNvPr id="38" name="Google Shape;77;p15">
            <a:extLst>
              <a:ext uri="{FF2B5EF4-FFF2-40B4-BE49-F238E27FC236}">
                <a16:creationId xmlns:a16="http://schemas.microsoft.com/office/drawing/2014/main" id="{EB118CFA-ED0A-AE43-B33F-B3C941E9206A}"/>
              </a:ext>
            </a:extLst>
          </p:cNvPr>
          <p:cNvPicPr/>
          <p:nvPr/>
        </p:nvPicPr>
        <p:blipFill>
          <a:blip r:embed="rId5"/>
          <a:stretch/>
        </p:blipFill>
        <p:spPr>
          <a:xfrm>
            <a:off x="7570080" y="5929200"/>
            <a:ext cx="1421640" cy="926280"/>
          </a:xfrm>
          <a:prstGeom prst="rect">
            <a:avLst/>
          </a:prstGeom>
          <a:ln w="0">
            <a:noFill/>
          </a:ln>
        </p:spPr>
      </p:pic>
    </p:spTree>
    <p:extLst>
      <p:ext uri="{BB962C8B-B14F-4D97-AF65-F5344CB8AC3E}">
        <p14:creationId xmlns:p14="http://schemas.microsoft.com/office/powerpoint/2010/main" val="4298662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270D1B-10AB-6018-11FC-748EFF63CA5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EE2F6DD-EAE4-5190-FCE0-6929E6D1CB2E}"/>
              </a:ext>
            </a:extLst>
          </p:cNvPr>
          <p:cNvPicPr>
            <a:picLocks/>
          </p:cNvPicPr>
          <p:nvPr/>
        </p:nvPicPr>
        <p:blipFill>
          <a:blip r:embed="rId2"/>
          <a:stretch>
            <a:fillRect/>
          </a:stretch>
        </p:blipFill>
        <p:spPr>
          <a:xfrm>
            <a:off x="2346671" y="1331285"/>
            <a:ext cx="6789600" cy="1508400"/>
          </a:xfrm>
          <a:prstGeom prst="rect">
            <a:avLst/>
          </a:prstGeom>
        </p:spPr>
      </p:pic>
      <p:pic>
        <p:nvPicPr>
          <p:cNvPr id="10" name="Picture 9">
            <a:extLst>
              <a:ext uri="{FF2B5EF4-FFF2-40B4-BE49-F238E27FC236}">
                <a16:creationId xmlns:a16="http://schemas.microsoft.com/office/drawing/2014/main" id="{CA509B39-18C3-D358-10AD-123ADC9ADA23}"/>
              </a:ext>
            </a:extLst>
          </p:cNvPr>
          <p:cNvPicPr>
            <a:picLocks/>
          </p:cNvPicPr>
          <p:nvPr/>
        </p:nvPicPr>
        <p:blipFill>
          <a:blip r:embed="rId3"/>
          <a:stretch>
            <a:fillRect/>
          </a:stretch>
        </p:blipFill>
        <p:spPr>
          <a:xfrm>
            <a:off x="2345195" y="2896936"/>
            <a:ext cx="6789600" cy="1508400"/>
          </a:xfrm>
          <a:prstGeom prst="rect">
            <a:avLst/>
          </a:prstGeom>
        </p:spPr>
      </p:pic>
      <p:pic>
        <p:nvPicPr>
          <p:cNvPr id="18" name="Picture 17">
            <a:extLst>
              <a:ext uri="{FF2B5EF4-FFF2-40B4-BE49-F238E27FC236}">
                <a16:creationId xmlns:a16="http://schemas.microsoft.com/office/drawing/2014/main" id="{44A524EA-F942-C1A3-12E3-47C15594CCC9}"/>
              </a:ext>
            </a:extLst>
          </p:cNvPr>
          <p:cNvPicPr>
            <a:picLocks/>
          </p:cNvPicPr>
          <p:nvPr/>
        </p:nvPicPr>
        <p:blipFill>
          <a:blip r:embed="rId4"/>
          <a:stretch>
            <a:fillRect/>
          </a:stretch>
        </p:blipFill>
        <p:spPr>
          <a:xfrm>
            <a:off x="2345993" y="4486956"/>
            <a:ext cx="6789600" cy="1508400"/>
          </a:xfrm>
          <a:prstGeom prst="rect">
            <a:avLst/>
          </a:prstGeom>
        </p:spPr>
      </p:pic>
      <p:sp>
        <p:nvSpPr>
          <p:cNvPr id="6" name="Google Shape;124;p18">
            <a:extLst>
              <a:ext uri="{FF2B5EF4-FFF2-40B4-BE49-F238E27FC236}">
                <a16:creationId xmlns:a16="http://schemas.microsoft.com/office/drawing/2014/main" id="{50D800F2-ECFC-6E05-A3BF-2081390C5B88}"/>
              </a:ext>
            </a:extLst>
          </p:cNvPr>
          <p:cNvSpPr/>
          <p:nvPr/>
        </p:nvSpPr>
        <p:spPr>
          <a:xfrm>
            <a:off x="2729282" y="436929"/>
            <a:ext cx="3459082" cy="432936"/>
          </a:xfrm>
          <a:prstGeom prst="rect">
            <a:avLst/>
          </a:prstGeom>
          <a:noFill/>
          <a:ln>
            <a:noFill/>
          </a:ln>
        </p:spPr>
        <p:txBody>
          <a:bodyPr spcFirstLastPara="1" wrap="square" lIns="90000" tIns="45000" rIns="90000" bIns="450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700"/>
              <a:buFont typeface="Arial"/>
              <a:buNone/>
              <a:tabLst/>
              <a:defRPr/>
            </a:pPr>
            <a:r>
              <a:rPr kumimoji="0" lang="en-SG" sz="1400" b="1" i="0" u="none" strike="noStrike" kern="0" cap="none" spc="0" normalizeH="0" baseline="0" noProof="0" dirty="0">
                <a:ln>
                  <a:noFill/>
                </a:ln>
                <a:solidFill>
                  <a:srgbClr val="000000"/>
                </a:solidFill>
                <a:effectLst/>
                <a:uLnTx/>
                <a:uFillTx/>
                <a:latin typeface="Calibri"/>
                <a:ea typeface="Calibri"/>
                <a:cs typeface="Calibri"/>
                <a:sym typeface="Calibri"/>
              </a:rPr>
              <a:t>RSV Emerging Variants by Spread
</a:t>
            </a:r>
            <a:endParaRPr kumimoji="0" sz="14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5" name="TextBox 24">
            <a:extLst>
              <a:ext uri="{FF2B5EF4-FFF2-40B4-BE49-F238E27FC236}">
                <a16:creationId xmlns:a16="http://schemas.microsoft.com/office/drawing/2014/main" id="{1E441427-C90D-9664-158B-59E90D837D32}"/>
              </a:ext>
            </a:extLst>
          </p:cNvPr>
          <p:cNvSpPr txBox="1"/>
          <p:nvPr/>
        </p:nvSpPr>
        <p:spPr>
          <a:xfrm>
            <a:off x="750480" y="968597"/>
            <a:ext cx="110620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Constellation*</a:t>
            </a:r>
            <a:endParaRPr kumimoji="0" lang="en-SG"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6" name="TextBox 25">
            <a:extLst>
              <a:ext uri="{FF2B5EF4-FFF2-40B4-BE49-F238E27FC236}">
                <a16:creationId xmlns:a16="http://schemas.microsoft.com/office/drawing/2014/main" id="{06B89EE4-A1B8-D9BE-D7DC-772D510B10C8}"/>
              </a:ext>
            </a:extLst>
          </p:cNvPr>
          <p:cNvSpPr txBox="1"/>
          <p:nvPr/>
        </p:nvSpPr>
        <p:spPr>
          <a:xfrm>
            <a:off x="180929" y="781900"/>
            <a:ext cx="70884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Subtype</a:t>
            </a:r>
            <a:endParaRPr kumimoji="0" lang="en-SG"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7" name="TextBox 26">
            <a:extLst>
              <a:ext uri="{FF2B5EF4-FFF2-40B4-BE49-F238E27FC236}">
                <a16:creationId xmlns:a16="http://schemas.microsoft.com/office/drawing/2014/main" id="{10528C7C-DA0C-3FF2-6B88-CE1E8BADD966}"/>
              </a:ext>
            </a:extLst>
          </p:cNvPr>
          <p:cNvSpPr txBox="1"/>
          <p:nvPr/>
        </p:nvSpPr>
        <p:spPr>
          <a:xfrm>
            <a:off x="1637708" y="779540"/>
            <a:ext cx="61927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Count</a:t>
            </a:r>
            <a:r>
              <a:rPr kumimoji="0" lang="en-US" sz="12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rPr>
              <a:t>^</a:t>
            </a:r>
            <a:endParaRPr kumimoji="0" lang="en-SG" sz="12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2" name="TextBox 41">
            <a:extLst>
              <a:ext uri="{FF2B5EF4-FFF2-40B4-BE49-F238E27FC236}">
                <a16:creationId xmlns:a16="http://schemas.microsoft.com/office/drawing/2014/main" id="{C8380F12-3F2D-E2FB-DA83-EF4E64D8A7AC}"/>
              </a:ext>
            </a:extLst>
          </p:cNvPr>
          <p:cNvSpPr txBox="1"/>
          <p:nvPr/>
        </p:nvSpPr>
        <p:spPr>
          <a:xfrm>
            <a:off x="2544369" y="729302"/>
            <a:ext cx="853119"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Cumulative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locations</a:t>
            </a:r>
            <a:endParaRPr kumimoji="0" lang="en-SG" sz="11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nvGrpSpPr>
          <p:cNvPr id="43" name="Group 42">
            <a:extLst>
              <a:ext uri="{FF2B5EF4-FFF2-40B4-BE49-F238E27FC236}">
                <a16:creationId xmlns:a16="http://schemas.microsoft.com/office/drawing/2014/main" id="{A14A8052-5538-900E-A2D7-661C22D0369E}"/>
              </a:ext>
            </a:extLst>
          </p:cNvPr>
          <p:cNvGrpSpPr/>
          <p:nvPr/>
        </p:nvGrpSpPr>
        <p:grpSpPr>
          <a:xfrm>
            <a:off x="3697498" y="765041"/>
            <a:ext cx="2908860" cy="400110"/>
            <a:chOff x="3506585" y="781411"/>
            <a:chExt cx="2908860" cy="400110"/>
          </a:xfrm>
        </p:grpSpPr>
        <p:sp>
          <p:nvSpPr>
            <p:cNvPr id="44" name="TextBox 43">
              <a:extLst>
                <a:ext uri="{FF2B5EF4-FFF2-40B4-BE49-F238E27FC236}">
                  <a16:creationId xmlns:a16="http://schemas.microsoft.com/office/drawing/2014/main" id="{E6CC2358-9665-82C5-995D-23BFDE0C69B4}"/>
                </a:ext>
              </a:extLst>
            </p:cNvPr>
            <p:cNvSpPr txBox="1"/>
            <p:nvPr/>
          </p:nvSpPr>
          <p:spPr>
            <a:xfrm>
              <a:off x="3506585" y="781411"/>
              <a:ext cx="62228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North</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America</a:t>
              </a:r>
              <a:endParaRPr kumimoji="0" lang="en-SG" sz="10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5" name="TextBox 44">
              <a:extLst>
                <a:ext uri="{FF2B5EF4-FFF2-40B4-BE49-F238E27FC236}">
                  <a16:creationId xmlns:a16="http://schemas.microsoft.com/office/drawing/2014/main" id="{C0A4FB1B-4639-297A-AEDE-8F137E0F7C79}"/>
                </a:ext>
              </a:extLst>
            </p:cNvPr>
            <p:cNvSpPr txBox="1"/>
            <p:nvPr/>
          </p:nvSpPr>
          <p:spPr>
            <a:xfrm>
              <a:off x="3984909" y="781411"/>
              <a:ext cx="62228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South</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America</a:t>
              </a:r>
              <a:endParaRPr kumimoji="0" lang="en-SG" sz="10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6" name="TextBox 45">
              <a:extLst>
                <a:ext uri="{FF2B5EF4-FFF2-40B4-BE49-F238E27FC236}">
                  <a16:creationId xmlns:a16="http://schemas.microsoft.com/office/drawing/2014/main" id="{F40D32DC-2597-F34B-97DA-178E50A2A050}"/>
                </a:ext>
              </a:extLst>
            </p:cNvPr>
            <p:cNvSpPr txBox="1"/>
            <p:nvPr/>
          </p:nvSpPr>
          <p:spPr>
            <a:xfrm>
              <a:off x="4472856" y="893934"/>
              <a:ext cx="562975"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Europe</a:t>
              </a:r>
              <a:endParaRPr kumimoji="0" lang="en-SG" sz="10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7" name="TextBox 46">
              <a:extLst>
                <a:ext uri="{FF2B5EF4-FFF2-40B4-BE49-F238E27FC236}">
                  <a16:creationId xmlns:a16="http://schemas.microsoft.com/office/drawing/2014/main" id="{0B4DED48-8BF6-1DF0-45B8-A22E5DB74A0B}"/>
                </a:ext>
              </a:extLst>
            </p:cNvPr>
            <p:cNvSpPr txBox="1"/>
            <p:nvPr/>
          </p:nvSpPr>
          <p:spPr>
            <a:xfrm>
              <a:off x="4967437" y="890928"/>
              <a:ext cx="49404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Africa</a:t>
              </a:r>
              <a:endParaRPr kumimoji="0" lang="en-SG" sz="10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8" name="TextBox 47">
              <a:extLst>
                <a:ext uri="{FF2B5EF4-FFF2-40B4-BE49-F238E27FC236}">
                  <a16:creationId xmlns:a16="http://schemas.microsoft.com/office/drawing/2014/main" id="{E490E8F3-DF79-30F3-A863-F93EEE8DA662}"/>
                </a:ext>
              </a:extLst>
            </p:cNvPr>
            <p:cNvSpPr txBox="1"/>
            <p:nvPr/>
          </p:nvSpPr>
          <p:spPr>
            <a:xfrm>
              <a:off x="5439668" y="888498"/>
              <a:ext cx="407484"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Asia</a:t>
              </a:r>
              <a:endParaRPr kumimoji="0" lang="en-SG" sz="10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9" name="TextBox 48">
              <a:extLst>
                <a:ext uri="{FF2B5EF4-FFF2-40B4-BE49-F238E27FC236}">
                  <a16:creationId xmlns:a16="http://schemas.microsoft.com/office/drawing/2014/main" id="{B29BE158-8F93-3AEC-D21B-FDA7D6E544D3}"/>
                </a:ext>
              </a:extLst>
            </p:cNvPr>
            <p:cNvSpPr txBox="1"/>
            <p:nvPr/>
          </p:nvSpPr>
          <p:spPr>
            <a:xfrm>
              <a:off x="5801174" y="897193"/>
              <a:ext cx="61427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Oceania</a:t>
              </a:r>
              <a:endParaRPr kumimoji="0" lang="en-SG" sz="10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sp>
        <p:nvSpPr>
          <p:cNvPr id="37" name="TextBox 36">
            <a:extLst>
              <a:ext uri="{FF2B5EF4-FFF2-40B4-BE49-F238E27FC236}">
                <a16:creationId xmlns:a16="http://schemas.microsoft.com/office/drawing/2014/main" id="{D03A856F-63B8-14F7-3997-2E87BA459AA0}"/>
              </a:ext>
            </a:extLst>
          </p:cNvPr>
          <p:cNvSpPr txBox="1"/>
          <p:nvPr/>
        </p:nvSpPr>
        <p:spPr>
          <a:xfrm>
            <a:off x="7313032" y="821003"/>
            <a:ext cx="71205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geoMap</a:t>
            </a:r>
            <a:endParaRPr kumimoji="0" lang="en-SG" sz="12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 name="Google Shape;124;p18">
            <a:extLst>
              <a:ext uri="{FF2B5EF4-FFF2-40B4-BE49-F238E27FC236}">
                <a16:creationId xmlns:a16="http://schemas.microsoft.com/office/drawing/2014/main" id="{E95D1B39-E635-B370-E3A3-4794BE521B2D}"/>
              </a:ext>
            </a:extLst>
          </p:cNvPr>
          <p:cNvSpPr/>
          <p:nvPr/>
        </p:nvSpPr>
        <p:spPr>
          <a:xfrm>
            <a:off x="5630581" y="10410"/>
            <a:ext cx="3361324" cy="432936"/>
          </a:xfrm>
          <a:prstGeom prst="rect">
            <a:avLst/>
          </a:prstGeom>
          <a:noFill/>
          <a:ln>
            <a:noFill/>
          </a:ln>
        </p:spPr>
        <p:txBody>
          <a:bodyPr spcFirstLastPara="1" wrap="square" lIns="90000" tIns="45000" rIns="90000" bIns="450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700"/>
              <a:buFont typeface="Arial"/>
              <a:buNone/>
              <a:tabLst/>
              <a:defRPr/>
            </a:pPr>
            <a:r>
              <a:rPr kumimoji="0" lang="en-SG" sz="1600" b="1" i="0" u="none" strike="noStrike" kern="0" cap="none" spc="0" normalizeH="0" baseline="0" noProof="0" dirty="0">
                <a:ln>
                  <a:noFill/>
                </a:ln>
                <a:solidFill>
                  <a:srgbClr val="000000"/>
                </a:solidFill>
                <a:effectLst/>
                <a:uLnTx/>
                <a:uFillTx/>
                <a:latin typeface="Calibri"/>
                <a:ea typeface="Calibri"/>
                <a:cs typeface="Calibri"/>
                <a:sym typeface="Calibri"/>
              </a:rPr>
              <a:t>Emerging variant analysis 2025-01-07</a:t>
            </a:r>
            <a:endParaRPr kumimoji="0" sz="16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9" name="TextBox 28">
            <a:extLst>
              <a:ext uri="{FF2B5EF4-FFF2-40B4-BE49-F238E27FC236}">
                <a16:creationId xmlns:a16="http://schemas.microsoft.com/office/drawing/2014/main" id="{9C86BE1D-21DE-8A5C-186B-8DBE8E00868D}"/>
              </a:ext>
            </a:extLst>
          </p:cNvPr>
          <p:cNvSpPr txBox="1"/>
          <p:nvPr/>
        </p:nvSpPr>
        <p:spPr>
          <a:xfrm>
            <a:off x="171146" y="1270460"/>
            <a:ext cx="277641"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a:t>
            </a:r>
            <a:endParaRPr kumimoji="0" lang="en-SG"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0" name="TextBox 29">
            <a:extLst>
              <a:ext uri="{FF2B5EF4-FFF2-40B4-BE49-F238E27FC236}">
                <a16:creationId xmlns:a16="http://schemas.microsoft.com/office/drawing/2014/main" id="{D5D04A0F-39F0-3D66-8B2F-06F0949CE054}"/>
              </a:ext>
            </a:extLst>
          </p:cNvPr>
          <p:cNvSpPr txBox="1"/>
          <p:nvPr/>
        </p:nvSpPr>
        <p:spPr>
          <a:xfrm>
            <a:off x="1900876" y="1276189"/>
            <a:ext cx="341760"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18</a:t>
            </a:r>
            <a:endParaRPr kumimoji="0" lang="en-SG"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1" name="TextBox 30">
            <a:extLst>
              <a:ext uri="{FF2B5EF4-FFF2-40B4-BE49-F238E27FC236}">
                <a16:creationId xmlns:a16="http://schemas.microsoft.com/office/drawing/2014/main" id="{464954F7-C731-7A9F-4B4B-26CBC10FC86C}"/>
              </a:ext>
            </a:extLst>
          </p:cNvPr>
          <p:cNvSpPr txBox="1"/>
          <p:nvPr/>
        </p:nvSpPr>
        <p:spPr>
          <a:xfrm>
            <a:off x="165179" y="1462521"/>
            <a:ext cx="2035784" cy="784830"/>
          </a:xfrm>
          <a:prstGeom prst="rect">
            <a:avLst/>
          </a:prstGeom>
          <a:noFill/>
        </p:spPr>
        <p:txBody>
          <a:bodyPr wrap="square" rtlCol="0">
            <a:spAutoFit/>
          </a:bodyPr>
          <a:lstStyle>
            <a:defPPr marR="0" lvl="0" algn="l" rtl="0">
              <a:lnSpc>
                <a:spcPct val="100000"/>
              </a:lnSpc>
              <a:spcBef>
                <a:spcPts val="0"/>
              </a:spcBef>
              <a:spcAft>
                <a:spcPts val="0"/>
              </a:spcAft>
            </a:defPPr>
            <a:lvl1pPr>
              <a:defRPr sz="1000">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F_A518V, F_L119H, G_D284G, G_E295V, G_G224E, G_H90Y, G_I134K, G_I265L, G_K262E, G_L101F, G_L142S, G_L314P, G_P276L, G_P71L, G_S243I, G_T320A, G_V225A, G_Y304H</a:t>
            </a:r>
            <a:endParaRPr kumimoji="0" lang="en-SG"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9" name="TextBox 8">
            <a:extLst>
              <a:ext uri="{FF2B5EF4-FFF2-40B4-BE49-F238E27FC236}">
                <a16:creationId xmlns:a16="http://schemas.microsoft.com/office/drawing/2014/main" id="{2C130740-D661-2387-A1CE-C7E243B38D16}"/>
              </a:ext>
            </a:extLst>
          </p:cNvPr>
          <p:cNvSpPr txBox="1"/>
          <p:nvPr/>
        </p:nvSpPr>
        <p:spPr>
          <a:xfrm>
            <a:off x="190047" y="2812947"/>
            <a:ext cx="277641"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a:t>
            </a:r>
            <a:endParaRPr kumimoji="0" lang="en-SG"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4" name="TextBox 13">
            <a:extLst>
              <a:ext uri="{FF2B5EF4-FFF2-40B4-BE49-F238E27FC236}">
                <a16:creationId xmlns:a16="http://schemas.microsoft.com/office/drawing/2014/main" id="{CEBA0F4D-842D-A640-32F3-8425F8806699}"/>
              </a:ext>
            </a:extLst>
          </p:cNvPr>
          <p:cNvSpPr txBox="1"/>
          <p:nvPr/>
        </p:nvSpPr>
        <p:spPr>
          <a:xfrm>
            <a:off x="1900875" y="2812947"/>
            <a:ext cx="341760"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SG"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25</a:t>
            </a:r>
          </a:p>
        </p:txBody>
      </p:sp>
      <p:sp>
        <p:nvSpPr>
          <p:cNvPr id="17" name="TextBox 16">
            <a:extLst>
              <a:ext uri="{FF2B5EF4-FFF2-40B4-BE49-F238E27FC236}">
                <a16:creationId xmlns:a16="http://schemas.microsoft.com/office/drawing/2014/main" id="{AF217D3F-FB38-B1E4-EFD9-E643781B4DFD}"/>
              </a:ext>
            </a:extLst>
          </p:cNvPr>
          <p:cNvSpPr txBox="1"/>
          <p:nvPr/>
        </p:nvSpPr>
        <p:spPr>
          <a:xfrm>
            <a:off x="174352" y="3056141"/>
            <a:ext cx="2035784" cy="923330"/>
          </a:xfrm>
          <a:prstGeom prst="rect">
            <a:avLst/>
          </a:prstGeom>
          <a:noFill/>
        </p:spPr>
        <p:txBody>
          <a:bodyPr wrap="square" rtlCol="0">
            <a:spAutoFit/>
          </a:bodyPr>
          <a:lstStyle>
            <a:defPPr marR="0" lvl="0" algn="l" rtl="0">
              <a:lnSpc>
                <a:spcPct val="100000"/>
              </a:lnSpc>
              <a:spcBef>
                <a:spcPts val="0"/>
              </a:spcBef>
              <a:spcAft>
                <a:spcPts val="0"/>
              </a:spcAft>
            </a:defPPr>
            <a:lvl1pPr>
              <a:defRPr sz="1000">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F_A103T, F_T122V, G_A57V, G_D284G, G_G106E, G_G224E, G_H90Y, G_I134K, G_I265L, G_K209R, G_K262E, G_L101F, G_L248I, G_L310P, G_P206Q, G_P71L, G_S243I, G_T319I, G_T320A, G_V303A, G_Y304H</a:t>
            </a:r>
          </a:p>
        </p:txBody>
      </p:sp>
      <p:grpSp>
        <p:nvGrpSpPr>
          <p:cNvPr id="7" name="Group 6">
            <a:extLst>
              <a:ext uri="{FF2B5EF4-FFF2-40B4-BE49-F238E27FC236}">
                <a16:creationId xmlns:a16="http://schemas.microsoft.com/office/drawing/2014/main" id="{58ABC284-600A-412E-0B3E-E76FA8E936A9}"/>
              </a:ext>
            </a:extLst>
          </p:cNvPr>
          <p:cNvGrpSpPr/>
          <p:nvPr/>
        </p:nvGrpSpPr>
        <p:grpSpPr>
          <a:xfrm>
            <a:off x="3385383" y="1837845"/>
            <a:ext cx="288588" cy="3792903"/>
            <a:chOff x="3432434" y="1778462"/>
            <a:chExt cx="288588" cy="3792903"/>
          </a:xfrm>
        </p:grpSpPr>
        <p:sp>
          <p:nvSpPr>
            <p:cNvPr id="28" name="TextBox 27">
              <a:extLst>
                <a:ext uri="{FF2B5EF4-FFF2-40B4-BE49-F238E27FC236}">
                  <a16:creationId xmlns:a16="http://schemas.microsoft.com/office/drawing/2014/main" id="{1B16EE7A-09D0-9730-FDDD-64B59AB24AB6}"/>
                </a:ext>
              </a:extLst>
            </p:cNvPr>
            <p:cNvSpPr txBox="1"/>
            <p:nvPr/>
          </p:nvSpPr>
          <p:spPr>
            <a:xfrm rot="16200000">
              <a:off x="3267633" y="1970241"/>
              <a:ext cx="64516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prevalence</a:t>
              </a:r>
              <a:endParaRPr kumimoji="0" lang="en-SG" sz="11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 name="TextBox 7">
              <a:extLst>
                <a:ext uri="{FF2B5EF4-FFF2-40B4-BE49-F238E27FC236}">
                  <a16:creationId xmlns:a16="http://schemas.microsoft.com/office/drawing/2014/main" id="{BA0040B0-6438-BD45-CCC4-5E748F475858}"/>
                </a:ext>
              </a:extLst>
            </p:cNvPr>
            <p:cNvSpPr txBox="1"/>
            <p:nvPr/>
          </p:nvSpPr>
          <p:spPr>
            <a:xfrm rot="16200000">
              <a:off x="3249437" y="3551641"/>
              <a:ext cx="64516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prevalence</a:t>
              </a:r>
              <a:endParaRPr kumimoji="0" lang="en-SG" sz="11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1" name="TextBox 10">
              <a:extLst>
                <a:ext uri="{FF2B5EF4-FFF2-40B4-BE49-F238E27FC236}">
                  <a16:creationId xmlns:a16="http://schemas.microsoft.com/office/drawing/2014/main" id="{08FE182D-6683-D8D4-EFBF-527411E4EE7A}"/>
                </a:ext>
              </a:extLst>
            </p:cNvPr>
            <p:cNvSpPr txBox="1"/>
            <p:nvPr/>
          </p:nvSpPr>
          <p:spPr>
            <a:xfrm rot="16200000">
              <a:off x="3240655" y="5117976"/>
              <a:ext cx="64516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prevalence</a:t>
              </a:r>
              <a:endParaRPr kumimoji="0" lang="en-SG" sz="11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sp>
        <p:nvSpPr>
          <p:cNvPr id="12" name="TextBox 11">
            <a:extLst>
              <a:ext uri="{FF2B5EF4-FFF2-40B4-BE49-F238E27FC236}">
                <a16:creationId xmlns:a16="http://schemas.microsoft.com/office/drawing/2014/main" id="{2AF13CF2-C5F0-7AE2-12C4-4205E7878BEC}"/>
              </a:ext>
            </a:extLst>
          </p:cNvPr>
          <p:cNvSpPr txBox="1"/>
          <p:nvPr/>
        </p:nvSpPr>
        <p:spPr>
          <a:xfrm>
            <a:off x="190045" y="4379282"/>
            <a:ext cx="277640"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a:t>
            </a:r>
            <a:endParaRPr kumimoji="0" lang="en-SG"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3" name="TextBox 12">
            <a:extLst>
              <a:ext uri="{FF2B5EF4-FFF2-40B4-BE49-F238E27FC236}">
                <a16:creationId xmlns:a16="http://schemas.microsoft.com/office/drawing/2014/main" id="{CB0DE40E-F37D-80EF-12BD-87617C7C68DE}"/>
              </a:ext>
            </a:extLst>
          </p:cNvPr>
          <p:cNvSpPr txBox="1"/>
          <p:nvPr/>
        </p:nvSpPr>
        <p:spPr>
          <a:xfrm>
            <a:off x="1940146" y="4379282"/>
            <a:ext cx="263214"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SG"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9</a:t>
            </a:r>
          </a:p>
        </p:txBody>
      </p:sp>
      <p:sp>
        <p:nvSpPr>
          <p:cNvPr id="15" name="TextBox 14">
            <a:extLst>
              <a:ext uri="{FF2B5EF4-FFF2-40B4-BE49-F238E27FC236}">
                <a16:creationId xmlns:a16="http://schemas.microsoft.com/office/drawing/2014/main" id="{E7793696-533F-C5FC-9B36-E821625B7154}"/>
              </a:ext>
            </a:extLst>
          </p:cNvPr>
          <p:cNvSpPr txBox="1"/>
          <p:nvPr/>
        </p:nvSpPr>
        <p:spPr>
          <a:xfrm>
            <a:off x="180929" y="4607024"/>
            <a:ext cx="2035784" cy="1061829"/>
          </a:xfrm>
          <a:prstGeom prst="rect">
            <a:avLst/>
          </a:prstGeom>
          <a:noFill/>
        </p:spPr>
        <p:txBody>
          <a:bodyPr wrap="square" rtlCol="0">
            <a:spAutoFit/>
          </a:bodyPr>
          <a:lstStyle>
            <a:defPPr marR="0" lvl="0" algn="l" rtl="0">
              <a:lnSpc>
                <a:spcPct val="100000"/>
              </a:lnSpc>
              <a:spcBef>
                <a:spcPts val="0"/>
              </a:spcBef>
              <a:spcAft>
                <a:spcPts val="0"/>
              </a:spcAft>
            </a:defPPr>
            <a:lvl1pPr>
              <a:defRPr sz="1000">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F_L20F, F_S276N, F_T12I, G_D284G, G_E263K, G_G224E, G_H258Q, G_H266L, G_H90Y, G_I134K, G_I265L, G_K262E, G_L101S, G_L314P, G_N178G, G_P230T, G_P298L, G_P71L, G_R151H, G_S243I, G_S250F, G_T113I, G_V131D, G_V225A, G_V303I</a:t>
            </a:r>
          </a:p>
        </p:txBody>
      </p:sp>
      <p:sp>
        <p:nvSpPr>
          <p:cNvPr id="20" name="TextBox 19">
            <a:extLst>
              <a:ext uri="{FF2B5EF4-FFF2-40B4-BE49-F238E27FC236}">
                <a16:creationId xmlns:a16="http://schemas.microsoft.com/office/drawing/2014/main" id="{E07FA114-0E40-8382-1133-572F384BA364}"/>
              </a:ext>
            </a:extLst>
          </p:cNvPr>
          <p:cNvSpPr txBox="1"/>
          <p:nvPr/>
        </p:nvSpPr>
        <p:spPr>
          <a:xfrm>
            <a:off x="309966" y="6055445"/>
            <a:ext cx="670052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^Count in past 500 days from analysis date</a:t>
            </a:r>
            <a:endParaRPr kumimoji="0" lang="en-SG" sz="105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*The analysis consists of sequences collected in the last 500 days. Next, only amino acid changes from F and G genes that have gained at least 7 new locations in the last 300 days were selected to be part of a variant mutation signature (constellation). Each row represents a unique emerging variant mutation signature.</a:t>
            </a:r>
          </a:p>
        </p:txBody>
      </p:sp>
      <p:sp>
        <p:nvSpPr>
          <p:cNvPr id="2" name="TextBox 1">
            <a:extLst>
              <a:ext uri="{FF2B5EF4-FFF2-40B4-BE49-F238E27FC236}">
                <a16:creationId xmlns:a16="http://schemas.microsoft.com/office/drawing/2014/main" id="{381175EE-76C4-7B03-7F01-FD639C814AA2}"/>
              </a:ext>
            </a:extLst>
          </p:cNvPr>
          <p:cNvSpPr/>
          <p:nvPr/>
        </p:nvSpPr>
        <p:spPr>
          <a:xfrm>
            <a:off x="292680" y="201240"/>
            <a:ext cx="1745280" cy="333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SG" sz="1600" b="1" strike="noStrike" spc="-1" dirty="0" err="1">
                <a:solidFill>
                  <a:srgbClr val="000000"/>
                </a:solidFill>
                <a:latin typeface="Calibri"/>
                <a:ea typeface="Arial"/>
              </a:rPr>
              <a:t>EpiRSV</a:t>
            </a:r>
            <a:r>
              <a:rPr lang="en-SG" sz="1200" b="0" strike="noStrike" spc="-1" baseline="50000" dirty="0">
                <a:solidFill>
                  <a:srgbClr val="000000"/>
                </a:solidFill>
                <a:latin typeface="Calibri"/>
                <a:ea typeface="Arial"/>
              </a:rPr>
              <a:t>™ </a:t>
            </a:r>
            <a:r>
              <a:rPr lang="en-SG" sz="1600" b="1" strike="noStrike" spc="-1" dirty="0">
                <a:solidFill>
                  <a:srgbClr val="000000"/>
                </a:solidFill>
                <a:latin typeface="Calibri"/>
                <a:ea typeface="Arial"/>
              </a:rPr>
              <a:t>Update</a:t>
            </a:r>
            <a:endParaRPr lang="en-US" sz="1600" b="0" strike="noStrike" spc="-1" dirty="0">
              <a:solidFill>
                <a:srgbClr val="000000"/>
              </a:solidFill>
              <a:latin typeface="Arial"/>
            </a:endParaRPr>
          </a:p>
        </p:txBody>
      </p:sp>
      <p:pic>
        <p:nvPicPr>
          <p:cNvPr id="38" name="Google Shape;77;p15">
            <a:extLst>
              <a:ext uri="{FF2B5EF4-FFF2-40B4-BE49-F238E27FC236}">
                <a16:creationId xmlns:a16="http://schemas.microsoft.com/office/drawing/2014/main" id="{34AB1BF2-1910-5F4D-AB37-DF8DB670D24C}"/>
              </a:ext>
            </a:extLst>
          </p:cNvPr>
          <p:cNvPicPr/>
          <p:nvPr/>
        </p:nvPicPr>
        <p:blipFill>
          <a:blip r:embed="rId5"/>
          <a:stretch/>
        </p:blipFill>
        <p:spPr>
          <a:xfrm>
            <a:off x="7570080" y="5929200"/>
            <a:ext cx="1421640" cy="926280"/>
          </a:xfrm>
          <a:prstGeom prst="rect">
            <a:avLst/>
          </a:prstGeom>
          <a:ln w="0">
            <a:noFill/>
          </a:ln>
        </p:spPr>
      </p:pic>
    </p:spTree>
    <p:extLst>
      <p:ext uri="{BB962C8B-B14F-4D97-AF65-F5344CB8AC3E}">
        <p14:creationId xmlns:p14="http://schemas.microsoft.com/office/powerpoint/2010/main" val="17032069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37B9F0-46E1-3988-968C-0ED7C22DBA4D}"/>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4E987912-C524-1386-1A9F-0439C20A8EBD}"/>
              </a:ext>
            </a:extLst>
          </p:cNvPr>
          <p:cNvPicPr>
            <a:picLocks/>
          </p:cNvPicPr>
          <p:nvPr/>
        </p:nvPicPr>
        <p:blipFill>
          <a:blip r:embed="rId2"/>
          <a:stretch>
            <a:fillRect/>
          </a:stretch>
        </p:blipFill>
        <p:spPr>
          <a:xfrm>
            <a:off x="2350659" y="1309385"/>
            <a:ext cx="6789600" cy="1508400"/>
          </a:xfrm>
          <a:prstGeom prst="rect">
            <a:avLst/>
          </a:prstGeom>
        </p:spPr>
      </p:pic>
      <p:sp>
        <p:nvSpPr>
          <p:cNvPr id="6" name="Google Shape;124;p18">
            <a:extLst>
              <a:ext uri="{FF2B5EF4-FFF2-40B4-BE49-F238E27FC236}">
                <a16:creationId xmlns:a16="http://schemas.microsoft.com/office/drawing/2014/main" id="{842C9B9B-F3C3-4070-D95D-1B3C27F9720D}"/>
              </a:ext>
            </a:extLst>
          </p:cNvPr>
          <p:cNvSpPr/>
          <p:nvPr/>
        </p:nvSpPr>
        <p:spPr>
          <a:xfrm>
            <a:off x="2729282" y="436929"/>
            <a:ext cx="3459082" cy="432936"/>
          </a:xfrm>
          <a:prstGeom prst="rect">
            <a:avLst/>
          </a:prstGeom>
          <a:noFill/>
          <a:ln>
            <a:noFill/>
          </a:ln>
        </p:spPr>
        <p:txBody>
          <a:bodyPr spcFirstLastPara="1" wrap="square" lIns="90000" tIns="45000" rIns="90000" bIns="450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700"/>
              <a:buFont typeface="Arial"/>
              <a:buNone/>
              <a:tabLst/>
              <a:defRPr/>
            </a:pPr>
            <a:r>
              <a:rPr kumimoji="0" lang="en-SG" sz="1400" b="1" i="0" u="none" strike="noStrike" kern="0" cap="none" spc="0" normalizeH="0" baseline="0" noProof="0" dirty="0">
                <a:ln>
                  <a:noFill/>
                </a:ln>
                <a:solidFill>
                  <a:srgbClr val="000000"/>
                </a:solidFill>
                <a:effectLst/>
                <a:uLnTx/>
                <a:uFillTx/>
                <a:latin typeface="Calibri"/>
                <a:ea typeface="Calibri"/>
                <a:cs typeface="Calibri"/>
                <a:sym typeface="Calibri"/>
              </a:rPr>
              <a:t>RSV Emerging Variants by Spread
</a:t>
            </a:r>
            <a:endParaRPr kumimoji="0" sz="14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5" name="TextBox 24">
            <a:extLst>
              <a:ext uri="{FF2B5EF4-FFF2-40B4-BE49-F238E27FC236}">
                <a16:creationId xmlns:a16="http://schemas.microsoft.com/office/drawing/2014/main" id="{2F9CFA0D-95C8-1433-A098-042F95161B29}"/>
              </a:ext>
            </a:extLst>
          </p:cNvPr>
          <p:cNvSpPr txBox="1"/>
          <p:nvPr/>
        </p:nvSpPr>
        <p:spPr>
          <a:xfrm>
            <a:off x="750480" y="968597"/>
            <a:ext cx="110620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Constellation*</a:t>
            </a:r>
            <a:endParaRPr kumimoji="0" lang="en-SG"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6" name="TextBox 25">
            <a:extLst>
              <a:ext uri="{FF2B5EF4-FFF2-40B4-BE49-F238E27FC236}">
                <a16:creationId xmlns:a16="http://schemas.microsoft.com/office/drawing/2014/main" id="{158E2219-7DA4-60A5-B8AB-AF47553DFCDA}"/>
              </a:ext>
            </a:extLst>
          </p:cNvPr>
          <p:cNvSpPr txBox="1"/>
          <p:nvPr/>
        </p:nvSpPr>
        <p:spPr>
          <a:xfrm>
            <a:off x="180929" y="781900"/>
            <a:ext cx="70884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Subtype</a:t>
            </a:r>
            <a:endParaRPr kumimoji="0" lang="en-SG"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7" name="TextBox 26">
            <a:extLst>
              <a:ext uri="{FF2B5EF4-FFF2-40B4-BE49-F238E27FC236}">
                <a16:creationId xmlns:a16="http://schemas.microsoft.com/office/drawing/2014/main" id="{027E5AE9-9C08-B7CB-042C-9437090E7FE5}"/>
              </a:ext>
            </a:extLst>
          </p:cNvPr>
          <p:cNvSpPr txBox="1"/>
          <p:nvPr/>
        </p:nvSpPr>
        <p:spPr>
          <a:xfrm>
            <a:off x="1637708" y="779540"/>
            <a:ext cx="61927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Count</a:t>
            </a:r>
            <a:r>
              <a:rPr kumimoji="0" lang="en-US" sz="12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rPr>
              <a:t>^</a:t>
            </a:r>
            <a:endParaRPr kumimoji="0" lang="en-SG" sz="12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2" name="TextBox 41">
            <a:extLst>
              <a:ext uri="{FF2B5EF4-FFF2-40B4-BE49-F238E27FC236}">
                <a16:creationId xmlns:a16="http://schemas.microsoft.com/office/drawing/2014/main" id="{54E93E40-16D9-9827-A5B0-E8D1F231E506}"/>
              </a:ext>
            </a:extLst>
          </p:cNvPr>
          <p:cNvSpPr txBox="1"/>
          <p:nvPr/>
        </p:nvSpPr>
        <p:spPr>
          <a:xfrm>
            <a:off x="2544369" y="729302"/>
            <a:ext cx="853119"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Cumulative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locations</a:t>
            </a:r>
            <a:endParaRPr kumimoji="0" lang="en-SG" sz="11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nvGrpSpPr>
          <p:cNvPr id="43" name="Group 42">
            <a:extLst>
              <a:ext uri="{FF2B5EF4-FFF2-40B4-BE49-F238E27FC236}">
                <a16:creationId xmlns:a16="http://schemas.microsoft.com/office/drawing/2014/main" id="{06A7E810-60F3-11B1-A6FD-C70C7C009787}"/>
              </a:ext>
            </a:extLst>
          </p:cNvPr>
          <p:cNvGrpSpPr/>
          <p:nvPr/>
        </p:nvGrpSpPr>
        <p:grpSpPr>
          <a:xfrm>
            <a:off x="3697498" y="765041"/>
            <a:ext cx="2908860" cy="400110"/>
            <a:chOff x="3506585" y="781411"/>
            <a:chExt cx="2908860" cy="400110"/>
          </a:xfrm>
        </p:grpSpPr>
        <p:sp>
          <p:nvSpPr>
            <p:cNvPr id="44" name="TextBox 43">
              <a:extLst>
                <a:ext uri="{FF2B5EF4-FFF2-40B4-BE49-F238E27FC236}">
                  <a16:creationId xmlns:a16="http://schemas.microsoft.com/office/drawing/2014/main" id="{247C69F1-F176-0938-1721-4D6B0DD7CC38}"/>
                </a:ext>
              </a:extLst>
            </p:cNvPr>
            <p:cNvSpPr txBox="1"/>
            <p:nvPr/>
          </p:nvSpPr>
          <p:spPr>
            <a:xfrm>
              <a:off x="3506585" y="781411"/>
              <a:ext cx="62228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North</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America</a:t>
              </a:r>
              <a:endParaRPr kumimoji="0" lang="en-SG" sz="10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5" name="TextBox 44">
              <a:extLst>
                <a:ext uri="{FF2B5EF4-FFF2-40B4-BE49-F238E27FC236}">
                  <a16:creationId xmlns:a16="http://schemas.microsoft.com/office/drawing/2014/main" id="{698185BF-D441-878D-0554-77A312986193}"/>
                </a:ext>
              </a:extLst>
            </p:cNvPr>
            <p:cNvSpPr txBox="1"/>
            <p:nvPr/>
          </p:nvSpPr>
          <p:spPr>
            <a:xfrm>
              <a:off x="3984909" y="781411"/>
              <a:ext cx="62228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South</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America</a:t>
              </a:r>
              <a:endParaRPr kumimoji="0" lang="en-SG" sz="10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6" name="TextBox 45">
              <a:extLst>
                <a:ext uri="{FF2B5EF4-FFF2-40B4-BE49-F238E27FC236}">
                  <a16:creationId xmlns:a16="http://schemas.microsoft.com/office/drawing/2014/main" id="{899DAD0E-EC29-347A-8091-60437F5493A4}"/>
                </a:ext>
              </a:extLst>
            </p:cNvPr>
            <p:cNvSpPr txBox="1"/>
            <p:nvPr/>
          </p:nvSpPr>
          <p:spPr>
            <a:xfrm>
              <a:off x="4472856" y="893934"/>
              <a:ext cx="562975"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Europe</a:t>
              </a:r>
              <a:endParaRPr kumimoji="0" lang="en-SG" sz="10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7" name="TextBox 46">
              <a:extLst>
                <a:ext uri="{FF2B5EF4-FFF2-40B4-BE49-F238E27FC236}">
                  <a16:creationId xmlns:a16="http://schemas.microsoft.com/office/drawing/2014/main" id="{1B3E866B-AB0C-8DB3-2583-0F259992D647}"/>
                </a:ext>
              </a:extLst>
            </p:cNvPr>
            <p:cNvSpPr txBox="1"/>
            <p:nvPr/>
          </p:nvSpPr>
          <p:spPr>
            <a:xfrm>
              <a:off x="4967437" y="890928"/>
              <a:ext cx="49404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Africa</a:t>
              </a:r>
              <a:endParaRPr kumimoji="0" lang="en-SG" sz="10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8" name="TextBox 47">
              <a:extLst>
                <a:ext uri="{FF2B5EF4-FFF2-40B4-BE49-F238E27FC236}">
                  <a16:creationId xmlns:a16="http://schemas.microsoft.com/office/drawing/2014/main" id="{304645C9-14BA-B476-3628-D4A86302BD15}"/>
                </a:ext>
              </a:extLst>
            </p:cNvPr>
            <p:cNvSpPr txBox="1"/>
            <p:nvPr/>
          </p:nvSpPr>
          <p:spPr>
            <a:xfrm>
              <a:off x="5439668" y="888498"/>
              <a:ext cx="407484"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Asia</a:t>
              </a:r>
              <a:endParaRPr kumimoji="0" lang="en-SG" sz="10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9" name="TextBox 48">
              <a:extLst>
                <a:ext uri="{FF2B5EF4-FFF2-40B4-BE49-F238E27FC236}">
                  <a16:creationId xmlns:a16="http://schemas.microsoft.com/office/drawing/2014/main" id="{88C4F624-E395-0FBB-4E14-18B37FE09E7B}"/>
                </a:ext>
              </a:extLst>
            </p:cNvPr>
            <p:cNvSpPr txBox="1"/>
            <p:nvPr/>
          </p:nvSpPr>
          <p:spPr>
            <a:xfrm>
              <a:off x="5801174" y="897193"/>
              <a:ext cx="61427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Oceania</a:t>
              </a:r>
              <a:endParaRPr kumimoji="0" lang="en-SG" sz="10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sp>
        <p:nvSpPr>
          <p:cNvPr id="37" name="TextBox 36">
            <a:extLst>
              <a:ext uri="{FF2B5EF4-FFF2-40B4-BE49-F238E27FC236}">
                <a16:creationId xmlns:a16="http://schemas.microsoft.com/office/drawing/2014/main" id="{7D3DD3AA-DDCE-690D-292B-A9DB8E454582}"/>
              </a:ext>
            </a:extLst>
          </p:cNvPr>
          <p:cNvSpPr txBox="1"/>
          <p:nvPr/>
        </p:nvSpPr>
        <p:spPr>
          <a:xfrm>
            <a:off x="7313032" y="821003"/>
            <a:ext cx="71205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geoMap</a:t>
            </a:r>
            <a:endParaRPr kumimoji="0" lang="en-SG" sz="12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 name="Google Shape;124;p18">
            <a:extLst>
              <a:ext uri="{FF2B5EF4-FFF2-40B4-BE49-F238E27FC236}">
                <a16:creationId xmlns:a16="http://schemas.microsoft.com/office/drawing/2014/main" id="{9DD7ABF2-10DC-73B6-D2E4-25C39FF80CFF}"/>
              </a:ext>
            </a:extLst>
          </p:cNvPr>
          <p:cNvSpPr/>
          <p:nvPr/>
        </p:nvSpPr>
        <p:spPr>
          <a:xfrm>
            <a:off x="5630581" y="10410"/>
            <a:ext cx="3361324" cy="432936"/>
          </a:xfrm>
          <a:prstGeom prst="rect">
            <a:avLst/>
          </a:prstGeom>
          <a:noFill/>
          <a:ln>
            <a:noFill/>
          </a:ln>
        </p:spPr>
        <p:txBody>
          <a:bodyPr spcFirstLastPara="1" wrap="square" lIns="90000" tIns="45000" rIns="90000" bIns="450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700"/>
              <a:buFont typeface="Arial"/>
              <a:buNone/>
              <a:tabLst/>
              <a:defRPr/>
            </a:pPr>
            <a:r>
              <a:rPr kumimoji="0" lang="en-SG" sz="1600" b="1" i="0" u="none" strike="noStrike" kern="0" cap="none" spc="0" normalizeH="0" baseline="0" noProof="0" dirty="0">
                <a:ln>
                  <a:noFill/>
                </a:ln>
                <a:solidFill>
                  <a:srgbClr val="000000"/>
                </a:solidFill>
                <a:effectLst/>
                <a:uLnTx/>
                <a:uFillTx/>
                <a:latin typeface="Calibri"/>
                <a:ea typeface="Calibri"/>
                <a:cs typeface="Calibri"/>
                <a:sym typeface="Calibri"/>
              </a:rPr>
              <a:t>Emerging variant analysis 2025-01-07</a:t>
            </a:r>
            <a:endParaRPr kumimoji="0" sz="16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9" name="TextBox 28">
            <a:extLst>
              <a:ext uri="{FF2B5EF4-FFF2-40B4-BE49-F238E27FC236}">
                <a16:creationId xmlns:a16="http://schemas.microsoft.com/office/drawing/2014/main" id="{11920865-6AB8-C0C6-1D77-D9C1E8F43A34}"/>
              </a:ext>
            </a:extLst>
          </p:cNvPr>
          <p:cNvSpPr txBox="1"/>
          <p:nvPr/>
        </p:nvSpPr>
        <p:spPr>
          <a:xfrm>
            <a:off x="171146" y="1270460"/>
            <a:ext cx="277640"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a:t>
            </a:r>
            <a:endParaRPr kumimoji="0" lang="en-SG"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0" name="TextBox 29">
            <a:extLst>
              <a:ext uri="{FF2B5EF4-FFF2-40B4-BE49-F238E27FC236}">
                <a16:creationId xmlns:a16="http://schemas.microsoft.com/office/drawing/2014/main" id="{2DADA2B2-34EA-DA21-64B1-1F541E336384}"/>
              </a:ext>
            </a:extLst>
          </p:cNvPr>
          <p:cNvSpPr txBox="1"/>
          <p:nvPr/>
        </p:nvSpPr>
        <p:spPr>
          <a:xfrm>
            <a:off x="1900876" y="1276189"/>
            <a:ext cx="341760"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6</a:t>
            </a:r>
            <a:r>
              <a:rPr kumimoji="0" lang="en-SG"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7</a:t>
            </a:r>
          </a:p>
        </p:txBody>
      </p:sp>
      <p:sp>
        <p:nvSpPr>
          <p:cNvPr id="31" name="TextBox 30">
            <a:extLst>
              <a:ext uri="{FF2B5EF4-FFF2-40B4-BE49-F238E27FC236}">
                <a16:creationId xmlns:a16="http://schemas.microsoft.com/office/drawing/2014/main" id="{84552A2B-5CA3-5534-C52E-E8C098D35868}"/>
              </a:ext>
            </a:extLst>
          </p:cNvPr>
          <p:cNvSpPr txBox="1"/>
          <p:nvPr/>
        </p:nvSpPr>
        <p:spPr>
          <a:xfrm>
            <a:off x="83702" y="1480809"/>
            <a:ext cx="2035784" cy="646331"/>
          </a:xfrm>
          <a:prstGeom prst="rect">
            <a:avLst/>
          </a:prstGeom>
          <a:noFill/>
        </p:spPr>
        <p:txBody>
          <a:bodyPr wrap="square" rtlCol="0">
            <a:spAutoFit/>
          </a:bodyPr>
          <a:lstStyle>
            <a:defPPr marR="0" lvl="0" algn="l" rtl="0">
              <a:lnSpc>
                <a:spcPct val="100000"/>
              </a:lnSpc>
              <a:spcBef>
                <a:spcPts val="0"/>
              </a:spcBef>
              <a:spcAft>
                <a:spcPts val="0"/>
              </a:spcAft>
            </a:defPPr>
            <a:lvl1pPr>
              <a:defRPr sz="1000">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9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F_V127I, G_D284G, G_E295K, G_G224V, G_H90Y, G_I134K, G_I265L, G_K262E, G_L101F, G_L142S, G_P71L, G_S243I, G_T319I, G_T320A, G_Y304H</a:t>
            </a:r>
          </a:p>
        </p:txBody>
      </p:sp>
      <p:sp>
        <p:nvSpPr>
          <p:cNvPr id="28" name="TextBox 27">
            <a:extLst>
              <a:ext uri="{FF2B5EF4-FFF2-40B4-BE49-F238E27FC236}">
                <a16:creationId xmlns:a16="http://schemas.microsoft.com/office/drawing/2014/main" id="{625D256B-F7BC-0DDF-9A55-9CD9A404630D}"/>
              </a:ext>
            </a:extLst>
          </p:cNvPr>
          <p:cNvSpPr txBox="1"/>
          <p:nvPr/>
        </p:nvSpPr>
        <p:spPr>
          <a:xfrm rot="16200000">
            <a:off x="3212217" y="2034893"/>
            <a:ext cx="64516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prevalence</a:t>
            </a:r>
            <a:endParaRPr kumimoji="0" lang="en-SG" sz="11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 name="TextBox 1">
            <a:extLst>
              <a:ext uri="{FF2B5EF4-FFF2-40B4-BE49-F238E27FC236}">
                <a16:creationId xmlns:a16="http://schemas.microsoft.com/office/drawing/2014/main" id="{D86031BD-78EA-0134-CDC5-3880501F9113}"/>
              </a:ext>
            </a:extLst>
          </p:cNvPr>
          <p:cNvSpPr txBox="1"/>
          <p:nvPr/>
        </p:nvSpPr>
        <p:spPr>
          <a:xfrm>
            <a:off x="292680" y="5889403"/>
            <a:ext cx="670052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^Count in past 500 days from analysis date</a:t>
            </a:r>
            <a:endParaRPr kumimoji="0" lang="en-SG" sz="105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*The analysis consists of sequences collected in the last 500 days. Next, only amino acid changes from F and G genes that have gained at least 7 new locations in the last 300 days were selected to be part of a variant mutation signature (constellation). Each row represents a unique emerging variant mutation signature.</a:t>
            </a:r>
          </a:p>
        </p:txBody>
      </p:sp>
      <p:sp>
        <p:nvSpPr>
          <p:cNvPr id="4" name="TextBox 1">
            <a:extLst>
              <a:ext uri="{FF2B5EF4-FFF2-40B4-BE49-F238E27FC236}">
                <a16:creationId xmlns:a16="http://schemas.microsoft.com/office/drawing/2014/main" id="{292372ED-6E8D-B95D-8E5A-EAFA321684CA}"/>
              </a:ext>
            </a:extLst>
          </p:cNvPr>
          <p:cNvSpPr/>
          <p:nvPr/>
        </p:nvSpPr>
        <p:spPr>
          <a:xfrm>
            <a:off x="292680" y="201240"/>
            <a:ext cx="1745280" cy="333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SG" sz="1600" b="1" strike="noStrike" spc="-1" dirty="0" err="1">
                <a:solidFill>
                  <a:srgbClr val="000000"/>
                </a:solidFill>
                <a:latin typeface="Calibri"/>
                <a:ea typeface="Arial"/>
              </a:rPr>
              <a:t>EpiRSV</a:t>
            </a:r>
            <a:r>
              <a:rPr lang="en-SG" sz="1200" b="0" strike="noStrike" spc="-1" baseline="50000" dirty="0">
                <a:solidFill>
                  <a:srgbClr val="000000"/>
                </a:solidFill>
                <a:latin typeface="Calibri"/>
                <a:ea typeface="Arial"/>
              </a:rPr>
              <a:t>™ </a:t>
            </a:r>
            <a:r>
              <a:rPr lang="en-SG" sz="1600" b="1" strike="noStrike" spc="-1" dirty="0">
                <a:solidFill>
                  <a:srgbClr val="000000"/>
                </a:solidFill>
                <a:latin typeface="Calibri"/>
                <a:ea typeface="Arial"/>
              </a:rPr>
              <a:t>Update</a:t>
            </a:r>
            <a:endParaRPr lang="en-US" sz="1600" b="0" strike="noStrike" spc="-1" dirty="0">
              <a:solidFill>
                <a:srgbClr val="000000"/>
              </a:solidFill>
              <a:latin typeface="Arial"/>
            </a:endParaRPr>
          </a:p>
        </p:txBody>
      </p:sp>
      <p:pic>
        <p:nvPicPr>
          <p:cNvPr id="32" name="Google Shape;77;p15">
            <a:extLst>
              <a:ext uri="{FF2B5EF4-FFF2-40B4-BE49-F238E27FC236}">
                <a16:creationId xmlns:a16="http://schemas.microsoft.com/office/drawing/2014/main" id="{878CB7F5-0BE2-B545-8CFF-CE240E8F65E3}"/>
              </a:ext>
            </a:extLst>
          </p:cNvPr>
          <p:cNvPicPr/>
          <p:nvPr/>
        </p:nvPicPr>
        <p:blipFill>
          <a:blip r:embed="rId3"/>
          <a:stretch/>
        </p:blipFill>
        <p:spPr>
          <a:xfrm>
            <a:off x="7570080" y="5929200"/>
            <a:ext cx="1421640" cy="926280"/>
          </a:xfrm>
          <a:prstGeom prst="rect">
            <a:avLst/>
          </a:prstGeom>
          <a:ln w="0">
            <a:noFill/>
          </a:ln>
        </p:spPr>
      </p:pic>
    </p:spTree>
    <p:extLst>
      <p:ext uri="{BB962C8B-B14F-4D97-AF65-F5344CB8AC3E}">
        <p14:creationId xmlns:p14="http://schemas.microsoft.com/office/powerpoint/2010/main" val="35679972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7" name="Picture 6">
            <a:extLst>
              <a:ext uri="{FF2B5EF4-FFF2-40B4-BE49-F238E27FC236}">
                <a16:creationId xmlns:a16="http://schemas.microsoft.com/office/drawing/2014/main" id="{558A50FD-0877-CF16-C0F5-D15DD79E6955}"/>
              </a:ext>
            </a:extLst>
          </p:cNvPr>
          <p:cNvPicPr>
            <a:picLocks noChangeAspect="1"/>
          </p:cNvPicPr>
          <p:nvPr/>
        </p:nvPicPr>
        <p:blipFill>
          <a:blip r:embed="rId3"/>
          <a:stretch>
            <a:fillRect/>
          </a:stretch>
        </p:blipFill>
        <p:spPr>
          <a:xfrm>
            <a:off x="1943582" y="1222722"/>
            <a:ext cx="2115578" cy="4118824"/>
          </a:xfrm>
          <a:prstGeom prst="rect">
            <a:avLst/>
          </a:prstGeom>
        </p:spPr>
      </p:pic>
      <p:pic>
        <p:nvPicPr>
          <p:cNvPr id="12" name="Picture 11">
            <a:extLst>
              <a:ext uri="{FF2B5EF4-FFF2-40B4-BE49-F238E27FC236}">
                <a16:creationId xmlns:a16="http://schemas.microsoft.com/office/drawing/2014/main" id="{8BB108B2-4AD5-7DEB-CBC7-0C6443C4D44D}"/>
              </a:ext>
            </a:extLst>
          </p:cNvPr>
          <p:cNvPicPr>
            <a:picLocks noChangeAspect="1"/>
          </p:cNvPicPr>
          <p:nvPr/>
        </p:nvPicPr>
        <p:blipFill>
          <a:blip r:embed="rId4"/>
          <a:stretch>
            <a:fillRect/>
          </a:stretch>
        </p:blipFill>
        <p:spPr>
          <a:xfrm>
            <a:off x="5046879" y="1255225"/>
            <a:ext cx="2078188" cy="4000398"/>
          </a:xfrm>
          <a:prstGeom prst="rect">
            <a:avLst/>
          </a:prstGeom>
        </p:spPr>
      </p:pic>
      <p:sp>
        <p:nvSpPr>
          <p:cNvPr id="184" name="Google Shape;184;p23"/>
          <p:cNvSpPr/>
          <p:nvPr/>
        </p:nvSpPr>
        <p:spPr>
          <a:xfrm>
            <a:off x="2799750" y="56525"/>
            <a:ext cx="6232200" cy="349500"/>
          </a:xfrm>
          <a:prstGeom prst="rect">
            <a:avLst/>
          </a:prstGeom>
          <a:noFill/>
          <a:ln>
            <a:noFill/>
          </a:ln>
        </p:spPr>
        <p:txBody>
          <a:bodyPr spcFirstLastPara="1" wrap="square" lIns="90000" tIns="45000" rIns="90000" bIns="45000" anchor="t" anchorCtr="0">
            <a:noAutofit/>
          </a:bodyPr>
          <a:lstStyle/>
          <a:p>
            <a:pPr marL="0" lvl="0" indent="0" algn="r" rtl="0">
              <a:lnSpc>
                <a:spcPct val="115000"/>
              </a:lnSpc>
              <a:spcBef>
                <a:spcPts val="0"/>
              </a:spcBef>
              <a:spcAft>
                <a:spcPts val="0"/>
              </a:spcAft>
              <a:buClr>
                <a:schemeClr val="dk1"/>
              </a:buClr>
              <a:buSzPts val="1100"/>
              <a:buFont typeface="Arial"/>
              <a:buNone/>
            </a:pPr>
            <a:r>
              <a:rPr lang="en-SG" sz="1700" b="1" dirty="0">
                <a:solidFill>
                  <a:schemeClr val="dk1"/>
                </a:solidFill>
                <a:latin typeface="Calibri"/>
                <a:ea typeface="Calibri"/>
                <a:cs typeface="Calibri"/>
                <a:sym typeface="Calibri"/>
              </a:rPr>
              <a:t>RSV F protein mutation surveillance 2025-01-09</a:t>
            </a:r>
          </a:p>
          <a:p>
            <a:pPr marL="0" lvl="0" indent="0" algn="r" rtl="0">
              <a:lnSpc>
                <a:spcPct val="115000"/>
              </a:lnSpc>
              <a:spcBef>
                <a:spcPts val="0"/>
              </a:spcBef>
              <a:spcAft>
                <a:spcPts val="0"/>
              </a:spcAft>
              <a:buClr>
                <a:schemeClr val="dk1"/>
              </a:buClr>
              <a:buSzPts val="1100"/>
              <a:buFont typeface="Arial"/>
              <a:buNone/>
            </a:pPr>
            <a:r>
              <a:rPr lang="en-SG" sz="1700" b="1" dirty="0">
                <a:solidFill>
                  <a:schemeClr val="dk1"/>
                </a:solidFill>
                <a:latin typeface="Calibri"/>
                <a:ea typeface="Calibri"/>
                <a:cs typeface="Calibri"/>
                <a:sym typeface="Calibri"/>
              </a:rPr>
              <a:t>
</a:t>
            </a:r>
          </a:p>
          <a:p>
            <a:pPr marL="0" lvl="0" indent="0" algn="r" rtl="0">
              <a:lnSpc>
                <a:spcPct val="115000"/>
              </a:lnSpc>
              <a:spcBef>
                <a:spcPts val="0"/>
              </a:spcBef>
              <a:spcAft>
                <a:spcPts val="0"/>
              </a:spcAft>
              <a:buClr>
                <a:schemeClr val="dk1"/>
              </a:buClr>
              <a:buSzPts val="1100"/>
              <a:buFont typeface="Arial"/>
              <a:buNone/>
            </a:pPr>
            <a:endParaRPr sz="1700" b="1" dirty="0">
              <a:latin typeface="Calibri"/>
              <a:ea typeface="Calibri"/>
              <a:cs typeface="Calibri"/>
              <a:sym typeface="Calibri"/>
            </a:endParaRPr>
          </a:p>
        </p:txBody>
      </p:sp>
      <p:sp>
        <p:nvSpPr>
          <p:cNvPr id="2" name="Rectangle 1">
            <a:extLst>
              <a:ext uri="{FF2B5EF4-FFF2-40B4-BE49-F238E27FC236}">
                <a16:creationId xmlns:a16="http://schemas.microsoft.com/office/drawing/2014/main" id="{F1234424-6755-D3E1-C6B5-686CD61E2AE0}"/>
              </a:ext>
            </a:extLst>
          </p:cNvPr>
          <p:cNvSpPr/>
          <p:nvPr/>
        </p:nvSpPr>
        <p:spPr>
          <a:xfrm>
            <a:off x="532262" y="535798"/>
            <a:ext cx="8079475" cy="276999"/>
          </a:xfrm>
          <a:prstGeom prst="rect">
            <a:avLst/>
          </a:prstGeom>
        </p:spPr>
        <p:txBody>
          <a:bodyPr wrap="square">
            <a:spAutoFit/>
          </a:bodyPr>
          <a:lstStyle/>
          <a:p>
            <a:pPr algn="ctr"/>
            <a:r>
              <a:rPr lang="en-SG" sz="1200" dirty="0">
                <a:solidFill>
                  <a:srgbClr val="212529"/>
                </a:solidFill>
                <a:latin typeface="Calibri"/>
                <a:ea typeface="Calibri"/>
                <a:cs typeface="Calibri"/>
                <a:sym typeface="Calibri"/>
              </a:rPr>
              <a:t>Changes in the F protein for top</a:t>
            </a:r>
            <a:r>
              <a:rPr lang="en-SG" sz="1200" dirty="0">
                <a:solidFill>
                  <a:srgbClr val="222222"/>
                </a:solidFill>
                <a:latin typeface="Calibri" panose="020F0502020204030204" pitchFamily="34" charset="0"/>
                <a:cs typeface="Calibri" panose="020F0502020204030204" pitchFamily="34" charset="0"/>
              </a:rPr>
              <a:t> emerging variants based on sequences collected in the past 500 days</a:t>
            </a:r>
            <a:r>
              <a:rPr lang="en-SG" sz="1200" dirty="0">
                <a:solidFill>
                  <a:srgbClr val="212529"/>
                </a:solidFill>
                <a:latin typeface="Calibri"/>
                <a:ea typeface="Calibri"/>
                <a:cs typeface="Calibri"/>
                <a:sym typeface="Calibri"/>
              </a:rPr>
              <a:t>.</a:t>
            </a:r>
            <a:endParaRPr lang="en-US" sz="1200" b="1" dirty="0">
              <a:solidFill>
                <a:srgbClr val="212529"/>
              </a:solidFill>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1ABC6F3A-E7DD-A98E-C9A2-89B88B0DA727}"/>
              </a:ext>
            </a:extLst>
          </p:cNvPr>
          <p:cNvSpPr txBox="1"/>
          <p:nvPr/>
        </p:nvSpPr>
        <p:spPr>
          <a:xfrm>
            <a:off x="5821862" y="952505"/>
            <a:ext cx="734496" cy="307777"/>
          </a:xfrm>
          <a:prstGeom prst="rect">
            <a:avLst/>
          </a:prstGeom>
          <a:noFill/>
        </p:spPr>
        <p:txBody>
          <a:bodyPr wrap="none" rtlCol="0">
            <a:spAutoFit/>
          </a:bodyPr>
          <a:lstStyle/>
          <a:p>
            <a:r>
              <a:rPr lang="en-US" b="1" dirty="0"/>
              <a:t>RSV B</a:t>
            </a:r>
            <a:endParaRPr lang="en-SG" b="1" dirty="0"/>
          </a:p>
        </p:txBody>
      </p:sp>
      <p:sp>
        <p:nvSpPr>
          <p:cNvPr id="20" name="TextBox 19">
            <a:extLst>
              <a:ext uri="{FF2B5EF4-FFF2-40B4-BE49-F238E27FC236}">
                <a16:creationId xmlns:a16="http://schemas.microsoft.com/office/drawing/2014/main" id="{53D0529B-4CC8-EAFC-1D9F-0BCB4C8E7F86}"/>
              </a:ext>
            </a:extLst>
          </p:cNvPr>
          <p:cNvSpPr txBox="1"/>
          <p:nvPr/>
        </p:nvSpPr>
        <p:spPr>
          <a:xfrm>
            <a:off x="2694403" y="941919"/>
            <a:ext cx="734496" cy="307777"/>
          </a:xfrm>
          <a:prstGeom prst="rect">
            <a:avLst/>
          </a:prstGeom>
          <a:noFill/>
        </p:spPr>
        <p:txBody>
          <a:bodyPr wrap="none" rtlCol="0">
            <a:spAutoFit/>
          </a:bodyPr>
          <a:lstStyle/>
          <a:p>
            <a:r>
              <a:rPr lang="en-US" b="1" dirty="0"/>
              <a:t>RSV A</a:t>
            </a:r>
            <a:endParaRPr lang="en-SG" b="1" dirty="0"/>
          </a:p>
        </p:txBody>
      </p:sp>
      <p:sp>
        <p:nvSpPr>
          <p:cNvPr id="24" name="Rectangle 23">
            <a:extLst>
              <a:ext uri="{FF2B5EF4-FFF2-40B4-BE49-F238E27FC236}">
                <a16:creationId xmlns:a16="http://schemas.microsoft.com/office/drawing/2014/main" id="{13BB896B-77EF-ED86-1DC4-E9E1FB9357DA}"/>
              </a:ext>
            </a:extLst>
          </p:cNvPr>
          <p:cNvSpPr/>
          <p:nvPr/>
        </p:nvSpPr>
        <p:spPr>
          <a:xfrm>
            <a:off x="2300303" y="5549288"/>
            <a:ext cx="4730110" cy="276999"/>
          </a:xfrm>
          <a:prstGeom prst="rect">
            <a:avLst/>
          </a:prstGeom>
        </p:spPr>
        <p:txBody>
          <a:bodyPr wrap="square">
            <a:spAutoFit/>
          </a:bodyPr>
          <a:lstStyle/>
          <a:p>
            <a:r>
              <a:rPr lang="en-SG" sz="1200" dirty="0"/>
              <a:t>PDB ID 8DZW A2 strain. </a:t>
            </a:r>
            <a:r>
              <a:rPr lang="en-SG" sz="1050" dirty="0"/>
              <a:t>Mutations are coloured by emerging variants.</a:t>
            </a:r>
            <a:endParaRPr lang="en-SG" sz="900" dirty="0">
              <a:latin typeface="Times New Roman" panose="02020603050405020304" pitchFamily="18" charset="0"/>
              <a:ea typeface="Times New Roman" panose="02020603050405020304" pitchFamily="18" charset="0"/>
            </a:endParaRPr>
          </a:p>
        </p:txBody>
      </p:sp>
      <p:sp>
        <p:nvSpPr>
          <p:cNvPr id="11" name="TextBox 10">
            <a:extLst>
              <a:ext uri="{FF2B5EF4-FFF2-40B4-BE49-F238E27FC236}">
                <a16:creationId xmlns:a16="http://schemas.microsoft.com/office/drawing/2014/main" id="{96958407-4FE0-1FD1-5C21-655381980FCB}"/>
              </a:ext>
            </a:extLst>
          </p:cNvPr>
          <p:cNvSpPr txBox="1"/>
          <p:nvPr/>
        </p:nvSpPr>
        <p:spPr>
          <a:xfrm>
            <a:off x="6480262" y="1104885"/>
            <a:ext cx="550151" cy="276999"/>
          </a:xfrm>
          <a:prstGeom prst="rect">
            <a:avLst/>
          </a:prstGeom>
          <a:noFill/>
        </p:spPr>
        <p:txBody>
          <a:bodyPr wrap="none" rtlCol="0">
            <a:spAutoFit/>
          </a:bodyPr>
          <a:lstStyle/>
          <a:p>
            <a:r>
              <a:rPr lang="en-US" sz="1200" b="1" dirty="0"/>
              <a:t>211N</a:t>
            </a:r>
            <a:endParaRPr lang="en-SG" sz="1200" b="1" dirty="0"/>
          </a:p>
        </p:txBody>
      </p:sp>
      <p:sp>
        <p:nvSpPr>
          <p:cNvPr id="18" name="TextBox 17">
            <a:extLst>
              <a:ext uri="{FF2B5EF4-FFF2-40B4-BE49-F238E27FC236}">
                <a16:creationId xmlns:a16="http://schemas.microsoft.com/office/drawing/2014/main" id="{05D3B1EE-67CD-44F8-CE44-B0BA73A782F8}"/>
              </a:ext>
            </a:extLst>
          </p:cNvPr>
          <p:cNvSpPr txBox="1"/>
          <p:nvPr/>
        </p:nvSpPr>
        <p:spPr>
          <a:xfrm>
            <a:off x="5104237" y="2205183"/>
            <a:ext cx="550151" cy="276999"/>
          </a:xfrm>
          <a:prstGeom prst="rect">
            <a:avLst/>
          </a:prstGeom>
          <a:noFill/>
        </p:spPr>
        <p:txBody>
          <a:bodyPr wrap="none" rtlCol="0">
            <a:spAutoFit/>
          </a:bodyPr>
          <a:lstStyle/>
          <a:p>
            <a:r>
              <a:rPr lang="en-US" sz="1200" b="1" dirty="0"/>
              <a:t>190N</a:t>
            </a:r>
            <a:endParaRPr lang="en-SG" sz="1200" b="1" dirty="0"/>
          </a:p>
        </p:txBody>
      </p:sp>
      <p:sp>
        <p:nvSpPr>
          <p:cNvPr id="26" name="TextBox 25">
            <a:extLst>
              <a:ext uri="{FF2B5EF4-FFF2-40B4-BE49-F238E27FC236}">
                <a16:creationId xmlns:a16="http://schemas.microsoft.com/office/drawing/2014/main" id="{5E388EC8-1D37-3F27-F825-F85EDA3F54AB}"/>
              </a:ext>
            </a:extLst>
          </p:cNvPr>
          <p:cNvSpPr txBox="1"/>
          <p:nvPr/>
        </p:nvSpPr>
        <p:spPr>
          <a:xfrm>
            <a:off x="4944404" y="4557248"/>
            <a:ext cx="542136" cy="276999"/>
          </a:xfrm>
          <a:prstGeom prst="rect">
            <a:avLst/>
          </a:prstGeom>
          <a:noFill/>
        </p:spPr>
        <p:txBody>
          <a:bodyPr wrap="none" rtlCol="0">
            <a:spAutoFit/>
          </a:bodyPr>
          <a:lstStyle/>
          <a:p>
            <a:r>
              <a:rPr lang="en-US" sz="1200" b="1" dirty="0"/>
              <a:t>389P</a:t>
            </a:r>
            <a:endParaRPr lang="en-SG" sz="1200" b="1" dirty="0"/>
          </a:p>
        </p:txBody>
      </p:sp>
      <p:sp>
        <p:nvSpPr>
          <p:cNvPr id="33" name="TextBox 32">
            <a:extLst>
              <a:ext uri="{FF2B5EF4-FFF2-40B4-BE49-F238E27FC236}">
                <a16:creationId xmlns:a16="http://schemas.microsoft.com/office/drawing/2014/main" id="{0CE323AB-691D-0FE7-103D-9D76EB8725FC}"/>
              </a:ext>
            </a:extLst>
          </p:cNvPr>
          <p:cNvSpPr txBox="1"/>
          <p:nvPr/>
        </p:nvSpPr>
        <p:spPr>
          <a:xfrm>
            <a:off x="5157882" y="3925157"/>
            <a:ext cx="465192" cy="276999"/>
          </a:xfrm>
          <a:prstGeom prst="rect">
            <a:avLst/>
          </a:prstGeom>
          <a:noFill/>
        </p:spPr>
        <p:txBody>
          <a:bodyPr wrap="none" rtlCol="0">
            <a:spAutoFit/>
          </a:bodyPr>
          <a:lstStyle/>
          <a:p>
            <a:r>
              <a:rPr lang="en-US" sz="1200" b="1" dirty="0"/>
              <a:t>42K</a:t>
            </a:r>
            <a:endParaRPr lang="en-SG" sz="1200" b="1" dirty="0"/>
          </a:p>
        </p:txBody>
      </p:sp>
      <p:sp>
        <p:nvSpPr>
          <p:cNvPr id="6" name="TextBox 5">
            <a:extLst>
              <a:ext uri="{FF2B5EF4-FFF2-40B4-BE49-F238E27FC236}">
                <a16:creationId xmlns:a16="http://schemas.microsoft.com/office/drawing/2014/main" id="{9AC02221-EB70-51D2-A0C0-524F70FDE4C8}"/>
              </a:ext>
            </a:extLst>
          </p:cNvPr>
          <p:cNvSpPr txBox="1"/>
          <p:nvPr/>
        </p:nvSpPr>
        <p:spPr>
          <a:xfrm>
            <a:off x="2694403" y="3124834"/>
            <a:ext cx="585086" cy="276999"/>
          </a:xfrm>
          <a:prstGeom prst="rect">
            <a:avLst/>
          </a:prstGeom>
          <a:noFill/>
        </p:spPr>
        <p:txBody>
          <a:bodyPr wrap="square" rtlCol="0">
            <a:spAutoFit/>
          </a:bodyPr>
          <a:lstStyle/>
          <a:p>
            <a:r>
              <a:rPr lang="en-US" sz="1200" b="1" dirty="0"/>
              <a:t>276N</a:t>
            </a:r>
            <a:endParaRPr lang="en-SG" sz="1200" b="1" dirty="0"/>
          </a:p>
        </p:txBody>
      </p:sp>
      <p:sp>
        <p:nvSpPr>
          <p:cNvPr id="4" name="TextBox 3">
            <a:extLst>
              <a:ext uri="{FF2B5EF4-FFF2-40B4-BE49-F238E27FC236}">
                <a16:creationId xmlns:a16="http://schemas.microsoft.com/office/drawing/2014/main" id="{79D9E835-A48F-1EF3-4279-FE237BD466E0}"/>
              </a:ext>
            </a:extLst>
          </p:cNvPr>
          <p:cNvSpPr/>
          <p:nvPr/>
        </p:nvSpPr>
        <p:spPr>
          <a:xfrm>
            <a:off x="292680" y="201240"/>
            <a:ext cx="1745280" cy="333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SG" sz="1600" b="1" strike="noStrike" spc="-1" dirty="0" err="1">
                <a:solidFill>
                  <a:srgbClr val="000000"/>
                </a:solidFill>
                <a:latin typeface="Calibri"/>
                <a:ea typeface="Arial"/>
              </a:rPr>
              <a:t>EpiRSV</a:t>
            </a:r>
            <a:r>
              <a:rPr lang="en-SG" sz="1200" b="0" strike="noStrike" spc="-1" baseline="50000" dirty="0">
                <a:solidFill>
                  <a:srgbClr val="000000"/>
                </a:solidFill>
                <a:latin typeface="Calibri"/>
                <a:ea typeface="Arial"/>
              </a:rPr>
              <a:t>™ </a:t>
            </a:r>
            <a:r>
              <a:rPr lang="en-SG" sz="1600" b="1" strike="noStrike" spc="-1" dirty="0">
                <a:solidFill>
                  <a:srgbClr val="000000"/>
                </a:solidFill>
                <a:latin typeface="Calibri"/>
                <a:ea typeface="Arial"/>
              </a:rPr>
              <a:t>Update</a:t>
            </a:r>
            <a:endParaRPr lang="en-US" sz="1600" b="0" strike="noStrike" spc="-1" dirty="0">
              <a:solidFill>
                <a:srgbClr val="000000"/>
              </a:solidFill>
              <a:latin typeface="Arial"/>
            </a:endParaRPr>
          </a:p>
        </p:txBody>
      </p:sp>
      <p:pic>
        <p:nvPicPr>
          <p:cNvPr id="19" name="Google Shape;77;p15">
            <a:extLst>
              <a:ext uri="{FF2B5EF4-FFF2-40B4-BE49-F238E27FC236}">
                <a16:creationId xmlns:a16="http://schemas.microsoft.com/office/drawing/2014/main" id="{65F1A220-B984-484C-8B4A-531884B80FE0}"/>
              </a:ext>
            </a:extLst>
          </p:cNvPr>
          <p:cNvPicPr/>
          <p:nvPr/>
        </p:nvPicPr>
        <p:blipFill>
          <a:blip r:embed="rId5"/>
          <a:stretch/>
        </p:blipFill>
        <p:spPr>
          <a:xfrm>
            <a:off x="7570080" y="5929200"/>
            <a:ext cx="1421640" cy="926280"/>
          </a:xfrm>
          <a:prstGeom prst="rect">
            <a:avLst/>
          </a:prstGeom>
          <a:ln w="0">
            <a:noFill/>
          </a:ln>
        </p:spPr>
      </p:pic>
    </p:spTree>
    <p:extLst>
      <p:ext uri="{BB962C8B-B14F-4D97-AF65-F5344CB8AC3E}">
        <p14:creationId xmlns:p14="http://schemas.microsoft.com/office/powerpoint/2010/main" val="5645875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E1F6A8-8A2F-5B8F-1739-E9015C311AE1}"/>
            </a:ext>
          </a:extLst>
        </p:cNvPr>
        <p:cNvGrpSpPr/>
        <p:nvPr/>
      </p:nvGrpSpPr>
      <p:grpSpPr>
        <a:xfrm>
          <a:off x="0" y="0"/>
          <a:ext cx="0" cy="0"/>
          <a:chOff x="0" y="0"/>
          <a:chExt cx="0" cy="0"/>
        </a:xfrm>
      </p:grpSpPr>
      <p:sp>
        <p:nvSpPr>
          <p:cNvPr id="253" name="Google Shape;124;p18">
            <a:extLst>
              <a:ext uri="{FF2B5EF4-FFF2-40B4-BE49-F238E27FC236}">
                <a16:creationId xmlns:a16="http://schemas.microsoft.com/office/drawing/2014/main" id="{65271533-8A33-99FE-CA41-972FF5B68F4C}"/>
              </a:ext>
            </a:extLst>
          </p:cNvPr>
          <p:cNvSpPr/>
          <p:nvPr/>
        </p:nvSpPr>
        <p:spPr>
          <a:xfrm>
            <a:off x="693000" y="19800"/>
            <a:ext cx="8390880" cy="636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r">
              <a:lnSpc>
                <a:spcPct val="100000"/>
              </a:lnSpc>
              <a:tabLst>
                <a:tab pos="0" algn="l"/>
              </a:tabLst>
            </a:pPr>
            <a:r>
              <a:rPr lang="en-SG" sz="1700" b="1" strike="noStrike" spc="-1" dirty="0">
                <a:solidFill>
                  <a:srgbClr val="000000"/>
                </a:solidFill>
                <a:latin typeface="Calibri"/>
                <a:ea typeface="Calibri"/>
              </a:rPr>
              <a:t>Regional distribution of subtypes in new influenza sequences </a:t>
            </a:r>
            <a:endParaRPr lang="en-US" sz="1700" b="0" strike="noStrike" spc="-1" dirty="0">
              <a:solidFill>
                <a:srgbClr val="000000"/>
              </a:solidFill>
              <a:latin typeface="Arial"/>
            </a:endParaRPr>
          </a:p>
          <a:p>
            <a:pPr algn="r">
              <a:lnSpc>
                <a:spcPct val="100000"/>
              </a:lnSpc>
              <a:tabLst>
                <a:tab pos="0" algn="l"/>
              </a:tabLst>
            </a:pPr>
            <a:r>
              <a:rPr lang="en-SG" sz="1700" b="1" strike="noStrike" spc="-1" dirty="0">
                <a:solidFill>
                  <a:srgbClr val="000000"/>
                </a:solidFill>
                <a:latin typeface="Calibri"/>
                <a:ea typeface="Calibri"/>
              </a:rPr>
              <a:t>collected from 2024-10-01 to 2025-01-01</a:t>
            </a:r>
            <a:endParaRPr lang="en-US" sz="1700" b="0" strike="noStrike" spc="-1" dirty="0">
              <a:solidFill>
                <a:srgbClr val="000000"/>
              </a:solidFill>
              <a:latin typeface="Arial"/>
            </a:endParaRPr>
          </a:p>
          <a:p>
            <a:pPr algn="r">
              <a:lnSpc>
                <a:spcPct val="100000"/>
              </a:lnSpc>
              <a:tabLst>
                <a:tab pos="0" algn="l"/>
              </a:tabLst>
            </a:pPr>
            <a:endParaRPr lang="en-US" sz="1700" b="0" strike="noStrike" spc="-1" dirty="0">
              <a:solidFill>
                <a:srgbClr val="000000"/>
              </a:solidFill>
              <a:latin typeface="Arial"/>
            </a:endParaRPr>
          </a:p>
          <a:p>
            <a:pPr algn="r">
              <a:lnSpc>
                <a:spcPct val="100000"/>
              </a:lnSpc>
              <a:tabLst>
                <a:tab pos="0" algn="l"/>
              </a:tabLst>
            </a:pPr>
            <a:endParaRPr lang="en-US" sz="1700" b="0" strike="noStrike" spc="-1" dirty="0">
              <a:solidFill>
                <a:srgbClr val="000000"/>
              </a:solidFill>
              <a:latin typeface="Arial"/>
            </a:endParaRPr>
          </a:p>
          <a:p>
            <a:pPr algn="r">
              <a:lnSpc>
                <a:spcPct val="100000"/>
              </a:lnSpc>
              <a:tabLst>
                <a:tab pos="0" algn="l"/>
              </a:tabLst>
            </a:pPr>
            <a:endParaRPr lang="en-US" sz="1700" b="0" strike="noStrike" spc="-1" dirty="0">
              <a:solidFill>
                <a:srgbClr val="000000"/>
              </a:solidFill>
              <a:latin typeface="Arial"/>
            </a:endParaRPr>
          </a:p>
          <a:p>
            <a:pPr algn="r">
              <a:lnSpc>
                <a:spcPct val="100000"/>
              </a:lnSpc>
              <a:tabLst>
                <a:tab pos="0" algn="l"/>
              </a:tabLst>
            </a:pPr>
            <a:endParaRPr lang="en-US" sz="1700" b="0" strike="noStrike" spc="-1" dirty="0">
              <a:solidFill>
                <a:srgbClr val="000000"/>
              </a:solidFill>
              <a:latin typeface="Arial"/>
            </a:endParaRPr>
          </a:p>
        </p:txBody>
      </p:sp>
      <p:sp>
        <p:nvSpPr>
          <p:cNvPr id="257" name="TextBox 7">
            <a:extLst>
              <a:ext uri="{FF2B5EF4-FFF2-40B4-BE49-F238E27FC236}">
                <a16:creationId xmlns:a16="http://schemas.microsoft.com/office/drawing/2014/main" id="{6CD10C7A-B4E7-ABE6-B0BE-EDE51060A2E3}"/>
              </a:ext>
            </a:extLst>
          </p:cNvPr>
          <p:cNvSpPr/>
          <p:nvPr/>
        </p:nvSpPr>
        <p:spPr>
          <a:xfrm>
            <a:off x="292680" y="201240"/>
            <a:ext cx="1745280" cy="333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SG" sz="1600" b="1" strike="noStrike" spc="-1">
                <a:solidFill>
                  <a:srgbClr val="000000"/>
                </a:solidFill>
                <a:latin typeface="Calibri"/>
                <a:ea typeface="Arial"/>
              </a:rPr>
              <a:t>EpiFlu</a:t>
            </a:r>
            <a:r>
              <a:rPr lang="en-SG" sz="1200" b="0" strike="noStrike" spc="-1" baseline="50000">
                <a:solidFill>
                  <a:srgbClr val="000000"/>
                </a:solidFill>
                <a:latin typeface="Calibri"/>
                <a:ea typeface="Arial"/>
              </a:rPr>
              <a:t>™ </a:t>
            </a:r>
            <a:r>
              <a:rPr lang="en-SG" sz="1600" b="1" strike="noStrike" spc="-1">
                <a:solidFill>
                  <a:srgbClr val="000000"/>
                </a:solidFill>
                <a:latin typeface="Calibri"/>
                <a:ea typeface="Arial"/>
              </a:rPr>
              <a:t>Update</a:t>
            </a:r>
            <a:endParaRPr lang="en-US" sz="1600" b="0" strike="noStrike" spc="-1">
              <a:solidFill>
                <a:srgbClr val="000000"/>
              </a:solidFill>
              <a:latin typeface="Arial"/>
            </a:endParaRPr>
          </a:p>
        </p:txBody>
      </p:sp>
      <p:pic>
        <p:nvPicPr>
          <p:cNvPr id="4" name="Picture 3">
            <a:extLst>
              <a:ext uri="{FF2B5EF4-FFF2-40B4-BE49-F238E27FC236}">
                <a16:creationId xmlns:a16="http://schemas.microsoft.com/office/drawing/2014/main" id="{F49F702F-9E06-F596-9903-8FB831C9D8D2}"/>
              </a:ext>
            </a:extLst>
          </p:cNvPr>
          <p:cNvPicPr>
            <a:picLocks noChangeAspect="1"/>
          </p:cNvPicPr>
          <p:nvPr/>
        </p:nvPicPr>
        <p:blipFill>
          <a:blip r:embed="rId2" cstate="print">
            <a:extLst>
              <a:ext uri="{28A0092B-C50C-407E-A947-70E740481C1C}">
                <a14:useLocalDpi xmlns:a14="http://schemas.microsoft.com/office/drawing/2010/main" val="0"/>
              </a:ext>
            </a:extLst>
          </a:blip>
          <a:srcRect t="12230"/>
          <a:stretch/>
        </p:blipFill>
        <p:spPr>
          <a:xfrm>
            <a:off x="0" y="1707503"/>
            <a:ext cx="9144000" cy="3046362"/>
          </a:xfrm>
          <a:prstGeom prst="rect">
            <a:avLst/>
          </a:prstGeom>
        </p:spPr>
      </p:pic>
      <p:pic>
        <p:nvPicPr>
          <p:cNvPr id="8" name="Google Shape;77;p15">
            <a:extLst>
              <a:ext uri="{FF2B5EF4-FFF2-40B4-BE49-F238E27FC236}">
                <a16:creationId xmlns:a16="http://schemas.microsoft.com/office/drawing/2014/main" id="{554415F5-5587-D945-8F9B-CB9754160EA4}"/>
              </a:ext>
            </a:extLst>
          </p:cNvPr>
          <p:cNvPicPr/>
          <p:nvPr/>
        </p:nvPicPr>
        <p:blipFill>
          <a:blip r:embed="rId3"/>
          <a:stretch/>
        </p:blipFill>
        <p:spPr>
          <a:xfrm>
            <a:off x="7570080" y="5929200"/>
            <a:ext cx="1421640" cy="926280"/>
          </a:xfrm>
          <a:prstGeom prst="rect">
            <a:avLst/>
          </a:prstGeom>
          <a:ln w="0">
            <a:noFill/>
          </a:ln>
        </p:spPr>
      </p:pic>
    </p:spTree>
    <p:extLst>
      <p:ext uri="{BB962C8B-B14F-4D97-AF65-F5344CB8AC3E}">
        <p14:creationId xmlns:p14="http://schemas.microsoft.com/office/powerpoint/2010/main" val="32613784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9F32B8-A49E-C667-B74F-3276B933D9B4}"/>
            </a:ext>
          </a:extLst>
        </p:cNvPr>
        <p:cNvGrpSpPr/>
        <p:nvPr/>
      </p:nvGrpSpPr>
      <p:grpSpPr>
        <a:xfrm>
          <a:off x="0" y="0"/>
          <a:ext cx="0" cy="0"/>
          <a:chOff x="0" y="0"/>
          <a:chExt cx="0" cy="0"/>
        </a:xfrm>
      </p:grpSpPr>
      <p:sp>
        <p:nvSpPr>
          <p:cNvPr id="258" name="TextBox 4">
            <a:extLst>
              <a:ext uri="{FF2B5EF4-FFF2-40B4-BE49-F238E27FC236}">
                <a16:creationId xmlns:a16="http://schemas.microsoft.com/office/drawing/2014/main" id="{316ECFE5-63E0-4BB5-F45C-E037FF6EBB41}"/>
              </a:ext>
            </a:extLst>
          </p:cNvPr>
          <p:cNvSpPr/>
          <p:nvPr/>
        </p:nvSpPr>
        <p:spPr>
          <a:xfrm>
            <a:off x="292680" y="201240"/>
            <a:ext cx="1745280" cy="333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SG" sz="1600" b="1" strike="noStrike" spc="-1" dirty="0" err="1">
                <a:solidFill>
                  <a:srgbClr val="000000"/>
                </a:solidFill>
                <a:latin typeface="Calibri"/>
                <a:ea typeface="Arial"/>
              </a:rPr>
              <a:t>EpiFlu</a:t>
            </a:r>
            <a:r>
              <a:rPr lang="en-SG" sz="1200" b="0" strike="noStrike" spc="-1" baseline="50000" dirty="0">
                <a:solidFill>
                  <a:srgbClr val="000000"/>
                </a:solidFill>
                <a:latin typeface="Calibri"/>
                <a:ea typeface="Arial"/>
              </a:rPr>
              <a:t>™ </a:t>
            </a:r>
            <a:r>
              <a:rPr lang="en-SG" sz="1600" b="1" strike="noStrike" spc="-1" dirty="0">
                <a:solidFill>
                  <a:srgbClr val="000000"/>
                </a:solidFill>
                <a:latin typeface="Calibri"/>
                <a:ea typeface="Arial"/>
              </a:rPr>
              <a:t>Update</a:t>
            </a:r>
            <a:endParaRPr lang="en-US" sz="1600" b="0" strike="noStrike" spc="-1" dirty="0">
              <a:solidFill>
                <a:srgbClr val="000000"/>
              </a:solidFill>
              <a:latin typeface="Arial"/>
            </a:endParaRPr>
          </a:p>
        </p:txBody>
      </p:sp>
      <p:sp>
        <p:nvSpPr>
          <p:cNvPr id="259" name="Google Shape;110;p17">
            <a:extLst>
              <a:ext uri="{FF2B5EF4-FFF2-40B4-BE49-F238E27FC236}">
                <a16:creationId xmlns:a16="http://schemas.microsoft.com/office/drawing/2014/main" id="{8F9509C3-5056-301C-D254-FEB06763C2E9}"/>
              </a:ext>
            </a:extLst>
          </p:cNvPr>
          <p:cNvSpPr/>
          <p:nvPr/>
        </p:nvSpPr>
        <p:spPr>
          <a:xfrm>
            <a:off x="1630440" y="87480"/>
            <a:ext cx="7429320" cy="427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r">
              <a:lnSpc>
                <a:spcPct val="100000"/>
              </a:lnSpc>
              <a:tabLst>
                <a:tab pos="0" algn="l"/>
              </a:tabLst>
            </a:pPr>
            <a:r>
              <a:rPr lang="en-SG" sz="1600" b="1" strike="noStrike" spc="-1" dirty="0">
                <a:solidFill>
                  <a:srgbClr val="000000"/>
                </a:solidFill>
                <a:latin typeface="Calibri"/>
                <a:ea typeface="Calibri"/>
              </a:rPr>
              <a:t>Clade progression in all sequences submitted to </a:t>
            </a:r>
            <a:r>
              <a:rPr lang="en-SG" sz="1600" b="1" strike="noStrike" spc="-1" dirty="0" err="1">
                <a:solidFill>
                  <a:srgbClr val="000000"/>
                </a:solidFill>
                <a:latin typeface="Calibri"/>
                <a:ea typeface="Calibri"/>
              </a:rPr>
              <a:t>EpiFlu</a:t>
            </a:r>
            <a:r>
              <a:rPr lang="en-SG" sz="1600" b="1" strike="noStrike" spc="-1" baseline="30000" dirty="0" err="1">
                <a:solidFill>
                  <a:srgbClr val="000000"/>
                </a:solidFill>
                <a:latin typeface="Calibri"/>
                <a:ea typeface="Calibri"/>
              </a:rPr>
              <a:t>TM</a:t>
            </a:r>
            <a:r>
              <a:rPr lang="en-SG" sz="1600" b="1" strike="noStrike" spc="-1" dirty="0">
                <a:solidFill>
                  <a:srgbClr val="000000"/>
                </a:solidFill>
                <a:latin typeface="Calibri"/>
                <a:ea typeface="Calibri"/>
              </a:rPr>
              <a:t> </a:t>
            </a:r>
            <a:endParaRPr lang="en-US" sz="1600" b="0" strike="noStrike" spc="-1" dirty="0">
              <a:solidFill>
                <a:srgbClr val="000000"/>
              </a:solidFill>
              <a:latin typeface="Arial"/>
            </a:endParaRPr>
          </a:p>
          <a:p>
            <a:pPr algn="r">
              <a:lnSpc>
                <a:spcPct val="100000"/>
              </a:lnSpc>
              <a:tabLst>
                <a:tab pos="0" algn="l"/>
              </a:tabLst>
            </a:pPr>
            <a:r>
              <a:rPr lang="en-SG" sz="1600" b="1" strike="noStrike" spc="-1" dirty="0">
                <a:solidFill>
                  <a:schemeClr val="dk1"/>
                </a:solidFill>
                <a:latin typeface="Calibri"/>
                <a:ea typeface="Calibri"/>
              </a:rPr>
              <a:t>2025-01-09</a:t>
            </a:r>
            <a:endParaRPr lang="en-US" sz="1600" b="0" strike="noStrike" spc="-1" dirty="0">
              <a:solidFill>
                <a:srgbClr val="000000"/>
              </a:solidFill>
              <a:latin typeface="Arial"/>
            </a:endParaRPr>
          </a:p>
          <a:p>
            <a:pPr algn="r">
              <a:lnSpc>
                <a:spcPct val="100000"/>
              </a:lnSpc>
              <a:tabLst>
                <a:tab pos="0" algn="l"/>
              </a:tabLst>
            </a:pPr>
            <a:endParaRPr lang="en-US" sz="1700" b="0" strike="noStrike" spc="-1" dirty="0">
              <a:solidFill>
                <a:srgbClr val="000000"/>
              </a:solidFill>
              <a:latin typeface="Arial"/>
            </a:endParaRPr>
          </a:p>
          <a:p>
            <a:pPr algn="r">
              <a:lnSpc>
                <a:spcPct val="100000"/>
              </a:lnSpc>
              <a:tabLst>
                <a:tab pos="0" algn="l"/>
              </a:tabLst>
            </a:pPr>
            <a:endParaRPr lang="en-US" sz="1700" b="0" strike="noStrike" spc="-1" dirty="0">
              <a:solidFill>
                <a:srgbClr val="000000"/>
              </a:solidFill>
              <a:latin typeface="Arial"/>
            </a:endParaRPr>
          </a:p>
          <a:p>
            <a:pPr algn="r">
              <a:lnSpc>
                <a:spcPct val="100000"/>
              </a:lnSpc>
              <a:tabLst>
                <a:tab pos="0" algn="l"/>
              </a:tabLst>
            </a:pPr>
            <a:endParaRPr lang="en-US" sz="1700" b="0" strike="noStrike" spc="-1" dirty="0">
              <a:solidFill>
                <a:srgbClr val="000000"/>
              </a:solidFill>
              <a:latin typeface="Arial"/>
            </a:endParaRPr>
          </a:p>
        </p:txBody>
      </p:sp>
      <p:sp>
        <p:nvSpPr>
          <p:cNvPr id="263" name="TextBox 40">
            <a:extLst>
              <a:ext uri="{FF2B5EF4-FFF2-40B4-BE49-F238E27FC236}">
                <a16:creationId xmlns:a16="http://schemas.microsoft.com/office/drawing/2014/main" id="{88BAD171-BFCE-C6A5-8666-61AAA0DCDCC0}"/>
              </a:ext>
            </a:extLst>
          </p:cNvPr>
          <p:cNvSpPr/>
          <p:nvPr/>
        </p:nvSpPr>
        <p:spPr>
          <a:xfrm>
            <a:off x="7986600" y="1130040"/>
            <a:ext cx="511920" cy="2725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1200" b="1" strike="noStrike" spc="-1">
                <a:solidFill>
                  <a:srgbClr val="000000"/>
                </a:solidFill>
                <a:latin typeface="Calibri"/>
                <a:ea typeface="Arial"/>
              </a:rPr>
              <a:t>A/H1</a:t>
            </a:r>
            <a:endParaRPr lang="en-US" sz="1200" b="0" strike="noStrike" spc="-1">
              <a:solidFill>
                <a:srgbClr val="000000"/>
              </a:solidFill>
              <a:latin typeface="Arial"/>
            </a:endParaRPr>
          </a:p>
        </p:txBody>
      </p:sp>
      <p:sp>
        <p:nvSpPr>
          <p:cNvPr id="264" name="TextBox 41">
            <a:extLst>
              <a:ext uri="{FF2B5EF4-FFF2-40B4-BE49-F238E27FC236}">
                <a16:creationId xmlns:a16="http://schemas.microsoft.com/office/drawing/2014/main" id="{40B128C6-4850-87C1-C8BA-DB02485F15EF}"/>
              </a:ext>
            </a:extLst>
          </p:cNvPr>
          <p:cNvSpPr/>
          <p:nvPr/>
        </p:nvSpPr>
        <p:spPr>
          <a:xfrm>
            <a:off x="7986600" y="2586600"/>
            <a:ext cx="511920" cy="2725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1200" b="1" strike="noStrike" spc="-1">
                <a:solidFill>
                  <a:srgbClr val="000000"/>
                </a:solidFill>
                <a:latin typeface="Calibri"/>
                <a:ea typeface="Arial"/>
              </a:rPr>
              <a:t>A/H3</a:t>
            </a:r>
            <a:endParaRPr lang="en-US" sz="1200" b="0" strike="noStrike" spc="-1">
              <a:solidFill>
                <a:srgbClr val="000000"/>
              </a:solidFill>
              <a:latin typeface="Arial"/>
            </a:endParaRPr>
          </a:p>
        </p:txBody>
      </p:sp>
      <p:sp>
        <p:nvSpPr>
          <p:cNvPr id="265" name="TextBox 42">
            <a:extLst>
              <a:ext uri="{FF2B5EF4-FFF2-40B4-BE49-F238E27FC236}">
                <a16:creationId xmlns:a16="http://schemas.microsoft.com/office/drawing/2014/main" id="{F465139A-574D-BC87-025F-A93A3C13DE67}"/>
              </a:ext>
            </a:extLst>
          </p:cNvPr>
          <p:cNvSpPr/>
          <p:nvPr/>
        </p:nvSpPr>
        <p:spPr>
          <a:xfrm>
            <a:off x="7724880" y="3992400"/>
            <a:ext cx="822600" cy="2725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1200" b="1" strike="noStrike" spc="-1">
                <a:solidFill>
                  <a:srgbClr val="000000"/>
                </a:solidFill>
                <a:latin typeface="Calibri"/>
                <a:ea typeface="Arial"/>
              </a:rPr>
              <a:t>B/Victoria</a:t>
            </a:r>
            <a:endParaRPr lang="en-US" sz="1200" b="0" strike="noStrike" spc="-1">
              <a:solidFill>
                <a:srgbClr val="000000"/>
              </a:solidFill>
              <a:latin typeface="Arial"/>
            </a:endParaRPr>
          </a:p>
        </p:txBody>
      </p:sp>
      <p:sp>
        <p:nvSpPr>
          <p:cNvPr id="266" name="TextBox 43">
            <a:extLst>
              <a:ext uri="{FF2B5EF4-FFF2-40B4-BE49-F238E27FC236}">
                <a16:creationId xmlns:a16="http://schemas.microsoft.com/office/drawing/2014/main" id="{1C66913C-A268-B475-BECE-23A1A3B1BF62}"/>
              </a:ext>
            </a:extLst>
          </p:cNvPr>
          <p:cNvSpPr/>
          <p:nvPr/>
        </p:nvSpPr>
        <p:spPr>
          <a:xfrm>
            <a:off x="6988680" y="5589720"/>
            <a:ext cx="1692720" cy="2725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1200" b="1" strike="noStrike" spc="-1">
                <a:solidFill>
                  <a:srgbClr val="000000"/>
                </a:solidFill>
                <a:latin typeface="Calibri"/>
                <a:ea typeface="Arial"/>
              </a:rPr>
              <a:t>A/H5 (Human + Animal)</a:t>
            </a:r>
            <a:endParaRPr lang="en-US" sz="1200" b="0" strike="noStrike" spc="-1">
              <a:solidFill>
                <a:srgbClr val="000000"/>
              </a:solidFill>
              <a:latin typeface="Arial"/>
            </a:endParaRPr>
          </a:p>
        </p:txBody>
      </p:sp>
      <p:sp>
        <p:nvSpPr>
          <p:cNvPr id="267" name="Rectangle 8">
            <a:extLst>
              <a:ext uri="{FF2B5EF4-FFF2-40B4-BE49-F238E27FC236}">
                <a16:creationId xmlns:a16="http://schemas.microsoft.com/office/drawing/2014/main" id="{671D0003-F6C2-3F9F-0725-FA2CA70747E7}"/>
              </a:ext>
            </a:extLst>
          </p:cNvPr>
          <p:cNvSpPr/>
          <p:nvPr/>
        </p:nvSpPr>
        <p:spPr>
          <a:xfrm>
            <a:off x="6289200" y="665640"/>
            <a:ext cx="254160" cy="1205640"/>
          </a:xfrm>
          <a:prstGeom prst="rect">
            <a:avLst/>
          </a:prstGeom>
          <a:solidFill>
            <a:schemeClr val="bg1"/>
          </a:solidFill>
          <a:ln>
            <a:solidFill>
              <a:srgbClr val="FFFFFF"/>
            </a:solidFill>
            <a:round/>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en-SG" sz="1400" b="0" strike="noStrike" spc="-1">
              <a:solidFill>
                <a:schemeClr val="lt1"/>
              </a:solidFill>
              <a:latin typeface="Arial"/>
              <a:ea typeface="Arial"/>
            </a:endParaRPr>
          </a:p>
        </p:txBody>
      </p:sp>
      <p:pic>
        <p:nvPicPr>
          <p:cNvPr id="4" name="Picture 3">
            <a:extLst>
              <a:ext uri="{FF2B5EF4-FFF2-40B4-BE49-F238E27FC236}">
                <a16:creationId xmlns:a16="http://schemas.microsoft.com/office/drawing/2014/main" id="{7FBCAF8A-5AC7-9DE3-609A-82CC6E32CD75}"/>
              </a:ext>
            </a:extLst>
          </p:cNvPr>
          <p:cNvPicPr>
            <a:picLocks noChangeAspect="1"/>
          </p:cNvPicPr>
          <p:nvPr/>
        </p:nvPicPr>
        <p:blipFill>
          <a:blip r:embed="rId2"/>
          <a:stretch>
            <a:fillRect/>
          </a:stretch>
        </p:blipFill>
        <p:spPr>
          <a:xfrm>
            <a:off x="38100" y="511836"/>
            <a:ext cx="6456898" cy="1451787"/>
          </a:xfrm>
          <a:prstGeom prst="rect">
            <a:avLst/>
          </a:prstGeom>
        </p:spPr>
      </p:pic>
      <p:pic>
        <p:nvPicPr>
          <p:cNvPr id="7" name="Picture 6">
            <a:extLst>
              <a:ext uri="{FF2B5EF4-FFF2-40B4-BE49-F238E27FC236}">
                <a16:creationId xmlns:a16="http://schemas.microsoft.com/office/drawing/2014/main" id="{ACEFFE36-8C47-2AAD-6D55-B8AF355060AC}"/>
              </a:ext>
            </a:extLst>
          </p:cNvPr>
          <p:cNvPicPr>
            <a:picLocks noChangeAspect="1"/>
          </p:cNvPicPr>
          <p:nvPr/>
        </p:nvPicPr>
        <p:blipFill>
          <a:blip r:embed="rId3"/>
          <a:stretch>
            <a:fillRect/>
          </a:stretch>
        </p:blipFill>
        <p:spPr>
          <a:xfrm>
            <a:off x="19050" y="2059486"/>
            <a:ext cx="6475948" cy="1453264"/>
          </a:xfrm>
          <a:prstGeom prst="rect">
            <a:avLst/>
          </a:prstGeom>
        </p:spPr>
      </p:pic>
      <p:pic>
        <p:nvPicPr>
          <p:cNvPr id="10" name="Picture 9">
            <a:extLst>
              <a:ext uri="{FF2B5EF4-FFF2-40B4-BE49-F238E27FC236}">
                <a16:creationId xmlns:a16="http://schemas.microsoft.com/office/drawing/2014/main" id="{8A298D4F-6D23-4B45-5880-1B81EA5B7DAE}"/>
              </a:ext>
            </a:extLst>
          </p:cNvPr>
          <p:cNvPicPr>
            <a:picLocks noChangeAspect="1"/>
          </p:cNvPicPr>
          <p:nvPr/>
        </p:nvPicPr>
        <p:blipFill>
          <a:blip r:embed="rId4"/>
          <a:stretch>
            <a:fillRect/>
          </a:stretch>
        </p:blipFill>
        <p:spPr>
          <a:xfrm>
            <a:off x="8867" y="3613051"/>
            <a:ext cx="6483398" cy="1453264"/>
          </a:xfrm>
          <a:prstGeom prst="rect">
            <a:avLst/>
          </a:prstGeom>
        </p:spPr>
      </p:pic>
      <p:pic>
        <p:nvPicPr>
          <p:cNvPr id="12" name="Picture 11">
            <a:extLst>
              <a:ext uri="{FF2B5EF4-FFF2-40B4-BE49-F238E27FC236}">
                <a16:creationId xmlns:a16="http://schemas.microsoft.com/office/drawing/2014/main" id="{086EAA9B-0D3B-69DE-A812-1B293B220A99}"/>
              </a:ext>
            </a:extLst>
          </p:cNvPr>
          <p:cNvPicPr>
            <a:picLocks noChangeAspect="1"/>
          </p:cNvPicPr>
          <p:nvPr/>
        </p:nvPicPr>
        <p:blipFill>
          <a:blip r:embed="rId5"/>
          <a:stretch>
            <a:fillRect/>
          </a:stretch>
        </p:blipFill>
        <p:spPr>
          <a:xfrm>
            <a:off x="8867" y="5139813"/>
            <a:ext cx="6480132" cy="1544594"/>
          </a:xfrm>
          <a:prstGeom prst="rect">
            <a:avLst/>
          </a:prstGeom>
        </p:spPr>
      </p:pic>
      <p:pic>
        <p:nvPicPr>
          <p:cNvPr id="15" name="Picture 14">
            <a:extLst>
              <a:ext uri="{FF2B5EF4-FFF2-40B4-BE49-F238E27FC236}">
                <a16:creationId xmlns:a16="http://schemas.microsoft.com/office/drawing/2014/main" id="{309DA00F-CF52-0184-D417-A4ED89198248}"/>
              </a:ext>
            </a:extLst>
          </p:cNvPr>
          <p:cNvPicPr>
            <a:picLocks noChangeAspect="1"/>
          </p:cNvPicPr>
          <p:nvPr/>
        </p:nvPicPr>
        <p:blipFill>
          <a:blip r:embed="rId6"/>
          <a:stretch>
            <a:fillRect/>
          </a:stretch>
        </p:blipFill>
        <p:spPr>
          <a:xfrm>
            <a:off x="6492088" y="553404"/>
            <a:ext cx="699010" cy="1326824"/>
          </a:xfrm>
          <a:prstGeom prst="rect">
            <a:avLst/>
          </a:prstGeom>
        </p:spPr>
      </p:pic>
      <p:pic>
        <p:nvPicPr>
          <p:cNvPr id="18" name="Picture 17">
            <a:extLst>
              <a:ext uri="{FF2B5EF4-FFF2-40B4-BE49-F238E27FC236}">
                <a16:creationId xmlns:a16="http://schemas.microsoft.com/office/drawing/2014/main" id="{E40790E3-26E6-DF62-D2FB-B61263F62D61}"/>
              </a:ext>
            </a:extLst>
          </p:cNvPr>
          <p:cNvPicPr>
            <a:picLocks noChangeAspect="1"/>
          </p:cNvPicPr>
          <p:nvPr/>
        </p:nvPicPr>
        <p:blipFill>
          <a:blip r:embed="rId7"/>
          <a:stretch>
            <a:fillRect/>
          </a:stretch>
        </p:blipFill>
        <p:spPr>
          <a:xfrm>
            <a:off x="6479474" y="2106558"/>
            <a:ext cx="722405" cy="1261592"/>
          </a:xfrm>
          <a:prstGeom prst="rect">
            <a:avLst/>
          </a:prstGeom>
        </p:spPr>
      </p:pic>
      <p:pic>
        <p:nvPicPr>
          <p:cNvPr id="20" name="Picture 19">
            <a:extLst>
              <a:ext uri="{FF2B5EF4-FFF2-40B4-BE49-F238E27FC236}">
                <a16:creationId xmlns:a16="http://schemas.microsoft.com/office/drawing/2014/main" id="{744B9F2D-BF14-76F3-9A8A-7FE200A4367E}"/>
              </a:ext>
            </a:extLst>
          </p:cNvPr>
          <p:cNvPicPr>
            <a:picLocks noChangeAspect="1"/>
          </p:cNvPicPr>
          <p:nvPr/>
        </p:nvPicPr>
        <p:blipFill>
          <a:blip r:embed="rId8"/>
          <a:stretch>
            <a:fillRect/>
          </a:stretch>
        </p:blipFill>
        <p:spPr>
          <a:xfrm>
            <a:off x="7181573" y="2106111"/>
            <a:ext cx="646795" cy="1262039"/>
          </a:xfrm>
          <a:prstGeom prst="rect">
            <a:avLst/>
          </a:prstGeom>
        </p:spPr>
      </p:pic>
      <p:pic>
        <p:nvPicPr>
          <p:cNvPr id="23" name="Picture 22">
            <a:extLst>
              <a:ext uri="{FF2B5EF4-FFF2-40B4-BE49-F238E27FC236}">
                <a16:creationId xmlns:a16="http://schemas.microsoft.com/office/drawing/2014/main" id="{C9B1032C-17F0-18AF-C0B2-4F27194A4A0E}"/>
              </a:ext>
            </a:extLst>
          </p:cNvPr>
          <p:cNvPicPr>
            <a:picLocks noChangeAspect="1"/>
          </p:cNvPicPr>
          <p:nvPr/>
        </p:nvPicPr>
        <p:blipFill>
          <a:blip r:embed="rId9"/>
          <a:stretch>
            <a:fillRect/>
          </a:stretch>
        </p:blipFill>
        <p:spPr>
          <a:xfrm>
            <a:off x="7837893" y="2094426"/>
            <a:ext cx="511920" cy="358872"/>
          </a:xfrm>
          <a:prstGeom prst="rect">
            <a:avLst/>
          </a:prstGeom>
        </p:spPr>
      </p:pic>
      <p:pic>
        <p:nvPicPr>
          <p:cNvPr id="27" name="Picture 26">
            <a:extLst>
              <a:ext uri="{FF2B5EF4-FFF2-40B4-BE49-F238E27FC236}">
                <a16:creationId xmlns:a16="http://schemas.microsoft.com/office/drawing/2014/main" id="{693D6A24-1E05-1B03-287C-CE34FECCF54C}"/>
              </a:ext>
            </a:extLst>
          </p:cNvPr>
          <p:cNvPicPr>
            <a:picLocks noChangeAspect="1"/>
          </p:cNvPicPr>
          <p:nvPr/>
        </p:nvPicPr>
        <p:blipFill>
          <a:blip r:embed="rId10"/>
          <a:stretch>
            <a:fillRect/>
          </a:stretch>
        </p:blipFill>
        <p:spPr>
          <a:xfrm>
            <a:off x="6495735" y="3656325"/>
            <a:ext cx="562289" cy="1284540"/>
          </a:xfrm>
          <a:prstGeom prst="rect">
            <a:avLst/>
          </a:prstGeom>
        </p:spPr>
      </p:pic>
      <p:pic>
        <p:nvPicPr>
          <p:cNvPr id="31" name="Picture 30">
            <a:extLst>
              <a:ext uri="{FF2B5EF4-FFF2-40B4-BE49-F238E27FC236}">
                <a16:creationId xmlns:a16="http://schemas.microsoft.com/office/drawing/2014/main" id="{676BC5CE-5CB7-80AB-4B5A-96C3233F9973}"/>
              </a:ext>
            </a:extLst>
          </p:cNvPr>
          <p:cNvPicPr>
            <a:picLocks noChangeAspect="1"/>
          </p:cNvPicPr>
          <p:nvPr/>
        </p:nvPicPr>
        <p:blipFill>
          <a:blip r:embed="rId11"/>
          <a:stretch>
            <a:fillRect/>
          </a:stretch>
        </p:blipFill>
        <p:spPr>
          <a:xfrm>
            <a:off x="6479474" y="5166616"/>
            <a:ext cx="499415" cy="741067"/>
          </a:xfrm>
          <a:prstGeom prst="rect">
            <a:avLst/>
          </a:prstGeom>
        </p:spPr>
      </p:pic>
      <p:pic>
        <p:nvPicPr>
          <p:cNvPr id="22" name="Google Shape;77;p15">
            <a:extLst>
              <a:ext uri="{FF2B5EF4-FFF2-40B4-BE49-F238E27FC236}">
                <a16:creationId xmlns:a16="http://schemas.microsoft.com/office/drawing/2014/main" id="{88A1EEBC-47E9-D64F-AE8D-5DDEE62EA48B}"/>
              </a:ext>
            </a:extLst>
          </p:cNvPr>
          <p:cNvPicPr/>
          <p:nvPr/>
        </p:nvPicPr>
        <p:blipFill>
          <a:blip r:embed="rId12"/>
          <a:stretch/>
        </p:blipFill>
        <p:spPr>
          <a:xfrm>
            <a:off x="7570080" y="5929200"/>
            <a:ext cx="1421640" cy="926280"/>
          </a:xfrm>
          <a:prstGeom prst="rect">
            <a:avLst/>
          </a:prstGeom>
          <a:ln w="0">
            <a:noFill/>
          </a:ln>
        </p:spPr>
      </p:pic>
    </p:spTree>
    <p:extLst>
      <p:ext uri="{BB962C8B-B14F-4D97-AF65-F5344CB8AC3E}">
        <p14:creationId xmlns:p14="http://schemas.microsoft.com/office/powerpoint/2010/main" val="29583134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43FCDD-F910-5207-1F2E-AF129185A4A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B18BD7A-6516-578A-E9DD-62CB208C2424}"/>
              </a:ext>
            </a:extLst>
          </p:cNvPr>
          <p:cNvPicPr>
            <a:picLocks/>
          </p:cNvPicPr>
          <p:nvPr/>
        </p:nvPicPr>
        <p:blipFill>
          <a:blip r:embed="rId2"/>
          <a:stretch>
            <a:fillRect/>
          </a:stretch>
        </p:blipFill>
        <p:spPr>
          <a:xfrm>
            <a:off x="2357257" y="1248130"/>
            <a:ext cx="6789600" cy="1508400"/>
          </a:xfrm>
          <a:prstGeom prst="rect">
            <a:avLst/>
          </a:prstGeom>
        </p:spPr>
      </p:pic>
      <p:pic>
        <p:nvPicPr>
          <p:cNvPr id="9" name="Picture 8">
            <a:extLst>
              <a:ext uri="{FF2B5EF4-FFF2-40B4-BE49-F238E27FC236}">
                <a16:creationId xmlns:a16="http://schemas.microsoft.com/office/drawing/2014/main" id="{562488B4-BCE0-9797-FB7B-B147D4781F8E}"/>
              </a:ext>
            </a:extLst>
          </p:cNvPr>
          <p:cNvPicPr>
            <a:picLocks/>
          </p:cNvPicPr>
          <p:nvPr/>
        </p:nvPicPr>
        <p:blipFill>
          <a:blip r:embed="rId3"/>
          <a:stretch>
            <a:fillRect/>
          </a:stretch>
        </p:blipFill>
        <p:spPr>
          <a:xfrm>
            <a:off x="2357131" y="2895116"/>
            <a:ext cx="6789600" cy="1508400"/>
          </a:xfrm>
          <a:prstGeom prst="rect">
            <a:avLst/>
          </a:prstGeom>
        </p:spPr>
      </p:pic>
      <p:pic>
        <p:nvPicPr>
          <p:cNvPr id="17" name="Picture 16">
            <a:extLst>
              <a:ext uri="{FF2B5EF4-FFF2-40B4-BE49-F238E27FC236}">
                <a16:creationId xmlns:a16="http://schemas.microsoft.com/office/drawing/2014/main" id="{601F0E95-60DF-8A2B-2509-F91D559335ED}"/>
              </a:ext>
            </a:extLst>
          </p:cNvPr>
          <p:cNvPicPr>
            <a:picLocks/>
          </p:cNvPicPr>
          <p:nvPr/>
        </p:nvPicPr>
        <p:blipFill>
          <a:blip r:embed="rId4"/>
          <a:stretch>
            <a:fillRect/>
          </a:stretch>
        </p:blipFill>
        <p:spPr>
          <a:xfrm>
            <a:off x="2351749" y="4482263"/>
            <a:ext cx="6789600" cy="1508400"/>
          </a:xfrm>
          <a:prstGeom prst="rect">
            <a:avLst/>
          </a:prstGeom>
        </p:spPr>
      </p:pic>
      <p:sp>
        <p:nvSpPr>
          <p:cNvPr id="6" name="Google Shape;124;p18">
            <a:extLst>
              <a:ext uri="{FF2B5EF4-FFF2-40B4-BE49-F238E27FC236}">
                <a16:creationId xmlns:a16="http://schemas.microsoft.com/office/drawing/2014/main" id="{AC65F55F-D1AD-2905-EFB7-56FACE4A56EB}"/>
              </a:ext>
            </a:extLst>
          </p:cNvPr>
          <p:cNvSpPr/>
          <p:nvPr/>
        </p:nvSpPr>
        <p:spPr>
          <a:xfrm>
            <a:off x="2729282" y="436929"/>
            <a:ext cx="3459082" cy="432936"/>
          </a:xfrm>
          <a:prstGeom prst="rect">
            <a:avLst/>
          </a:prstGeom>
          <a:noFill/>
          <a:ln>
            <a:noFill/>
          </a:ln>
        </p:spPr>
        <p:txBody>
          <a:bodyPr spcFirstLastPara="1" wrap="square" lIns="90000" tIns="45000" rIns="90000" bIns="450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700"/>
              <a:buFont typeface="Arial"/>
              <a:buNone/>
              <a:tabLst/>
              <a:defRPr/>
            </a:pPr>
            <a:r>
              <a:rPr kumimoji="0" lang="en-SG" sz="1400" b="1" i="0" u="none" strike="noStrike" kern="0" cap="none" spc="0" normalizeH="0" baseline="0" noProof="0" dirty="0">
                <a:ln>
                  <a:noFill/>
                </a:ln>
                <a:solidFill>
                  <a:srgbClr val="000000"/>
                </a:solidFill>
                <a:effectLst/>
                <a:uLnTx/>
                <a:uFillTx/>
                <a:latin typeface="Calibri"/>
                <a:ea typeface="Calibri"/>
                <a:cs typeface="Calibri"/>
                <a:sym typeface="Calibri"/>
              </a:rPr>
              <a:t>Influenza Emerging Variants by Spread
</a:t>
            </a:r>
            <a:endParaRPr kumimoji="0" sz="14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5" name="TextBox 24">
            <a:extLst>
              <a:ext uri="{FF2B5EF4-FFF2-40B4-BE49-F238E27FC236}">
                <a16:creationId xmlns:a16="http://schemas.microsoft.com/office/drawing/2014/main" id="{3534BD8A-E780-FF1D-A8F8-9705BB8E4A7E}"/>
              </a:ext>
            </a:extLst>
          </p:cNvPr>
          <p:cNvSpPr txBox="1"/>
          <p:nvPr/>
        </p:nvSpPr>
        <p:spPr>
          <a:xfrm>
            <a:off x="333630" y="951665"/>
            <a:ext cx="190148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Differentiating Mutations*</a:t>
            </a:r>
            <a:endParaRPr kumimoji="0" lang="en-SG"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6" name="TextBox 25">
            <a:extLst>
              <a:ext uri="{FF2B5EF4-FFF2-40B4-BE49-F238E27FC236}">
                <a16:creationId xmlns:a16="http://schemas.microsoft.com/office/drawing/2014/main" id="{991081C8-F755-E3AC-7288-D7EAB8C7DB09}"/>
              </a:ext>
            </a:extLst>
          </p:cNvPr>
          <p:cNvSpPr txBox="1"/>
          <p:nvPr/>
        </p:nvSpPr>
        <p:spPr>
          <a:xfrm>
            <a:off x="180929" y="781900"/>
            <a:ext cx="113043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Subtype/Clade</a:t>
            </a:r>
            <a:endParaRPr kumimoji="0" lang="en-SG"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7" name="TextBox 26">
            <a:extLst>
              <a:ext uri="{FF2B5EF4-FFF2-40B4-BE49-F238E27FC236}">
                <a16:creationId xmlns:a16="http://schemas.microsoft.com/office/drawing/2014/main" id="{F48673D6-8D58-9C63-6D78-6363B5AACA46}"/>
              </a:ext>
            </a:extLst>
          </p:cNvPr>
          <p:cNvSpPr txBox="1"/>
          <p:nvPr/>
        </p:nvSpPr>
        <p:spPr>
          <a:xfrm>
            <a:off x="1637708" y="779540"/>
            <a:ext cx="61927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Count</a:t>
            </a:r>
            <a:r>
              <a:rPr kumimoji="0" lang="en-US" sz="12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rPr>
              <a:t>^</a:t>
            </a:r>
            <a:endParaRPr kumimoji="0" lang="en-SG" sz="12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2" name="TextBox 41">
            <a:extLst>
              <a:ext uri="{FF2B5EF4-FFF2-40B4-BE49-F238E27FC236}">
                <a16:creationId xmlns:a16="http://schemas.microsoft.com/office/drawing/2014/main" id="{C15B1720-2DD7-CFB8-4B45-E53CC8D84296}"/>
              </a:ext>
            </a:extLst>
          </p:cNvPr>
          <p:cNvSpPr txBox="1"/>
          <p:nvPr/>
        </p:nvSpPr>
        <p:spPr>
          <a:xfrm>
            <a:off x="2544369" y="729302"/>
            <a:ext cx="853119"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Cumulative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locations</a:t>
            </a:r>
            <a:endParaRPr kumimoji="0" lang="en-SG" sz="11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nvGrpSpPr>
          <p:cNvPr id="43" name="Group 42">
            <a:extLst>
              <a:ext uri="{FF2B5EF4-FFF2-40B4-BE49-F238E27FC236}">
                <a16:creationId xmlns:a16="http://schemas.microsoft.com/office/drawing/2014/main" id="{99644493-1DDE-803A-D765-21CE2B27D650}"/>
              </a:ext>
            </a:extLst>
          </p:cNvPr>
          <p:cNvGrpSpPr/>
          <p:nvPr/>
        </p:nvGrpSpPr>
        <p:grpSpPr>
          <a:xfrm>
            <a:off x="3697498" y="765041"/>
            <a:ext cx="2908860" cy="400110"/>
            <a:chOff x="3506585" y="781411"/>
            <a:chExt cx="2908860" cy="400110"/>
          </a:xfrm>
        </p:grpSpPr>
        <p:sp>
          <p:nvSpPr>
            <p:cNvPr id="44" name="TextBox 43">
              <a:extLst>
                <a:ext uri="{FF2B5EF4-FFF2-40B4-BE49-F238E27FC236}">
                  <a16:creationId xmlns:a16="http://schemas.microsoft.com/office/drawing/2014/main" id="{0ABD3432-01E7-116A-4CA7-130E6F1E1A3C}"/>
                </a:ext>
              </a:extLst>
            </p:cNvPr>
            <p:cNvSpPr txBox="1"/>
            <p:nvPr/>
          </p:nvSpPr>
          <p:spPr>
            <a:xfrm>
              <a:off x="3506585" y="781411"/>
              <a:ext cx="62228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North</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America</a:t>
              </a:r>
              <a:endParaRPr kumimoji="0" lang="en-SG" sz="10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5" name="TextBox 44">
              <a:extLst>
                <a:ext uri="{FF2B5EF4-FFF2-40B4-BE49-F238E27FC236}">
                  <a16:creationId xmlns:a16="http://schemas.microsoft.com/office/drawing/2014/main" id="{AB12FC72-6C6D-C146-3A37-7595F16E6241}"/>
                </a:ext>
              </a:extLst>
            </p:cNvPr>
            <p:cNvSpPr txBox="1"/>
            <p:nvPr/>
          </p:nvSpPr>
          <p:spPr>
            <a:xfrm>
              <a:off x="3984909" y="781411"/>
              <a:ext cx="62228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South</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America</a:t>
              </a:r>
              <a:endParaRPr kumimoji="0" lang="en-SG" sz="10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6" name="TextBox 45">
              <a:extLst>
                <a:ext uri="{FF2B5EF4-FFF2-40B4-BE49-F238E27FC236}">
                  <a16:creationId xmlns:a16="http://schemas.microsoft.com/office/drawing/2014/main" id="{B0BED254-A831-425A-89BF-3D39664A6D98}"/>
                </a:ext>
              </a:extLst>
            </p:cNvPr>
            <p:cNvSpPr txBox="1"/>
            <p:nvPr/>
          </p:nvSpPr>
          <p:spPr>
            <a:xfrm>
              <a:off x="4472856" y="893934"/>
              <a:ext cx="562975"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Europe</a:t>
              </a:r>
              <a:endParaRPr kumimoji="0" lang="en-SG" sz="10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7" name="TextBox 46">
              <a:extLst>
                <a:ext uri="{FF2B5EF4-FFF2-40B4-BE49-F238E27FC236}">
                  <a16:creationId xmlns:a16="http://schemas.microsoft.com/office/drawing/2014/main" id="{DD0267A4-20C0-F1EC-2216-2F32B3204E56}"/>
                </a:ext>
              </a:extLst>
            </p:cNvPr>
            <p:cNvSpPr txBox="1"/>
            <p:nvPr/>
          </p:nvSpPr>
          <p:spPr>
            <a:xfrm>
              <a:off x="4967437" y="890928"/>
              <a:ext cx="49404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Africa</a:t>
              </a:r>
              <a:endParaRPr kumimoji="0" lang="en-SG" sz="10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8" name="TextBox 47">
              <a:extLst>
                <a:ext uri="{FF2B5EF4-FFF2-40B4-BE49-F238E27FC236}">
                  <a16:creationId xmlns:a16="http://schemas.microsoft.com/office/drawing/2014/main" id="{6F8E444D-ED68-56B9-2396-2AB33DC3CBCF}"/>
                </a:ext>
              </a:extLst>
            </p:cNvPr>
            <p:cNvSpPr txBox="1"/>
            <p:nvPr/>
          </p:nvSpPr>
          <p:spPr>
            <a:xfrm>
              <a:off x="5439668" y="888498"/>
              <a:ext cx="407484"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Asia</a:t>
              </a:r>
              <a:endParaRPr kumimoji="0" lang="en-SG" sz="10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9" name="TextBox 48">
              <a:extLst>
                <a:ext uri="{FF2B5EF4-FFF2-40B4-BE49-F238E27FC236}">
                  <a16:creationId xmlns:a16="http://schemas.microsoft.com/office/drawing/2014/main" id="{EC8E3BA6-0DBA-C19B-E09D-574671549235}"/>
                </a:ext>
              </a:extLst>
            </p:cNvPr>
            <p:cNvSpPr txBox="1"/>
            <p:nvPr/>
          </p:nvSpPr>
          <p:spPr>
            <a:xfrm>
              <a:off x="5801174" y="897193"/>
              <a:ext cx="61427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Oceania</a:t>
              </a:r>
              <a:endParaRPr kumimoji="0" lang="en-SG" sz="10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sp>
        <p:nvSpPr>
          <p:cNvPr id="50" name="TextBox 49">
            <a:extLst>
              <a:ext uri="{FF2B5EF4-FFF2-40B4-BE49-F238E27FC236}">
                <a16:creationId xmlns:a16="http://schemas.microsoft.com/office/drawing/2014/main" id="{40AB159B-80A7-A16A-5009-08E5243218FF}"/>
              </a:ext>
            </a:extLst>
          </p:cNvPr>
          <p:cNvSpPr txBox="1"/>
          <p:nvPr/>
        </p:nvSpPr>
        <p:spPr>
          <a:xfrm>
            <a:off x="309966" y="5916902"/>
            <a:ext cx="6700526" cy="9925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^Count in past 100 days from analysis date</a:t>
            </a:r>
            <a:endParaRPr kumimoji="0" lang="en-SG" sz="105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*All amino acid changes were tracked for HA sequences collected in the last 100 days. Next, only amino acid changes that have gained &gt;=4 new locations in the last 50 days were selected to be part of a variant mutation signature (constellation). Each row represents a unique emerging variant mutation signature. Differentiating mutations refer to the amino acid changes in the emerging variant that set it apart from all other emerging variants in the first 50 days.</a:t>
            </a:r>
          </a:p>
        </p:txBody>
      </p:sp>
      <p:sp>
        <p:nvSpPr>
          <p:cNvPr id="37" name="TextBox 36">
            <a:extLst>
              <a:ext uri="{FF2B5EF4-FFF2-40B4-BE49-F238E27FC236}">
                <a16:creationId xmlns:a16="http://schemas.microsoft.com/office/drawing/2014/main" id="{46FBF2C0-7FED-5DAC-0A49-1611D4C32FC1}"/>
              </a:ext>
            </a:extLst>
          </p:cNvPr>
          <p:cNvSpPr txBox="1"/>
          <p:nvPr/>
        </p:nvSpPr>
        <p:spPr>
          <a:xfrm>
            <a:off x="7313032" y="821003"/>
            <a:ext cx="71205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geoMap</a:t>
            </a:r>
            <a:endParaRPr kumimoji="0" lang="en-SG" sz="12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 name="Google Shape;124;p18">
            <a:extLst>
              <a:ext uri="{FF2B5EF4-FFF2-40B4-BE49-F238E27FC236}">
                <a16:creationId xmlns:a16="http://schemas.microsoft.com/office/drawing/2014/main" id="{A116C452-4922-7678-50BE-FB82AA9EE0F0}"/>
              </a:ext>
            </a:extLst>
          </p:cNvPr>
          <p:cNvSpPr/>
          <p:nvPr/>
        </p:nvSpPr>
        <p:spPr>
          <a:xfrm>
            <a:off x="5630581" y="10410"/>
            <a:ext cx="3361324" cy="432936"/>
          </a:xfrm>
          <a:prstGeom prst="rect">
            <a:avLst/>
          </a:prstGeom>
          <a:noFill/>
          <a:ln>
            <a:noFill/>
          </a:ln>
        </p:spPr>
        <p:txBody>
          <a:bodyPr spcFirstLastPara="1" wrap="square" lIns="90000" tIns="45000" rIns="90000" bIns="450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700"/>
              <a:buFont typeface="Arial"/>
              <a:buNone/>
              <a:tabLst/>
              <a:defRPr/>
            </a:pPr>
            <a:r>
              <a:rPr kumimoji="0" lang="en-SG" sz="1600" b="1" i="0" u="none" strike="noStrike" kern="0" cap="none" spc="0" normalizeH="0" baseline="0" noProof="0" dirty="0">
                <a:ln>
                  <a:noFill/>
                </a:ln>
                <a:solidFill>
                  <a:srgbClr val="000000"/>
                </a:solidFill>
                <a:effectLst/>
                <a:uLnTx/>
                <a:uFillTx/>
                <a:latin typeface="Calibri"/>
                <a:ea typeface="Calibri"/>
                <a:cs typeface="Calibri"/>
                <a:sym typeface="Calibri"/>
              </a:rPr>
              <a:t>Emerging variant analysis 2025-01-07</a:t>
            </a:r>
            <a:endParaRPr kumimoji="0" sz="16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8" name="TextBox 7">
            <a:extLst>
              <a:ext uri="{FF2B5EF4-FFF2-40B4-BE49-F238E27FC236}">
                <a16:creationId xmlns:a16="http://schemas.microsoft.com/office/drawing/2014/main" id="{9AC59833-DEE9-F4B5-F69E-A2E4CFCBC6DC}"/>
              </a:ext>
            </a:extLst>
          </p:cNvPr>
          <p:cNvSpPr txBox="1"/>
          <p:nvPr/>
        </p:nvSpPr>
        <p:spPr>
          <a:xfrm>
            <a:off x="38647" y="1158878"/>
            <a:ext cx="1667443"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H1N1pdm/6B.1A.5a.2a</a:t>
            </a:r>
          </a:p>
        </p:txBody>
      </p:sp>
      <p:sp>
        <p:nvSpPr>
          <p:cNvPr id="10" name="TextBox 9">
            <a:extLst>
              <a:ext uri="{FF2B5EF4-FFF2-40B4-BE49-F238E27FC236}">
                <a16:creationId xmlns:a16="http://schemas.microsoft.com/office/drawing/2014/main" id="{17BF7D88-61E4-3BFD-115F-BFAF9B405416}"/>
              </a:ext>
            </a:extLst>
          </p:cNvPr>
          <p:cNvSpPr txBox="1"/>
          <p:nvPr/>
        </p:nvSpPr>
        <p:spPr>
          <a:xfrm>
            <a:off x="1776644" y="1158226"/>
            <a:ext cx="420308"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SG"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458</a:t>
            </a:r>
          </a:p>
        </p:txBody>
      </p:sp>
      <p:sp>
        <p:nvSpPr>
          <p:cNvPr id="13" name="TextBox 12">
            <a:extLst>
              <a:ext uri="{FF2B5EF4-FFF2-40B4-BE49-F238E27FC236}">
                <a16:creationId xmlns:a16="http://schemas.microsoft.com/office/drawing/2014/main" id="{B92AE6D4-7DDA-36F9-DE93-508C6E144323}"/>
              </a:ext>
            </a:extLst>
          </p:cNvPr>
          <p:cNvSpPr txBox="1"/>
          <p:nvPr/>
        </p:nvSpPr>
        <p:spPr>
          <a:xfrm>
            <a:off x="0" y="2891757"/>
            <a:ext cx="1667444"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H1N1pdm/6B.1A.5a.2a</a:t>
            </a:r>
          </a:p>
        </p:txBody>
      </p:sp>
      <p:sp>
        <p:nvSpPr>
          <p:cNvPr id="15" name="TextBox 14">
            <a:extLst>
              <a:ext uri="{FF2B5EF4-FFF2-40B4-BE49-F238E27FC236}">
                <a16:creationId xmlns:a16="http://schemas.microsoft.com/office/drawing/2014/main" id="{F66D602E-703B-E6E5-0AAF-5D7CCCBA9BCD}"/>
              </a:ext>
            </a:extLst>
          </p:cNvPr>
          <p:cNvSpPr txBox="1"/>
          <p:nvPr/>
        </p:nvSpPr>
        <p:spPr>
          <a:xfrm>
            <a:off x="1831373" y="2891757"/>
            <a:ext cx="341760"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SG"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70</a:t>
            </a:r>
          </a:p>
        </p:txBody>
      </p:sp>
      <p:grpSp>
        <p:nvGrpSpPr>
          <p:cNvPr id="16" name="Group 15">
            <a:extLst>
              <a:ext uri="{FF2B5EF4-FFF2-40B4-BE49-F238E27FC236}">
                <a16:creationId xmlns:a16="http://schemas.microsoft.com/office/drawing/2014/main" id="{B5D8B128-B533-61D3-0726-9232276AD25C}"/>
              </a:ext>
            </a:extLst>
          </p:cNvPr>
          <p:cNvGrpSpPr/>
          <p:nvPr/>
        </p:nvGrpSpPr>
        <p:grpSpPr>
          <a:xfrm>
            <a:off x="3419509" y="1741009"/>
            <a:ext cx="266402" cy="3952829"/>
            <a:chOff x="3392589" y="1749718"/>
            <a:chExt cx="266402" cy="3952829"/>
          </a:xfrm>
        </p:grpSpPr>
        <p:sp>
          <p:nvSpPr>
            <p:cNvPr id="12" name="TextBox 11">
              <a:extLst>
                <a:ext uri="{FF2B5EF4-FFF2-40B4-BE49-F238E27FC236}">
                  <a16:creationId xmlns:a16="http://schemas.microsoft.com/office/drawing/2014/main" id="{A3448938-81D1-05E9-162F-0341AAC13342}"/>
                </a:ext>
              </a:extLst>
            </p:cNvPr>
            <p:cNvSpPr txBox="1"/>
            <p:nvPr/>
          </p:nvSpPr>
          <p:spPr>
            <a:xfrm rot="16200000">
              <a:off x="3205602" y="3601346"/>
              <a:ext cx="64516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prevalence</a:t>
              </a:r>
              <a:endParaRPr kumimoji="0" lang="en-SG" sz="11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1" name="TextBox 20">
              <a:extLst>
                <a:ext uri="{FF2B5EF4-FFF2-40B4-BE49-F238E27FC236}">
                  <a16:creationId xmlns:a16="http://schemas.microsoft.com/office/drawing/2014/main" id="{64E70A97-F999-3E06-7E8D-6DBDB0F7E673}"/>
                </a:ext>
              </a:extLst>
            </p:cNvPr>
            <p:cNvSpPr txBox="1"/>
            <p:nvPr/>
          </p:nvSpPr>
          <p:spPr>
            <a:xfrm rot="16200000">
              <a:off x="3200810" y="1941497"/>
              <a:ext cx="64516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prevalence</a:t>
              </a:r>
              <a:endParaRPr kumimoji="0" lang="en-SG" sz="11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8" name="TextBox 27">
              <a:extLst>
                <a:ext uri="{FF2B5EF4-FFF2-40B4-BE49-F238E27FC236}">
                  <a16:creationId xmlns:a16="http://schemas.microsoft.com/office/drawing/2014/main" id="{7BAA9721-77C9-0F07-C27C-76A0829D0AE6}"/>
                </a:ext>
              </a:extLst>
            </p:cNvPr>
            <p:cNvSpPr txBox="1"/>
            <p:nvPr/>
          </p:nvSpPr>
          <p:spPr>
            <a:xfrm rot="16200000">
              <a:off x="3205600" y="5249158"/>
              <a:ext cx="64516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prevalence</a:t>
              </a:r>
              <a:endParaRPr kumimoji="0" lang="en-SG" sz="11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sp>
        <p:nvSpPr>
          <p:cNvPr id="29" name="TextBox 28">
            <a:extLst>
              <a:ext uri="{FF2B5EF4-FFF2-40B4-BE49-F238E27FC236}">
                <a16:creationId xmlns:a16="http://schemas.microsoft.com/office/drawing/2014/main" id="{F080A450-F356-B9C7-D7B4-F26195C51980}"/>
              </a:ext>
            </a:extLst>
          </p:cNvPr>
          <p:cNvSpPr txBox="1"/>
          <p:nvPr/>
        </p:nvSpPr>
        <p:spPr>
          <a:xfrm>
            <a:off x="-53684" y="4434653"/>
            <a:ext cx="1830950"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H3N2/3C.2a1b.2a.2a.3a.1</a:t>
            </a:r>
          </a:p>
        </p:txBody>
      </p:sp>
      <p:sp>
        <p:nvSpPr>
          <p:cNvPr id="30" name="TextBox 29">
            <a:extLst>
              <a:ext uri="{FF2B5EF4-FFF2-40B4-BE49-F238E27FC236}">
                <a16:creationId xmlns:a16="http://schemas.microsoft.com/office/drawing/2014/main" id="{FBE95A5F-F0D0-9160-CADC-FAFFFF73050E}"/>
              </a:ext>
            </a:extLst>
          </p:cNvPr>
          <p:cNvSpPr txBox="1"/>
          <p:nvPr/>
        </p:nvSpPr>
        <p:spPr>
          <a:xfrm>
            <a:off x="1846579" y="4438618"/>
            <a:ext cx="341760"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SG"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40</a:t>
            </a:r>
          </a:p>
        </p:txBody>
      </p:sp>
      <p:sp>
        <p:nvSpPr>
          <p:cNvPr id="22" name="TextBox 21">
            <a:extLst>
              <a:ext uri="{FF2B5EF4-FFF2-40B4-BE49-F238E27FC236}">
                <a16:creationId xmlns:a16="http://schemas.microsoft.com/office/drawing/2014/main" id="{001548B8-B769-0326-A5E7-9EB6C83E38B0}"/>
              </a:ext>
            </a:extLst>
          </p:cNvPr>
          <p:cNvSpPr txBox="1"/>
          <p:nvPr/>
        </p:nvSpPr>
        <p:spPr>
          <a:xfrm>
            <a:off x="166431" y="3181920"/>
            <a:ext cx="1631730"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SG"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+HA_A15V, +HA_I183V</a:t>
            </a:r>
          </a:p>
        </p:txBody>
      </p:sp>
      <p:sp>
        <p:nvSpPr>
          <p:cNvPr id="2" name="TextBox 4">
            <a:extLst>
              <a:ext uri="{FF2B5EF4-FFF2-40B4-BE49-F238E27FC236}">
                <a16:creationId xmlns:a16="http://schemas.microsoft.com/office/drawing/2014/main" id="{C668C4A3-A8D7-BE1E-FA09-570CD41FFFF0}"/>
              </a:ext>
            </a:extLst>
          </p:cNvPr>
          <p:cNvSpPr/>
          <p:nvPr/>
        </p:nvSpPr>
        <p:spPr>
          <a:xfrm>
            <a:off x="292680" y="201240"/>
            <a:ext cx="1745280" cy="333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SG" sz="1600" b="1" strike="noStrike" spc="-1" dirty="0" err="1">
                <a:solidFill>
                  <a:srgbClr val="000000"/>
                </a:solidFill>
                <a:latin typeface="Calibri"/>
                <a:ea typeface="Arial"/>
              </a:rPr>
              <a:t>EpiFlu</a:t>
            </a:r>
            <a:r>
              <a:rPr lang="en-SG" sz="1200" b="0" strike="noStrike" spc="-1" baseline="50000" dirty="0">
                <a:solidFill>
                  <a:srgbClr val="000000"/>
                </a:solidFill>
                <a:latin typeface="Calibri"/>
                <a:ea typeface="Arial"/>
              </a:rPr>
              <a:t>™ </a:t>
            </a:r>
            <a:r>
              <a:rPr lang="en-SG" sz="1600" b="1" strike="noStrike" spc="-1" dirty="0">
                <a:solidFill>
                  <a:srgbClr val="000000"/>
                </a:solidFill>
                <a:latin typeface="Calibri"/>
                <a:ea typeface="Arial"/>
              </a:rPr>
              <a:t>Update</a:t>
            </a:r>
            <a:endParaRPr lang="en-US" sz="1600" b="0" strike="noStrike" spc="-1" dirty="0">
              <a:solidFill>
                <a:srgbClr val="000000"/>
              </a:solidFill>
              <a:latin typeface="Arial"/>
            </a:endParaRPr>
          </a:p>
        </p:txBody>
      </p:sp>
      <p:pic>
        <p:nvPicPr>
          <p:cNvPr id="35" name="Google Shape;77;p15">
            <a:extLst>
              <a:ext uri="{FF2B5EF4-FFF2-40B4-BE49-F238E27FC236}">
                <a16:creationId xmlns:a16="http://schemas.microsoft.com/office/drawing/2014/main" id="{4E5028B8-5FA8-5E42-99D4-CB9D04115525}"/>
              </a:ext>
            </a:extLst>
          </p:cNvPr>
          <p:cNvPicPr/>
          <p:nvPr/>
        </p:nvPicPr>
        <p:blipFill>
          <a:blip r:embed="rId5"/>
          <a:stretch/>
        </p:blipFill>
        <p:spPr>
          <a:xfrm>
            <a:off x="7570080" y="5929200"/>
            <a:ext cx="1421640" cy="926280"/>
          </a:xfrm>
          <a:prstGeom prst="rect">
            <a:avLst/>
          </a:prstGeom>
          <a:ln w="0">
            <a:noFill/>
          </a:ln>
        </p:spPr>
      </p:pic>
    </p:spTree>
    <p:extLst>
      <p:ext uri="{BB962C8B-B14F-4D97-AF65-F5344CB8AC3E}">
        <p14:creationId xmlns:p14="http://schemas.microsoft.com/office/powerpoint/2010/main" val="15135193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369F75-EC66-7787-8A8B-FE972C6DFE2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31D1C3F7-E07F-5A96-7265-B7F287BC87F1}"/>
              </a:ext>
            </a:extLst>
          </p:cNvPr>
          <p:cNvPicPr>
            <a:picLocks/>
          </p:cNvPicPr>
          <p:nvPr/>
        </p:nvPicPr>
        <p:blipFill>
          <a:blip r:embed="rId2"/>
          <a:stretch>
            <a:fillRect/>
          </a:stretch>
        </p:blipFill>
        <p:spPr>
          <a:xfrm>
            <a:off x="2357128" y="1264286"/>
            <a:ext cx="6789600" cy="1508400"/>
          </a:xfrm>
          <a:prstGeom prst="rect">
            <a:avLst/>
          </a:prstGeom>
        </p:spPr>
      </p:pic>
      <p:pic>
        <p:nvPicPr>
          <p:cNvPr id="7" name="Picture 6">
            <a:extLst>
              <a:ext uri="{FF2B5EF4-FFF2-40B4-BE49-F238E27FC236}">
                <a16:creationId xmlns:a16="http://schemas.microsoft.com/office/drawing/2014/main" id="{A4A7A7F8-9A51-E5DD-052C-FFAA6C14F144}"/>
              </a:ext>
            </a:extLst>
          </p:cNvPr>
          <p:cNvPicPr>
            <a:picLocks/>
          </p:cNvPicPr>
          <p:nvPr/>
        </p:nvPicPr>
        <p:blipFill>
          <a:blip r:embed="rId3"/>
          <a:stretch>
            <a:fillRect/>
          </a:stretch>
        </p:blipFill>
        <p:spPr>
          <a:xfrm>
            <a:off x="2357980" y="2930097"/>
            <a:ext cx="6789600" cy="1508400"/>
          </a:xfrm>
          <a:prstGeom prst="rect">
            <a:avLst/>
          </a:prstGeom>
        </p:spPr>
      </p:pic>
      <p:pic>
        <p:nvPicPr>
          <p:cNvPr id="11" name="Picture 10">
            <a:extLst>
              <a:ext uri="{FF2B5EF4-FFF2-40B4-BE49-F238E27FC236}">
                <a16:creationId xmlns:a16="http://schemas.microsoft.com/office/drawing/2014/main" id="{3F79A972-1405-0944-2239-D75F2E33AD3B}"/>
              </a:ext>
            </a:extLst>
          </p:cNvPr>
          <p:cNvPicPr>
            <a:picLocks/>
          </p:cNvPicPr>
          <p:nvPr/>
        </p:nvPicPr>
        <p:blipFill>
          <a:blip r:embed="rId4"/>
          <a:stretch>
            <a:fillRect/>
          </a:stretch>
        </p:blipFill>
        <p:spPr>
          <a:xfrm>
            <a:off x="2348616" y="4479871"/>
            <a:ext cx="6789600" cy="1508400"/>
          </a:xfrm>
          <a:prstGeom prst="rect">
            <a:avLst/>
          </a:prstGeom>
        </p:spPr>
      </p:pic>
      <p:sp>
        <p:nvSpPr>
          <p:cNvPr id="6" name="Google Shape;124;p18">
            <a:extLst>
              <a:ext uri="{FF2B5EF4-FFF2-40B4-BE49-F238E27FC236}">
                <a16:creationId xmlns:a16="http://schemas.microsoft.com/office/drawing/2014/main" id="{BDEC7DB6-8762-E644-4521-994386408B77}"/>
              </a:ext>
            </a:extLst>
          </p:cNvPr>
          <p:cNvSpPr/>
          <p:nvPr/>
        </p:nvSpPr>
        <p:spPr>
          <a:xfrm>
            <a:off x="2729282" y="436929"/>
            <a:ext cx="3459082" cy="432936"/>
          </a:xfrm>
          <a:prstGeom prst="rect">
            <a:avLst/>
          </a:prstGeom>
          <a:noFill/>
          <a:ln>
            <a:noFill/>
          </a:ln>
        </p:spPr>
        <p:txBody>
          <a:bodyPr spcFirstLastPara="1" wrap="square" lIns="90000" tIns="45000" rIns="90000" bIns="450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700"/>
              <a:buFont typeface="Arial"/>
              <a:buNone/>
              <a:tabLst/>
              <a:defRPr/>
            </a:pPr>
            <a:r>
              <a:rPr kumimoji="0" lang="en-SG" sz="1400" b="1" i="0" u="none" strike="noStrike" kern="0" cap="none" spc="0" normalizeH="0" baseline="0" noProof="0" dirty="0">
                <a:ln>
                  <a:noFill/>
                </a:ln>
                <a:solidFill>
                  <a:srgbClr val="000000"/>
                </a:solidFill>
                <a:effectLst/>
                <a:uLnTx/>
                <a:uFillTx/>
                <a:latin typeface="Calibri"/>
                <a:ea typeface="Calibri"/>
                <a:cs typeface="Calibri"/>
                <a:sym typeface="Calibri"/>
              </a:rPr>
              <a:t>Influenza Emerging Variants by Spread
</a:t>
            </a:r>
            <a:endParaRPr kumimoji="0" sz="14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5" name="TextBox 24">
            <a:extLst>
              <a:ext uri="{FF2B5EF4-FFF2-40B4-BE49-F238E27FC236}">
                <a16:creationId xmlns:a16="http://schemas.microsoft.com/office/drawing/2014/main" id="{9CF55F6B-FB03-438B-1D13-278B9DC964EB}"/>
              </a:ext>
            </a:extLst>
          </p:cNvPr>
          <p:cNvSpPr txBox="1"/>
          <p:nvPr/>
        </p:nvSpPr>
        <p:spPr>
          <a:xfrm>
            <a:off x="333630" y="951665"/>
            <a:ext cx="190148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Differentiating Mutations*</a:t>
            </a:r>
            <a:endParaRPr kumimoji="0" lang="en-SG"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6" name="TextBox 25">
            <a:extLst>
              <a:ext uri="{FF2B5EF4-FFF2-40B4-BE49-F238E27FC236}">
                <a16:creationId xmlns:a16="http://schemas.microsoft.com/office/drawing/2014/main" id="{C8E3A3C2-CF9D-D862-E1E6-CD658DC9110B}"/>
              </a:ext>
            </a:extLst>
          </p:cNvPr>
          <p:cNvSpPr txBox="1"/>
          <p:nvPr/>
        </p:nvSpPr>
        <p:spPr>
          <a:xfrm>
            <a:off x="180929" y="781900"/>
            <a:ext cx="113043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Subtype/Clade</a:t>
            </a:r>
            <a:endParaRPr kumimoji="0" lang="en-SG"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7" name="TextBox 26">
            <a:extLst>
              <a:ext uri="{FF2B5EF4-FFF2-40B4-BE49-F238E27FC236}">
                <a16:creationId xmlns:a16="http://schemas.microsoft.com/office/drawing/2014/main" id="{601B9079-CE70-CA06-B26B-166B087C7D5A}"/>
              </a:ext>
            </a:extLst>
          </p:cNvPr>
          <p:cNvSpPr txBox="1"/>
          <p:nvPr/>
        </p:nvSpPr>
        <p:spPr>
          <a:xfrm>
            <a:off x="1637708" y="779540"/>
            <a:ext cx="61927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Count</a:t>
            </a:r>
            <a:r>
              <a:rPr kumimoji="0" lang="en-US" sz="12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rPr>
              <a:t>^</a:t>
            </a:r>
            <a:endParaRPr kumimoji="0" lang="en-SG" sz="12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2" name="TextBox 41">
            <a:extLst>
              <a:ext uri="{FF2B5EF4-FFF2-40B4-BE49-F238E27FC236}">
                <a16:creationId xmlns:a16="http://schemas.microsoft.com/office/drawing/2014/main" id="{416A1BFC-9E66-75CE-BBC4-F9EF3AF1858A}"/>
              </a:ext>
            </a:extLst>
          </p:cNvPr>
          <p:cNvSpPr txBox="1"/>
          <p:nvPr/>
        </p:nvSpPr>
        <p:spPr>
          <a:xfrm>
            <a:off x="2544369" y="729302"/>
            <a:ext cx="853119"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Cumulative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locations</a:t>
            </a:r>
            <a:endParaRPr kumimoji="0" lang="en-SG" sz="11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nvGrpSpPr>
          <p:cNvPr id="43" name="Group 42">
            <a:extLst>
              <a:ext uri="{FF2B5EF4-FFF2-40B4-BE49-F238E27FC236}">
                <a16:creationId xmlns:a16="http://schemas.microsoft.com/office/drawing/2014/main" id="{47BCD328-1380-99CF-94B3-EF3C30D0286F}"/>
              </a:ext>
            </a:extLst>
          </p:cNvPr>
          <p:cNvGrpSpPr/>
          <p:nvPr/>
        </p:nvGrpSpPr>
        <p:grpSpPr>
          <a:xfrm>
            <a:off x="3697498" y="765041"/>
            <a:ext cx="2908860" cy="400110"/>
            <a:chOff x="3506585" y="781411"/>
            <a:chExt cx="2908860" cy="400110"/>
          </a:xfrm>
        </p:grpSpPr>
        <p:sp>
          <p:nvSpPr>
            <p:cNvPr id="44" name="TextBox 43">
              <a:extLst>
                <a:ext uri="{FF2B5EF4-FFF2-40B4-BE49-F238E27FC236}">
                  <a16:creationId xmlns:a16="http://schemas.microsoft.com/office/drawing/2014/main" id="{9E47194F-A587-0863-9609-D00BFEE9BE4E}"/>
                </a:ext>
              </a:extLst>
            </p:cNvPr>
            <p:cNvSpPr txBox="1"/>
            <p:nvPr/>
          </p:nvSpPr>
          <p:spPr>
            <a:xfrm>
              <a:off x="3506585" y="781411"/>
              <a:ext cx="62228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North</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America</a:t>
              </a:r>
              <a:endParaRPr kumimoji="0" lang="en-SG" sz="10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5" name="TextBox 44">
              <a:extLst>
                <a:ext uri="{FF2B5EF4-FFF2-40B4-BE49-F238E27FC236}">
                  <a16:creationId xmlns:a16="http://schemas.microsoft.com/office/drawing/2014/main" id="{9029FB68-5059-DF8A-3DE7-928BEA44213B}"/>
                </a:ext>
              </a:extLst>
            </p:cNvPr>
            <p:cNvSpPr txBox="1"/>
            <p:nvPr/>
          </p:nvSpPr>
          <p:spPr>
            <a:xfrm>
              <a:off x="3984909" y="781411"/>
              <a:ext cx="62228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South</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America</a:t>
              </a:r>
              <a:endParaRPr kumimoji="0" lang="en-SG" sz="10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6" name="TextBox 45">
              <a:extLst>
                <a:ext uri="{FF2B5EF4-FFF2-40B4-BE49-F238E27FC236}">
                  <a16:creationId xmlns:a16="http://schemas.microsoft.com/office/drawing/2014/main" id="{2001F808-15B8-30A9-9C8A-474F6DAFFDD8}"/>
                </a:ext>
              </a:extLst>
            </p:cNvPr>
            <p:cNvSpPr txBox="1"/>
            <p:nvPr/>
          </p:nvSpPr>
          <p:spPr>
            <a:xfrm>
              <a:off x="4472856" y="893934"/>
              <a:ext cx="562975"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Europe</a:t>
              </a:r>
              <a:endParaRPr kumimoji="0" lang="en-SG" sz="10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7" name="TextBox 46">
              <a:extLst>
                <a:ext uri="{FF2B5EF4-FFF2-40B4-BE49-F238E27FC236}">
                  <a16:creationId xmlns:a16="http://schemas.microsoft.com/office/drawing/2014/main" id="{600C06C9-E4E3-6FA8-2E9C-0BD15BAD97BB}"/>
                </a:ext>
              </a:extLst>
            </p:cNvPr>
            <p:cNvSpPr txBox="1"/>
            <p:nvPr/>
          </p:nvSpPr>
          <p:spPr>
            <a:xfrm>
              <a:off x="4967437" y="890928"/>
              <a:ext cx="49404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Africa</a:t>
              </a:r>
              <a:endParaRPr kumimoji="0" lang="en-SG" sz="10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8" name="TextBox 47">
              <a:extLst>
                <a:ext uri="{FF2B5EF4-FFF2-40B4-BE49-F238E27FC236}">
                  <a16:creationId xmlns:a16="http://schemas.microsoft.com/office/drawing/2014/main" id="{381A5489-E7BF-BCFC-E861-E99C220F250C}"/>
                </a:ext>
              </a:extLst>
            </p:cNvPr>
            <p:cNvSpPr txBox="1"/>
            <p:nvPr/>
          </p:nvSpPr>
          <p:spPr>
            <a:xfrm>
              <a:off x="5439668" y="888498"/>
              <a:ext cx="407484"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Asia</a:t>
              </a:r>
              <a:endParaRPr kumimoji="0" lang="en-SG" sz="10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9" name="TextBox 48">
              <a:extLst>
                <a:ext uri="{FF2B5EF4-FFF2-40B4-BE49-F238E27FC236}">
                  <a16:creationId xmlns:a16="http://schemas.microsoft.com/office/drawing/2014/main" id="{46D62CBA-90D5-07A4-2B6A-BE18EC8B0B50}"/>
                </a:ext>
              </a:extLst>
            </p:cNvPr>
            <p:cNvSpPr txBox="1"/>
            <p:nvPr/>
          </p:nvSpPr>
          <p:spPr>
            <a:xfrm>
              <a:off x="5801174" y="897193"/>
              <a:ext cx="61427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Oceania</a:t>
              </a:r>
              <a:endParaRPr kumimoji="0" lang="en-SG" sz="10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sp>
        <p:nvSpPr>
          <p:cNvPr id="50" name="TextBox 49">
            <a:extLst>
              <a:ext uri="{FF2B5EF4-FFF2-40B4-BE49-F238E27FC236}">
                <a16:creationId xmlns:a16="http://schemas.microsoft.com/office/drawing/2014/main" id="{E863671E-8205-B300-ED1A-15340DA6392B}"/>
              </a:ext>
            </a:extLst>
          </p:cNvPr>
          <p:cNvSpPr txBox="1"/>
          <p:nvPr/>
        </p:nvSpPr>
        <p:spPr>
          <a:xfrm>
            <a:off x="309966" y="5916902"/>
            <a:ext cx="6700526" cy="9925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^Count in past 100 days from analysis date</a:t>
            </a:r>
            <a:endParaRPr kumimoji="0" lang="en-SG" sz="105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*All amino acid changes were tracked for HA sequences collected in the last 100 days. Next, only amino acid changes that have gained &gt;=4 new locations in the last 50 days were selected to be part of a variant mutation signature (constellation). Each row represents a unique emerging variant mutation signature. Differentiating mutations refer to the amino acid changes in the emerging variant that set it apart from all other emerging variants in the first 50 days.</a:t>
            </a:r>
          </a:p>
        </p:txBody>
      </p:sp>
      <p:sp>
        <p:nvSpPr>
          <p:cNvPr id="37" name="TextBox 36">
            <a:extLst>
              <a:ext uri="{FF2B5EF4-FFF2-40B4-BE49-F238E27FC236}">
                <a16:creationId xmlns:a16="http://schemas.microsoft.com/office/drawing/2014/main" id="{1C8614D7-1D69-9821-2F76-69B5CC93A93C}"/>
              </a:ext>
            </a:extLst>
          </p:cNvPr>
          <p:cNvSpPr txBox="1"/>
          <p:nvPr/>
        </p:nvSpPr>
        <p:spPr>
          <a:xfrm>
            <a:off x="7313032" y="821003"/>
            <a:ext cx="71205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geoMap</a:t>
            </a:r>
            <a:endParaRPr kumimoji="0" lang="en-SG" sz="12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 name="Google Shape;124;p18">
            <a:extLst>
              <a:ext uri="{FF2B5EF4-FFF2-40B4-BE49-F238E27FC236}">
                <a16:creationId xmlns:a16="http://schemas.microsoft.com/office/drawing/2014/main" id="{14E6038F-6C86-EC38-7447-33BA5D5FC26D}"/>
              </a:ext>
            </a:extLst>
          </p:cNvPr>
          <p:cNvSpPr/>
          <p:nvPr/>
        </p:nvSpPr>
        <p:spPr>
          <a:xfrm>
            <a:off x="5630581" y="10410"/>
            <a:ext cx="3361324" cy="432936"/>
          </a:xfrm>
          <a:prstGeom prst="rect">
            <a:avLst/>
          </a:prstGeom>
          <a:noFill/>
          <a:ln>
            <a:noFill/>
          </a:ln>
        </p:spPr>
        <p:txBody>
          <a:bodyPr spcFirstLastPara="1" wrap="square" lIns="90000" tIns="45000" rIns="90000" bIns="450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700"/>
              <a:buFont typeface="Arial"/>
              <a:buNone/>
              <a:tabLst/>
              <a:defRPr/>
            </a:pPr>
            <a:r>
              <a:rPr kumimoji="0" lang="en-SG" sz="1600" b="1" i="0" u="none" strike="noStrike" kern="0" cap="none" spc="0" normalizeH="0" baseline="0" noProof="0" dirty="0">
                <a:ln>
                  <a:noFill/>
                </a:ln>
                <a:solidFill>
                  <a:srgbClr val="000000"/>
                </a:solidFill>
                <a:effectLst/>
                <a:uLnTx/>
                <a:uFillTx/>
                <a:latin typeface="Calibri"/>
                <a:ea typeface="Calibri"/>
                <a:cs typeface="Calibri"/>
                <a:sym typeface="Calibri"/>
              </a:rPr>
              <a:t>Emerging variant analysis 2025-01-07</a:t>
            </a:r>
            <a:endParaRPr kumimoji="0" sz="16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8" name="TextBox 7">
            <a:extLst>
              <a:ext uri="{FF2B5EF4-FFF2-40B4-BE49-F238E27FC236}">
                <a16:creationId xmlns:a16="http://schemas.microsoft.com/office/drawing/2014/main" id="{F2E2417E-2737-4DA9-CB60-A8405DD59F74}"/>
              </a:ext>
            </a:extLst>
          </p:cNvPr>
          <p:cNvSpPr txBox="1"/>
          <p:nvPr/>
        </p:nvSpPr>
        <p:spPr>
          <a:xfrm>
            <a:off x="38647" y="1158878"/>
            <a:ext cx="1667443"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H1N1pdm/6B.1A.5a.2a</a:t>
            </a:r>
          </a:p>
        </p:txBody>
      </p:sp>
      <p:sp>
        <p:nvSpPr>
          <p:cNvPr id="10" name="TextBox 9">
            <a:extLst>
              <a:ext uri="{FF2B5EF4-FFF2-40B4-BE49-F238E27FC236}">
                <a16:creationId xmlns:a16="http://schemas.microsoft.com/office/drawing/2014/main" id="{99954E14-160C-E311-5D42-7969BC716BBF}"/>
              </a:ext>
            </a:extLst>
          </p:cNvPr>
          <p:cNvSpPr txBox="1"/>
          <p:nvPr/>
        </p:nvSpPr>
        <p:spPr>
          <a:xfrm>
            <a:off x="1855191" y="1158226"/>
            <a:ext cx="263214"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SG"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9</a:t>
            </a:r>
          </a:p>
        </p:txBody>
      </p:sp>
      <p:sp>
        <p:nvSpPr>
          <p:cNvPr id="13" name="TextBox 12">
            <a:extLst>
              <a:ext uri="{FF2B5EF4-FFF2-40B4-BE49-F238E27FC236}">
                <a16:creationId xmlns:a16="http://schemas.microsoft.com/office/drawing/2014/main" id="{EE09F7EC-74AB-A89D-6E0E-E71C5E32FDDD}"/>
              </a:ext>
            </a:extLst>
          </p:cNvPr>
          <p:cNvSpPr txBox="1"/>
          <p:nvPr/>
        </p:nvSpPr>
        <p:spPr>
          <a:xfrm>
            <a:off x="128194" y="2872908"/>
            <a:ext cx="1109598"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BVic/V1A.3a.2</a:t>
            </a:r>
          </a:p>
        </p:txBody>
      </p:sp>
      <p:sp>
        <p:nvSpPr>
          <p:cNvPr id="15" name="TextBox 14">
            <a:extLst>
              <a:ext uri="{FF2B5EF4-FFF2-40B4-BE49-F238E27FC236}">
                <a16:creationId xmlns:a16="http://schemas.microsoft.com/office/drawing/2014/main" id="{D1F8AE06-46E9-A3DF-6F79-56CE9FE8FEC0}"/>
              </a:ext>
            </a:extLst>
          </p:cNvPr>
          <p:cNvSpPr txBox="1"/>
          <p:nvPr/>
        </p:nvSpPr>
        <p:spPr>
          <a:xfrm>
            <a:off x="1792099" y="2891757"/>
            <a:ext cx="420308"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SG"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250</a:t>
            </a:r>
          </a:p>
        </p:txBody>
      </p:sp>
      <p:grpSp>
        <p:nvGrpSpPr>
          <p:cNvPr id="16" name="Group 15">
            <a:extLst>
              <a:ext uri="{FF2B5EF4-FFF2-40B4-BE49-F238E27FC236}">
                <a16:creationId xmlns:a16="http://schemas.microsoft.com/office/drawing/2014/main" id="{ACB06ED3-0BD1-E4C2-91BA-C89D3B47D6D8}"/>
              </a:ext>
            </a:extLst>
          </p:cNvPr>
          <p:cNvGrpSpPr/>
          <p:nvPr/>
        </p:nvGrpSpPr>
        <p:grpSpPr>
          <a:xfrm>
            <a:off x="3392350" y="1741009"/>
            <a:ext cx="266402" cy="3952829"/>
            <a:chOff x="3392589" y="1749718"/>
            <a:chExt cx="266402" cy="3952829"/>
          </a:xfrm>
        </p:grpSpPr>
        <p:sp>
          <p:nvSpPr>
            <p:cNvPr id="12" name="TextBox 11">
              <a:extLst>
                <a:ext uri="{FF2B5EF4-FFF2-40B4-BE49-F238E27FC236}">
                  <a16:creationId xmlns:a16="http://schemas.microsoft.com/office/drawing/2014/main" id="{FBEEAB6D-F61F-6EE9-C751-9EB803E0DA14}"/>
                </a:ext>
              </a:extLst>
            </p:cNvPr>
            <p:cNvSpPr txBox="1"/>
            <p:nvPr/>
          </p:nvSpPr>
          <p:spPr>
            <a:xfrm rot="16200000">
              <a:off x="3205602" y="3601346"/>
              <a:ext cx="64516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prevalence</a:t>
              </a:r>
              <a:endParaRPr kumimoji="0" lang="en-SG" sz="11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1" name="TextBox 20">
              <a:extLst>
                <a:ext uri="{FF2B5EF4-FFF2-40B4-BE49-F238E27FC236}">
                  <a16:creationId xmlns:a16="http://schemas.microsoft.com/office/drawing/2014/main" id="{607F07EF-54D1-F228-0342-B434D9B5420B}"/>
                </a:ext>
              </a:extLst>
            </p:cNvPr>
            <p:cNvSpPr txBox="1"/>
            <p:nvPr/>
          </p:nvSpPr>
          <p:spPr>
            <a:xfrm rot="16200000">
              <a:off x="3200810" y="1941497"/>
              <a:ext cx="64516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prevalence</a:t>
              </a:r>
              <a:endParaRPr kumimoji="0" lang="en-SG" sz="11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8" name="TextBox 27">
              <a:extLst>
                <a:ext uri="{FF2B5EF4-FFF2-40B4-BE49-F238E27FC236}">
                  <a16:creationId xmlns:a16="http://schemas.microsoft.com/office/drawing/2014/main" id="{52663647-6EEA-CD89-7C59-47780DBD8093}"/>
                </a:ext>
              </a:extLst>
            </p:cNvPr>
            <p:cNvSpPr txBox="1"/>
            <p:nvPr/>
          </p:nvSpPr>
          <p:spPr>
            <a:xfrm rot="16200000">
              <a:off x="3205600" y="5249158"/>
              <a:ext cx="64516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prevalence</a:t>
              </a:r>
              <a:endParaRPr kumimoji="0" lang="en-SG" sz="11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sp>
        <p:nvSpPr>
          <p:cNvPr id="29" name="TextBox 28">
            <a:extLst>
              <a:ext uri="{FF2B5EF4-FFF2-40B4-BE49-F238E27FC236}">
                <a16:creationId xmlns:a16="http://schemas.microsoft.com/office/drawing/2014/main" id="{608CADDB-2FC4-03DF-F443-BEE1E1A4D035}"/>
              </a:ext>
            </a:extLst>
          </p:cNvPr>
          <p:cNvSpPr txBox="1"/>
          <p:nvPr/>
        </p:nvSpPr>
        <p:spPr>
          <a:xfrm>
            <a:off x="38647" y="4423231"/>
            <a:ext cx="1667444"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H1N1pdm/6B.1A.5a.2a</a:t>
            </a:r>
          </a:p>
        </p:txBody>
      </p:sp>
      <p:sp>
        <p:nvSpPr>
          <p:cNvPr id="30" name="TextBox 29">
            <a:extLst>
              <a:ext uri="{FF2B5EF4-FFF2-40B4-BE49-F238E27FC236}">
                <a16:creationId xmlns:a16="http://schemas.microsoft.com/office/drawing/2014/main" id="{22ED2CEC-2E13-0BAE-1FB6-1672683E9DFE}"/>
              </a:ext>
            </a:extLst>
          </p:cNvPr>
          <p:cNvSpPr txBox="1"/>
          <p:nvPr/>
        </p:nvSpPr>
        <p:spPr>
          <a:xfrm>
            <a:off x="1846579" y="4438618"/>
            <a:ext cx="341760"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SG"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23</a:t>
            </a:r>
          </a:p>
        </p:txBody>
      </p:sp>
      <p:sp>
        <p:nvSpPr>
          <p:cNvPr id="14" name="TextBox 13">
            <a:extLst>
              <a:ext uri="{FF2B5EF4-FFF2-40B4-BE49-F238E27FC236}">
                <a16:creationId xmlns:a16="http://schemas.microsoft.com/office/drawing/2014/main" id="{7F52FBB5-7A5A-7CB7-0C98-E418C8995967}"/>
              </a:ext>
            </a:extLst>
          </p:cNvPr>
          <p:cNvSpPr txBox="1"/>
          <p:nvPr/>
        </p:nvSpPr>
        <p:spPr>
          <a:xfrm>
            <a:off x="128194" y="1415432"/>
            <a:ext cx="1631730"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SG"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+HA_D52N</a:t>
            </a:r>
          </a:p>
        </p:txBody>
      </p:sp>
      <p:sp>
        <p:nvSpPr>
          <p:cNvPr id="17" name="TextBox 16">
            <a:extLst>
              <a:ext uri="{FF2B5EF4-FFF2-40B4-BE49-F238E27FC236}">
                <a16:creationId xmlns:a16="http://schemas.microsoft.com/office/drawing/2014/main" id="{49BFE5F0-0C7D-5690-365F-D7AA4AFFC8E7}"/>
              </a:ext>
            </a:extLst>
          </p:cNvPr>
          <p:cNvSpPr txBox="1"/>
          <p:nvPr/>
        </p:nvSpPr>
        <p:spPr>
          <a:xfrm>
            <a:off x="132714" y="4710913"/>
            <a:ext cx="1631730"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SG"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+HA_P154S</a:t>
            </a:r>
          </a:p>
        </p:txBody>
      </p:sp>
      <p:sp>
        <p:nvSpPr>
          <p:cNvPr id="18" name="TextBox 17">
            <a:extLst>
              <a:ext uri="{FF2B5EF4-FFF2-40B4-BE49-F238E27FC236}">
                <a16:creationId xmlns:a16="http://schemas.microsoft.com/office/drawing/2014/main" id="{EACF790A-F355-3AD7-1139-6A496DCA0B8C}"/>
              </a:ext>
            </a:extLst>
          </p:cNvPr>
          <p:cNvSpPr txBox="1"/>
          <p:nvPr/>
        </p:nvSpPr>
        <p:spPr>
          <a:xfrm>
            <a:off x="166431" y="3181920"/>
            <a:ext cx="1631730"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SG"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+HA_E143K</a:t>
            </a:r>
          </a:p>
        </p:txBody>
      </p:sp>
      <p:sp>
        <p:nvSpPr>
          <p:cNvPr id="2" name="TextBox 4">
            <a:extLst>
              <a:ext uri="{FF2B5EF4-FFF2-40B4-BE49-F238E27FC236}">
                <a16:creationId xmlns:a16="http://schemas.microsoft.com/office/drawing/2014/main" id="{D01633A4-29AA-0785-582A-D6F6BD66D528}"/>
              </a:ext>
            </a:extLst>
          </p:cNvPr>
          <p:cNvSpPr/>
          <p:nvPr/>
        </p:nvSpPr>
        <p:spPr>
          <a:xfrm>
            <a:off x="292680" y="201240"/>
            <a:ext cx="1745280" cy="333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SG" sz="1600" b="1" strike="noStrike" spc="-1" dirty="0" err="1">
                <a:solidFill>
                  <a:srgbClr val="000000"/>
                </a:solidFill>
                <a:latin typeface="Calibri"/>
                <a:ea typeface="Arial"/>
              </a:rPr>
              <a:t>EpiFlu</a:t>
            </a:r>
            <a:r>
              <a:rPr lang="en-SG" sz="1200" b="0" strike="noStrike" spc="-1" baseline="50000" dirty="0">
                <a:solidFill>
                  <a:srgbClr val="000000"/>
                </a:solidFill>
                <a:latin typeface="Calibri"/>
                <a:ea typeface="Arial"/>
              </a:rPr>
              <a:t>™ </a:t>
            </a:r>
            <a:r>
              <a:rPr lang="en-SG" sz="1600" b="1" strike="noStrike" spc="-1" dirty="0">
                <a:solidFill>
                  <a:srgbClr val="000000"/>
                </a:solidFill>
                <a:latin typeface="Calibri"/>
                <a:ea typeface="Arial"/>
              </a:rPr>
              <a:t>Update</a:t>
            </a:r>
            <a:endParaRPr lang="en-US" sz="1600" b="0" strike="noStrike" spc="-1" dirty="0">
              <a:solidFill>
                <a:srgbClr val="000000"/>
              </a:solidFill>
              <a:latin typeface="Arial"/>
            </a:endParaRPr>
          </a:p>
        </p:txBody>
      </p:sp>
      <p:pic>
        <p:nvPicPr>
          <p:cNvPr id="38" name="Google Shape;77;p15">
            <a:extLst>
              <a:ext uri="{FF2B5EF4-FFF2-40B4-BE49-F238E27FC236}">
                <a16:creationId xmlns:a16="http://schemas.microsoft.com/office/drawing/2014/main" id="{D02B3323-8657-D74D-BDDB-E6E93E12A35B}"/>
              </a:ext>
            </a:extLst>
          </p:cNvPr>
          <p:cNvPicPr/>
          <p:nvPr/>
        </p:nvPicPr>
        <p:blipFill>
          <a:blip r:embed="rId5"/>
          <a:stretch/>
        </p:blipFill>
        <p:spPr>
          <a:xfrm>
            <a:off x="7570080" y="5929200"/>
            <a:ext cx="1421640" cy="926280"/>
          </a:xfrm>
          <a:prstGeom prst="rect">
            <a:avLst/>
          </a:prstGeom>
          <a:ln w="0">
            <a:noFill/>
          </a:ln>
        </p:spPr>
      </p:pic>
    </p:spTree>
    <p:extLst>
      <p:ext uri="{BB962C8B-B14F-4D97-AF65-F5344CB8AC3E}">
        <p14:creationId xmlns:p14="http://schemas.microsoft.com/office/powerpoint/2010/main" val="42715137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C1A5CB-960F-2CCC-FCEB-5BCB4F774CB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7DBA6D6-0771-D96C-460B-34BB4B106874}"/>
              </a:ext>
            </a:extLst>
          </p:cNvPr>
          <p:cNvPicPr>
            <a:picLocks/>
          </p:cNvPicPr>
          <p:nvPr/>
        </p:nvPicPr>
        <p:blipFill>
          <a:blip r:embed="rId2"/>
          <a:stretch>
            <a:fillRect/>
          </a:stretch>
        </p:blipFill>
        <p:spPr>
          <a:xfrm>
            <a:off x="2351275" y="1259474"/>
            <a:ext cx="6789600" cy="1508400"/>
          </a:xfrm>
          <a:prstGeom prst="rect">
            <a:avLst/>
          </a:prstGeom>
        </p:spPr>
      </p:pic>
      <p:pic>
        <p:nvPicPr>
          <p:cNvPr id="7" name="Picture 6">
            <a:extLst>
              <a:ext uri="{FF2B5EF4-FFF2-40B4-BE49-F238E27FC236}">
                <a16:creationId xmlns:a16="http://schemas.microsoft.com/office/drawing/2014/main" id="{309B629F-3227-329D-3280-FDCE5F93B618}"/>
              </a:ext>
            </a:extLst>
          </p:cNvPr>
          <p:cNvPicPr>
            <a:picLocks/>
          </p:cNvPicPr>
          <p:nvPr/>
        </p:nvPicPr>
        <p:blipFill>
          <a:blip r:embed="rId3"/>
          <a:stretch>
            <a:fillRect/>
          </a:stretch>
        </p:blipFill>
        <p:spPr>
          <a:xfrm>
            <a:off x="2350858" y="2927170"/>
            <a:ext cx="6789600" cy="1508400"/>
          </a:xfrm>
          <a:prstGeom prst="rect">
            <a:avLst/>
          </a:prstGeom>
        </p:spPr>
      </p:pic>
      <p:pic>
        <p:nvPicPr>
          <p:cNvPr id="11" name="Picture 10">
            <a:extLst>
              <a:ext uri="{FF2B5EF4-FFF2-40B4-BE49-F238E27FC236}">
                <a16:creationId xmlns:a16="http://schemas.microsoft.com/office/drawing/2014/main" id="{F05D150C-EFD1-C452-99E4-4BAD96184E97}"/>
              </a:ext>
            </a:extLst>
          </p:cNvPr>
          <p:cNvPicPr>
            <a:picLocks/>
          </p:cNvPicPr>
          <p:nvPr/>
        </p:nvPicPr>
        <p:blipFill>
          <a:blip r:embed="rId4"/>
          <a:stretch>
            <a:fillRect/>
          </a:stretch>
        </p:blipFill>
        <p:spPr>
          <a:xfrm>
            <a:off x="2345305" y="4483719"/>
            <a:ext cx="6789600" cy="1508400"/>
          </a:xfrm>
          <a:prstGeom prst="rect">
            <a:avLst/>
          </a:prstGeom>
        </p:spPr>
      </p:pic>
      <p:sp>
        <p:nvSpPr>
          <p:cNvPr id="6" name="Google Shape;124;p18">
            <a:extLst>
              <a:ext uri="{FF2B5EF4-FFF2-40B4-BE49-F238E27FC236}">
                <a16:creationId xmlns:a16="http://schemas.microsoft.com/office/drawing/2014/main" id="{924CDFE8-6F07-0995-A302-057EC4E5FE6D}"/>
              </a:ext>
            </a:extLst>
          </p:cNvPr>
          <p:cNvSpPr/>
          <p:nvPr/>
        </p:nvSpPr>
        <p:spPr>
          <a:xfrm>
            <a:off x="2729282" y="436929"/>
            <a:ext cx="3459082" cy="432936"/>
          </a:xfrm>
          <a:prstGeom prst="rect">
            <a:avLst/>
          </a:prstGeom>
          <a:noFill/>
          <a:ln>
            <a:noFill/>
          </a:ln>
        </p:spPr>
        <p:txBody>
          <a:bodyPr spcFirstLastPara="1" wrap="square" lIns="90000" tIns="45000" rIns="90000" bIns="450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700"/>
              <a:buFont typeface="Arial"/>
              <a:buNone/>
              <a:tabLst/>
              <a:defRPr/>
            </a:pPr>
            <a:r>
              <a:rPr kumimoji="0" lang="en-SG" sz="1400" b="1" i="0" u="none" strike="noStrike" kern="0" cap="none" spc="0" normalizeH="0" baseline="0" noProof="0" dirty="0">
                <a:ln>
                  <a:noFill/>
                </a:ln>
                <a:solidFill>
                  <a:srgbClr val="000000"/>
                </a:solidFill>
                <a:effectLst/>
                <a:uLnTx/>
                <a:uFillTx/>
                <a:latin typeface="Calibri"/>
                <a:ea typeface="Calibri"/>
                <a:cs typeface="Calibri"/>
                <a:sym typeface="Calibri"/>
              </a:rPr>
              <a:t>Influenza Emerging Variants by Spread
</a:t>
            </a:r>
            <a:endParaRPr kumimoji="0" sz="14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5" name="TextBox 24">
            <a:extLst>
              <a:ext uri="{FF2B5EF4-FFF2-40B4-BE49-F238E27FC236}">
                <a16:creationId xmlns:a16="http://schemas.microsoft.com/office/drawing/2014/main" id="{FAA7164E-571C-EFF9-9C2B-71515D60A490}"/>
              </a:ext>
            </a:extLst>
          </p:cNvPr>
          <p:cNvSpPr txBox="1"/>
          <p:nvPr/>
        </p:nvSpPr>
        <p:spPr>
          <a:xfrm>
            <a:off x="333630" y="951665"/>
            <a:ext cx="190148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Differentiating Mutations*</a:t>
            </a:r>
            <a:endParaRPr kumimoji="0" lang="en-SG"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6" name="TextBox 25">
            <a:extLst>
              <a:ext uri="{FF2B5EF4-FFF2-40B4-BE49-F238E27FC236}">
                <a16:creationId xmlns:a16="http://schemas.microsoft.com/office/drawing/2014/main" id="{1F491376-01D3-7617-9DF9-79A58C52B71D}"/>
              </a:ext>
            </a:extLst>
          </p:cNvPr>
          <p:cNvSpPr txBox="1"/>
          <p:nvPr/>
        </p:nvSpPr>
        <p:spPr>
          <a:xfrm>
            <a:off x="180929" y="781900"/>
            <a:ext cx="113043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Subtype/Clade</a:t>
            </a:r>
            <a:endParaRPr kumimoji="0" lang="en-SG"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7" name="TextBox 26">
            <a:extLst>
              <a:ext uri="{FF2B5EF4-FFF2-40B4-BE49-F238E27FC236}">
                <a16:creationId xmlns:a16="http://schemas.microsoft.com/office/drawing/2014/main" id="{7AF5013A-E768-7856-B824-52EFCB57D677}"/>
              </a:ext>
            </a:extLst>
          </p:cNvPr>
          <p:cNvSpPr txBox="1"/>
          <p:nvPr/>
        </p:nvSpPr>
        <p:spPr>
          <a:xfrm>
            <a:off x="1637708" y="779540"/>
            <a:ext cx="61927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Count</a:t>
            </a:r>
            <a:r>
              <a:rPr kumimoji="0" lang="en-US" sz="12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rPr>
              <a:t>^</a:t>
            </a:r>
            <a:endParaRPr kumimoji="0" lang="en-SG" sz="12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2" name="TextBox 41">
            <a:extLst>
              <a:ext uri="{FF2B5EF4-FFF2-40B4-BE49-F238E27FC236}">
                <a16:creationId xmlns:a16="http://schemas.microsoft.com/office/drawing/2014/main" id="{7E902617-37E5-2262-571A-6CD2F2F1B1D9}"/>
              </a:ext>
            </a:extLst>
          </p:cNvPr>
          <p:cNvSpPr txBox="1"/>
          <p:nvPr/>
        </p:nvSpPr>
        <p:spPr>
          <a:xfrm>
            <a:off x="2544369" y="729302"/>
            <a:ext cx="853119"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Cumulative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locations</a:t>
            </a:r>
            <a:endParaRPr kumimoji="0" lang="en-SG" sz="11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nvGrpSpPr>
          <p:cNvPr id="43" name="Group 42">
            <a:extLst>
              <a:ext uri="{FF2B5EF4-FFF2-40B4-BE49-F238E27FC236}">
                <a16:creationId xmlns:a16="http://schemas.microsoft.com/office/drawing/2014/main" id="{08A292D0-65A0-0D57-9DEF-96BF571F4C4A}"/>
              </a:ext>
            </a:extLst>
          </p:cNvPr>
          <p:cNvGrpSpPr/>
          <p:nvPr/>
        </p:nvGrpSpPr>
        <p:grpSpPr>
          <a:xfrm>
            <a:off x="3697498" y="765041"/>
            <a:ext cx="2908860" cy="400110"/>
            <a:chOff x="3506585" y="781411"/>
            <a:chExt cx="2908860" cy="400110"/>
          </a:xfrm>
        </p:grpSpPr>
        <p:sp>
          <p:nvSpPr>
            <p:cNvPr id="44" name="TextBox 43">
              <a:extLst>
                <a:ext uri="{FF2B5EF4-FFF2-40B4-BE49-F238E27FC236}">
                  <a16:creationId xmlns:a16="http://schemas.microsoft.com/office/drawing/2014/main" id="{3A684ADF-0E91-9E4C-B4D0-3B84FED90A67}"/>
                </a:ext>
              </a:extLst>
            </p:cNvPr>
            <p:cNvSpPr txBox="1"/>
            <p:nvPr/>
          </p:nvSpPr>
          <p:spPr>
            <a:xfrm>
              <a:off x="3506585" y="781411"/>
              <a:ext cx="62228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North</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America</a:t>
              </a:r>
              <a:endParaRPr kumimoji="0" lang="en-SG" sz="10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5" name="TextBox 44">
              <a:extLst>
                <a:ext uri="{FF2B5EF4-FFF2-40B4-BE49-F238E27FC236}">
                  <a16:creationId xmlns:a16="http://schemas.microsoft.com/office/drawing/2014/main" id="{27BF8279-1F74-D1B1-8F3C-891F7FA01A22}"/>
                </a:ext>
              </a:extLst>
            </p:cNvPr>
            <p:cNvSpPr txBox="1"/>
            <p:nvPr/>
          </p:nvSpPr>
          <p:spPr>
            <a:xfrm>
              <a:off x="3984909" y="781411"/>
              <a:ext cx="62228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South</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America</a:t>
              </a:r>
              <a:endParaRPr kumimoji="0" lang="en-SG" sz="10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6" name="TextBox 45">
              <a:extLst>
                <a:ext uri="{FF2B5EF4-FFF2-40B4-BE49-F238E27FC236}">
                  <a16:creationId xmlns:a16="http://schemas.microsoft.com/office/drawing/2014/main" id="{9445B285-ED9E-44D8-5B87-BE03A8A98106}"/>
                </a:ext>
              </a:extLst>
            </p:cNvPr>
            <p:cNvSpPr txBox="1"/>
            <p:nvPr/>
          </p:nvSpPr>
          <p:spPr>
            <a:xfrm>
              <a:off x="4472856" y="893934"/>
              <a:ext cx="562975"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Europe</a:t>
              </a:r>
              <a:endParaRPr kumimoji="0" lang="en-SG" sz="10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7" name="TextBox 46">
              <a:extLst>
                <a:ext uri="{FF2B5EF4-FFF2-40B4-BE49-F238E27FC236}">
                  <a16:creationId xmlns:a16="http://schemas.microsoft.com/office/drawing/2014/main" id="{650E873B-9332-B35E-1E55-CE0103823D18}"/>
                </a:ext>
              </a:extLst>
            </p:cNvPr>
            <p:cNvSpPr txBox="1"/>
            <p:nvPr/>
          </p:nvSpPr>
          <p:spPr>
            <a:xfrm>
              <a:off x="4967437" y="890928"/>
              <a:ext cx="49404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Africa</a:t>
              </a:r>
              <a:endParaRPr kumimoji="0" lang="en-SG" sz="10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8" name="TextBox 47">
              <a:extLst>
                <a:ext uri="{FF2B5EF4-FFF2-40B4-BE49-F238E27FC236}">
                  <a16:creationId xmlns:a16="http://schemas.microsoft.com/office/drawing/2014/main" id="{37F97BE8-76B0-5837-2C7A-426978336631}"/>
                </a:ext>
              </a:extLst>
            </p:cNvPr>
            <p:cNvSpPr txBox="1"/>
            <p:nvPr/>
          </p:nvSpPr>
          <p:spPr>
            <a:xfrm>
              <a:off x="5439668" y="888498"/>
              <a:ext cx="407484"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Asia</a:t>
              </a:r>
              <a:endParaRPr kumimoji="0" lang="en-SG" sz="10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9" name="TextBox 48">
              <a:extLst>
                <a:ext uri="{FF2B5EF4-FFF2-40B4-BE49-F238E27FC236}">
                  <a16:creationId xmlns:a16="http://schemas.microsoft.com/office/drawing/2014/main" id="{63DCEAFA-1A56-7669-B7D0-5732FC3AA466}"/>
                </a:ext>
              </a:extLst>
            </p:cNvPr>
            <p:cNvSpPr txBox="1"/>
            <p:nvPr/>
          </p:nvSpPr>
          <p:spPr>
            <a:xfrm>
              <a:off x="5801174" y="897193"/>
              <a:ext cx="61427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Oceania</a:t>
              </a:r>
              <a:endParaRPr kumimoji="0" lang="en-SG" sz="10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sp>
        <p:nvSpPr>
          <p:cNvPr id="50" name="TextBox 49">
            <a:extLst>
              <a:ext uri="{FF2B5EF4-FFF2-40B4-BE49-F238E27FC236}">
                <a16:creationId xmlns:a16="http://schemas.microsoft.com/office/drawing/2014/main" id="{40D6AD42-A7F8-349A-5906-C5FF869C5A89}"/>
              </a:ext>
            </a:extLst>
          </p:cNvPr>
          <p:cNvSpPr txBox="1"/>
          <p:nvPr/>
        </p:nvSpPr>
        <p:spPr>
          <a:xfrm>
            <a:off x="309966" y="5916902"/>
            <a:ext cx="6700526" cy="9925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^Count in past 100 days from analysis date</a:t>
            </a:r>
            <a:endParaRPr kumimoji="0" lang="en-SG" sz="105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*All amino acid changes were tracked for HA sequences collected in the last 100 days. Next, only amino acid changes that have gained &gt;=4 new locations in the last 50 days were selected to be part of a variant mutation signature (constellation). Each row represents a unique emerging variant mutation signature. Differentiating mutations refer to the amino acid changes in the emerging variant that set it apart from all other emerging variants in the first 50 days.</a:t>
            </a:r>
          </a:p>
        </p:txBody>
      </p:sp>
      <p:sp>
        <p:nvSpPr>
          <p:cNvPr id="37" name="TextBox 36">
            <a:extLst>
              <a:ext uri="{FF2B5EF4-FFF2-40B4-BE49-F238E27FC236}">
                <a16:creationId xmlns:a16="http://schemas.microsoft.com/office/drawing/2014/main" id="{C92C876B-DA7B-7AB2-8E26-1E7022E3EC77}"/>
              </a:ext>
            </a:extLst>
          </p:cNvPr>
          <p:cNvSpPr txBox="1"/>
          <p:nvPr/>
        </p:nvSpPr>
        <p:spPr>
          <a:xfrm>
            <a:off x="7313032" y="821003"/>
            <a:ext cx="71205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geoMap</a:t>
            </a:r>
            <a:endParaRPr kumimoji="0" lang="en-SG" sz="12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 name="Google Shape;124;p18">
            <a:extLst>
              <a:ext uri="{FF2B5EF4-FFF2-40B4-BE49-F238E27FC236}">
                <a16:creationId xmlns:a16="http://schemas.microsoft.com/office/drawing/2014/main" id="{7F439571-6B69-2BC2-201F-FEA6D789BCB8}"/>
              </a:ext>
            </a:extLst>
          </p:cNvPr>
          <p:cNvSpPr/>
          <p:nvPr/>
        </p:nvSpPr>
        <p:spPr>
          <a:xfrm>
            <a:off x="5630581" y="10410"/>
            <a:ext cx="3361324" cy="432936"/>
          </a:xfrm>
          <a:prstGeom prst="rect">
            <a:avLst/>
          </a:prstGeom>
          <a:noFill/>
          <a:ln>
            <a:noFill/>
          </a:ln>
        </p:spPr>
        <p:txBody>
          <a:bodyPr spcFirstLastPara="1" wrap="square" lIns="90000" tIns="45000" rIns="90000" bIns="450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700"/>
              <a:buFont typeface="Arial"/>
              <a:buNone/>
              <a:tabLst/>
              <a:defRPr/>
            </a:pPr>
            <a:r>
              <a:rPr kumimoji="0" lang="en-SG" sz="1600" b="1" i="0" u="none" strike="noStrike" kern="0" cap="none" spc="0" normalizeH="0" baseline="0" noProof="0" dirty="0">
                <a:ln>
                  <a:noFill/>
                </a:ln>
                <a:solidFill>
                  <a:srgbClr val="000000"/>
                </a:solidFill>
                <a:effectLst/>
                <a:uLnTx/>
                <a:uFillTx/>
                <a:latin typeface="Calibri"/>
                <a:ea typeface="Calibri"/>
                <a:cs typeface="Calibri"/>
                <a:sym typeface="Calibri"/>
              </a:rPr>
              <a:t>Emerging variant analysis 2025-01-07</a:t>
            </a:r>
            <a:endParaRPr kumimoji="0" sz="16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8" name="TextBox 7">
            <a:extLst>
              <a:ext uri="{FF2B5EF4-FFF2-40B4-BE49-F238E27FC236}">
                <a16:creationId xmlns:a16="http://schemas.microsoft.com/office/drawing/2014/main" id="{DDAE1208-31A5-6DEF-EBCC-6DF186D5FFFF}"/>
              </a:ext>
            </a:extLst>
          </p:cNvPr>
          <p:cNvSpPr txBox="1"/>
          <p:nvPr/>
        </p:nvSpPr>
        <p:spPr>
          <a:xfrm>
            <a:off x="5693" y="1158878"/>
            <a:ext cx="1787669"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H1N1pdm/6B.1A.5a.2a.1</a:t>
            </a:r>
          </a:p>
        </p:txBody>
      </p:sp>
      <p:sp>
        <p:nvSpPr>
          <p:cNvPr id="10" name="TextBox 9">
            <a:extLst>
              <a:ext uri="{FF2B5EF4-FFF2-40B4-BE49-F238E27FC236}">
                <a16:creationId xmlns:a16="http://schemas.microsoft.com/office/drawing/2014/main" id="{431FF38A-B929-5DD9-749D-F69C4EE2249A}"/>
              </a:ext>
            </a:extLst>
          </p:cNvPr>
          <p:cNvSpPr txBox="1"/>
          <p:nvPr/>
        </p:nvSpPr>
        <p:spPr>
          <a:xfrm>
            <a:off x="1815918" y="1158226"/>
            <a:ext cx="341760"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SG"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46</a:t>
            </a:r>
          </a:p>
        </p:txBody>
      </p:sp>
      <p:sp>
        <p:nvSpPr>
          <p:cNvPr id="13" name="TextBox 12">
            <a:extLst>
              <a:ext uri="{FF2B5EF4-FFF2-40B4-BE49-F238E27FC236}">
                <a16:creationId xmlns:a16="http://schemas.microsoft.com/office/drawing/2014/main" id="{4C500F4F-CF0B-E51E-F877-11CF8882BBF8}"/>
              </a:ext>
            </a:extLst>
          </p:cNvPr>
          <p:cNvSpPr txBox="1"/>
          <p:nvPr/>
        </p:nvSpPr>
        <p:spPr>
          <a:xfrm>
            <a:off x="61645" y="2891757"/>
            <a:ext cx="1109598"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BVic/V1A.3a.2</a:t>
            </a:r>
          </a:p>
        </p:txBody>
      </p:sp>
      <p:sp>
        <p:nvSpPr>
          <p:cNvPr id="15" name="TextBox 14">
            <a:extLst>
              <a:ext uri="{FF2B5EF4-FFF2-40B4-BE49-F238E27FC236}">
                <a16:creationId xmlns:a16="http://schemas.microsoft.com/office/drawing/2014/main" id="{9C3F9B88-CB2B-F931-F594-DAF486990097}"/>
              </a:ext>
            </a:extLst>
          </p:cNvPr>
          <p:cNvSpPr txBox="1"/>
          <p:nvPr/>
        </p:nvSpPr>
        <p:spPr>
          <a:xfrm>
            <a:off x="1792099" y="2891757"/>
            <a:ext cx="420308"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SG"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158</a:t>
            </a:r>
          </a:p>
        </p:txBody>
      </p:sp>
      <p:grpSp>
        <p:nvGrpSpPr>
          <p:cNvPr id="16" name="Group 15">
            <a:extLst>
              <a:ext uri="{FF2B5EF4-FFF2-40B4-BE49-F238E27FC236}">
                <a16:creationId xmlns:a16="http://schemas.microsoft.com/office/drawing/2014/main" id="{C1AB6FEB-6AF4-CF1A-9D4F-6C357472065B}"/>
              </a:ext>
            </a:extLst>
          </p:cNvPr>
          <p:cNvGrpSpPr/>
          <p:nvPr/>
        </p:nvGrpSpPr>
        <p:grpSpPr>
          <a:xfrm>
            <a:off x="3419509" y="1741009"/>
            <a:ext cx="266402" cy="3952829"/>
            <a:chOff x="3392589" y="1749718"/>
            <a:chExt cx="266402" cy="3952829"/>
          </a:xfrm>
        </p:grpSpPr>
        <p:sp>
          <p:nvSpPr>
            <p:cNvPr id="12" name="TextBox 11">
              <a:extLst>
                <a:ext uri="{FF2B5EF4-FFF2-40B4-BE49-F238E27FC236}">
                  <a16:creationId xmlns:a16="http://schemas.microsoft.com/office/drawing/2014/main" id="{D278CA74-D6F0-7D2F-B83E-6F3723D4D1AD}"/>
                </a:ext>
              </a:extLst>
            </p:cNvPr>
            <p:cNvSpPr txBox="1"/>
            <p:nvPr/>
          </p:nvSpPr>
          <p:spPr>
            <a:xfrm rot="16200000">
              <a:off x="3205602" y="3601346"/>
              <a:ext cx="64516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prevalence</a:t>
              </a:r>
              <a:endParaRPr kumimoji="0" lang="en-SG" sz="11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1" name="TextBox 20">
              <a:extLst>
                <a:ext uri="{FF2B5EF4-FFF2-40B4-BE49-F238E27FC236}">
                  <a16:creationId xmlns:a16="http://schemas.microsoft.com/office/drawing/2014/main" id="{E385F113-4E13-FA60-A350-A669048A46F1}"/>
                </a:ext>
              </a:extLst>
            </p:cNvPr>
            <p:cNvSpPr txBox="1"/>
            <p:nvPr/>
          </p:nvSpPr>
          <p:spPr>
            <a:xfrm rot="16200000">
              <a:off x="3200810" y="1941497"/>
              <a:ext cx="64516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prevalence</a:t>
              </a:r>
              <a:endParaRPr kumimoji="0" lang="en-SG" sz="11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8" name="TextBox 27">
              <a:extLst>
                <a:ext uri="{FF2B5EF4-FFF2-40B4-BE49-F238E27FC236}">
                  <a16:creationId xmlns:a16="http://schemas.microsoft.com/office/drawing/2014/main" id="{DA6F038A-0940-D630-5F3C-B17E3508E9C9}"/>
                </a:ext>
              </a:extLst>
            </p:cNvPr>
            <p:cNvSpPr txBox="1"/>
            <p:nvPr/>
          </p:nvSpPr>
          <p:spPr>
            <a:xfrm rot="16200000">
              <a:off x="3205600" y="5249158"/>
              <a:ext cx="64516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prevalence</a:t>
              </a:r>
              <a:endParaRPr kumimoji="0" lang="en-SG" sz="11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sp>
        <p:nvSpPr>
          <p:cNvPr id="29" name="TextBox 28">
            <a:extLst>
              <a:ext uri="{FF2B5EF4-FFF2-40B4-BE49-F238E27FC236}">
                <a16:creationId xmlns:a16="http://schemas.microsoft.com/office/drawing/2014/main" id="{A0ECF819-3A27-FD9B-1E76-B48FF90D7978}"/>
              </a:ext>
            </a:extLst>
          </p:cNvPr>
          <p:cNvSpPr txBox="1"/>
          <p:nvPr/>
        </p:nvSpPr>
        <p:spPr>
          <a:xfrm>
            <a:off x="-8415" y="4434653"/>
            <a:ext cx="1830950"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H3N2/3C.2a1b.2a.2a.3a.1</a:t>
            </a:r>
          </a:p>
        </p:txBody>
      </p:sp>
      <p:sp>
        <p:nvSpPr>
          <p:cNvPr id="30" name="TextBox 29">
            <a:extLst>
              <a:ext uri="{FF2B5EF4-FFF2-40B4-BE49-F238E27FC236}">
                <a16:creationId xmlns:a16="http://schemas.microsoft.com/office/drawing/2014/main" id="{500E9221-4F4A-5D41-E596-82F676570437}"/>
              </a:ext>
            </a:extLst>
          </p:cNvPr>
          <p:cNvSpPr txBox="1"/>
          <p:nvPr/>
        </p:nvSpPr>
        <p:spPr>
          <a:xfrm>
            <a:off x="1846579" y="4438618"/>
            <a:ext cx="341760"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SG"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44</a:t>
            </a:r>
          </a:p>
        </p:txBody>
      </p:sp>
      <p:sp>
        <p:nvSpPr>
          <p:cNvPr id="17" name="TextBox 16">
            <a:extLst>
              <a:ext uri="{FF2B5EF4-FFF2-40B4-BE49-F238E27FC236}">
                <a16:creationId xmlns:a16="http://schemas.microsoft.com/office/drawing/2014/main" id="{93533704-5157-B82C-76B2-6F9F16122246}"/>
              </a:ext>
            </a:extLst>
          </p:cNvPr>
          <p:cNvSpPr txBox="1"/>
          <p:nvPr/>
        </p:nvSpPr>
        <p:spPr>
          <a:xfrm>
            <a:off x="61646" y="4706449"/>
            <a:ext cx="1730454"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SG"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+HA_F95L, +HA_P255S, +HA_V363M</a:t>
            </a:r>
          </a:p>
        </p:txBody>
      </p:sp>
      <p:sp>
        <p:nvSpPr>
          <p:cNvPr id="18" name="TextBox 17">
            <a:extLst>
              <a:ext uri="{FF2B5EF4-FFF2-40B4-BE49-F238E27FC236}">
                <a16:creationId xmlns:a16="http://schemas.microsoft.com/office/drawing/2014/main" id="{331FABE3-22C6-548B-D70F-0C24292B5C14}"/>
              </a:ext>
            </a:extLst>
          </p:cNvPr>
          <p:cNvSpPr txBox="1"/>
          <p:nvPr/>
        </p:nvSpPr>
        <p:spPr>
          <a:xfrm>
            <a:off x="166431" y="3181920"/>
            <a:ext cx="1631730"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SG"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+HA_E143G</a:t>
            </a:r>
          </a:p>
        </p:txBody>
      </p:sp>
      <p:sp>
        <p:nvSpPr>
          <p:cNvPr id="2" name="TextBox 4">
            <a:extLst>
              <a:ext uri="{FF2B5EF4-FFF2-40B4-BE49-F238E27FC236}">
                <a16:creationId xmlns:a16="http://schemas.microsoft.com/office/drawing/2014/main" id="{55611346-342E-BEEB-5092-203305F0A2ED}"/>
              </a:ext>
            </a:extLst>
          </p:cNvPr>
          <p:cNvSpPr/>
          <p:nvPr/>
        </p:nvSpPr>
        <p:spPr>
          <a:xfrm>
            <a:off x="292680" y="201240"/>
            <a:ext cx="1745280" cy="333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SG" sz="1600" b="1" strike="noStrike" spc="-1" dirty="0" err="1">
                <a:solidFill>
                  <a:srgbClr val="000000"/>
                </a:solidFill>
                <a:latin typeface="Calibri"/>
                <a:ea typeface="Arial"/>
              </a:rPr>
              <a:t>EpiFlu</a:t>
            </a:r>
            <a:r>
              <a:rPr lang="en-SG" sz="1200" b="0" strike="noStrike" spc="-1" baseline="50000" dirty="0">
                <a:solidFill>
                  <a:srgbClr val="000000"/>
                </a:solidFill>
                <a:latin typeface="Calibri"/>
                <a:ea typeface="Arial"/>
              </a:rPr>
              <a:t>™ </a:t>
            </a:r>
            <a:r>
              <a:rPr lang="en-SG" sz="1600" b="1" strike="noStrike" spc="-1" dirty="0">
                <a:solidFill>
                  <a:srgbClr val="000000"/>
                </a:solidFill>
                <a:latin typeface="Calibri"/>
                <a:ea typeface="Arial"/>
              </a:rPr>
              <a:t>Update</a:t>
            </a:r>
            <a:endParaRPr lang="en-US" sz="1600" b="0" strike="noStrike" spc="-1" dirty="0">
              <a:solidFill>
                <a:srgbClr val="000000"/>
              </a:solidFill>
              <a:latin typeface="Arial"/>
            </a:endParaRPr>
          </a:p>
        </p:txBody>
      </p:sp>
      <p:pic>
        <p:nvPicPr>
          <p:cNvPr id="36" name="Google Shape;77;p15">
            <a:extLst>
              <a:ext uri="{FF2B5EF4-FFF2-40B4-BE49-F238E27FC236}">
                <a16:creationId xmlns:a16="http://schemas.microsoft.com/office/drawing/2014/main" id="{D61A4D77-823E-4340-B718-190E56AC9D04}"/>
              </a:ext>
            </a:extLst>
          </p:cNvPr>
          <p:cNvPicPr/>
          <p:nvPr/>
        </p:nvPicPr>
        <p:blipFill>
          <a:blip r:embed="rId5"/>
          <a:stretch/>
        </p:blipFill>
        <p:spPr>
          <a:xfrm>
            <a:off x="7570080" y="5929200"/>
            <a:ext cx="1421640" cy="926280"/>
          </a:xfrm>
          <a:prstGeom prst="rect">
            <a:avLst/>
          </a:prstGeom>
          <a:ln w="0">
            <a:noFill/>
          </a:ln>
        </p:spPr>
      </p:pic>
    </p:spTree>
    <p:extLst>
      <p:ext uri="{BB962C8B-B14F-4D97-AF65-F5344CB8AC3E}">
        <p14:creationId xmlns:p14="http://schemas.microsoft.com/office/powerpoint/2010/main" val="31956552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3C542E-F708-1BF2-3DF5-F78F3C38FBE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B9C3429-FA25-BAA2-F536-E0E4CE882087}"/>
              </a:ext>
            </a:extLst>
          </p:cNvPr>
          <p:cNvPicPr>
            <a:picLocks/>
          </p:cNvPicPr>
          <p:nvPr/>
        </p:nvPicPr>
        <p:blipFill>
          <a:blip r:embed="rId2"/>
          <a:stretch>
            <a:fillRect/>
          </a:stretch>
        </p:blipFill>
        <p:spPr>
          <a:xfrm>
            <a:off x="2351701" y="1198420"/>
            <a:ext cx="6789600" cy="1508400"/>
          </a:xfrm>
          <a:prstGeom prst="rect">
            <a:avLst/>
          </a:prstGeom>
        </p:spPr>
      </p:pic>
      <p:sp>
        <p:nvSpPr>
          <p:cNvPr id="6" name="Google Shape;124;p18">
            <a:extLst>
              <a:ext uri="{FF2B5EF4-FFF2-40B4-BE49-F238E27FC236}">
                <a16:creationId xmlns:a16="http://schemas.microsoft.com/office/drawing/2014/main" id="{F3E3FC2D-E597-BC40-7E8B-026662611D7B}"/>
              </a:ext>
            </a:extLst>
          </p:cNvPr>
          <p:cNvSpPr/>
          <p:nvPr/>
        </p:nvSpPr>
        <p:spPr>
          <a:xfrm>
            <a:off x="2729282" y="436929"/>
            <a:ext cx="3459082" cy="432936"/>
          </a:xfrm>
          <a:prstGeom prst="rect">
            <a:avLst/>
          </a:prstGeom>
          <a:noFill/>
          <a:ln>
            <a:noFill/>
          </a:ln>
        </p:spPr>
        <p:txBody>
          <a:bodyPr spcFirstLastPara="1" wrap="square" lIns="90000" tIns="45000" rIns="90000" bIns="450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700"/>
              <a:buFont typeface="Arial"/>
              <a:buNone/>
              <a:tabLst/>
              <a:defRPr/>
            </a:pPr>
            <a:r>
              <a:rPr kumimoji="0" lang="en-SG" sz="1400" b="1" i="0" u="none" strike="noStrike" kern="0" cap="none" spc="0" normalizeH="0" baseline="0" noProof="0" dirty="0">
                <a:ln>
                  <a:noFill/>
                </a:ln>
                <a:solidFill>
                  <a:srgbClr val="000000"/>
                </a:solidFill>
                <a:effectLst/>
                <a:uLnTx/>
                <a:uFillTx/>
                <a:latin typeface="Calibri"/>
                <a:ea typeface="Calibri"/>
                <a:cs typeface="Calibri"/>
                <a:sym typeface="Calibri"/>
              </a:rPr>
              <a:t>Influenza Emerging Variants by Spread
</a:t>
            </a:r>
            <a:endParaRPr kumimoji="0" sz="14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5" name="TextBox 24">
            <a:extLst>
              <a:ext uri="{FF2B5EF4-FFF2-40B4-BE49-F238E27FC236}">
                <a16:creationId xmlns:a16="http://schemas.microsoft.com/office/drawing/2014/main" id="{CDE0CAC3-63BF-156A-23E0-67C6155BC8D5}"/>
              </a:ext>
            </a:extLst>
          </p:cNvPr>
          <p:cNvSpPr txBox="1"/>
          <p:nvPr/>
        </p:nvSpPr>
        <p:spPr>
          <a:xfrm>
            <a:off x="333630" y="951665"/>
            <a:ext cx="190148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Differentiating Mutations*</a:t>
            </a:r>
            <a:endParaRPr kumimoji="0" lang="en-SG"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6" name="TextBox 25">
            <a:extLst>
              <a:ext uri="{FF2B5EF4-FFF2-40B4-BE49-F238E27FC236}">
                <a16:creationId xmlns:a16="http://schemas.microsoft.com/office/drawing/2014/main" id="{DE999742-E1FD-0EF6-5E8D-E59EEE6EBD66}"/>
              </a:ext>
            </a:extLst>
          </p:cNvPr>
          <p:cNvSpPr txBox="1"/>
          <p:nvPr/>
        </p:nvSpPr>
        <p:spPr>
          <a:xfrm>
            <a:off x="180929" y="781900"/>
            <a:ext cx="113043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Subtype/Clade</a:t>
            </a:r>
            <a:endParaRPr kumimoji="0" lang="en-SG"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7" name="TextBox 26">
            <a:extLst>
              <a:ext uri="{FF2B5EF4-FFF2-40B4-BE49-F238E27FC236}">
                <a16:creationId xmlns:a16="http://schemas.microsoft.com/office/drawing/2014/main" id="{2940D0AF-0381-72DF-4D6E-99F95AE287EF}"/>
              </a:ext>
            </a:extLst>
          </p:cNvPr>
          <p:cNvSpPr txBox="1"/>
          <p:nvPr/>
        </p:nvSpPr>
        <p:spPr>
          <a:xfrm>
            <a:off x="1637708" y="779540"/>
            <a:ext cx="61927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Count</a:t>
            </a:r>
            <a:r>
              <a:rPr kumimoji="0" lang="en-US" sz="12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rPr>
              <a:t>^</a:t>
            </a:r>
            <a:endParaRPr kumimoji="0" lang="en-SG" sz="12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2" name="TextBox 41">
            <a:extLst>
              <a:ext uri="{FF2B5EF4-FFF2-40B4-BE49-F238E27FC236}">
                <a16:creationId xmlns:a16="http://schemas.microsoft.com/office/drawing/2014/main" id="{1894D665-46DE-3E10-A70F-B188E567A284}"/>
              </a:ext>
            </a:extLst>
          </p:cNvPr>
          <p:cNvSpPr txBox="1"/>
          <p:nvPr/>
        </p:nvSpPr>
        <p:spPr>
          <a:xfrm>
            <a:off x="2544369" y="729302"/>
            <a:ext cx="853119"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Cumulative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locations</a:t>
            </a:r>
            <a:endParaRPr kumimoji="0" lang="en-SG" sz="11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nvGrpSpPr>
          <p:cNvPr id="43" name="Group 42">
            <a:extLst>
              <a:ext uri="{FF2B5EF4-FFF2-40B4-BE49-F238E27FC236}">
                <a16:creationId xmlns:a16="http://schemas.microsoft.com/office/drawing/2014/main" id="{7B8DFCEB-EE25-BD7E-2EB2-F5FEE93316F2}"/>
              </a:ext>
            </a:extLst>
          </p:cNvPr>
          <p:cNvGrpSpPr/>
          <p:nvPr/>
        </p:nvGrpSpPr>
        <p:grpSpPr>
          <a:xfrm>
            <a:off x="3697498" y="765041"/>
            <a:ext cx="2908860" cy="400110"/>
            <a:chOff x="3506585" y="781411"/>
            <a:chExt cx="2908860" cy="400110"/>
          </a:xfrm>
        </p:grpSpPr>
        <p:sp>
          <p:nvSpPr>
            <p:cNvPr id="44" name="TextBox 43">
              <a:extLst>
                <a:ext uri="{FF2B5EF4-FFF2-40B4-BE49-F238E27FC236}">
                  <a16:creationId xmlns:a16="http://schemas.microsoft.com/office/drawing/2014/main" id="{C3215F53-F0CD-DAF8-9A0F-F404086D7613}"/>
                </a:ext>
              </a:extLst>
            </p:cNvPr>
            <p:cNvSpPr txBox="1"/>
            <p:nvPr/>
          </p:nvSpPr>
          <p:spPr>
            <a:xfrm>
              <a:off x="3506585" y="781411"/>
              <a:ext cx="62228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North</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America</a:t>
              </a:r>
              <a:endParaRPr kumimoji="0" lang="en-SG" sz="10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5" name="TextBox 44">
              <a:extLst>
                <a:ext uri="{FF2B5EF4-FFF2-40B4-BE49-F238E27FC236}">
                  <a16:creationId xmlns:a16="http://schemas.microsoft.com/office/drawing/2014/main" id="{217CC433-CB34-08B7-AE17-A397867736AF}"/>
                </a:ext>
              </a:extLst>
            </p:cNvPr>
            <p:cNvSpPr txBox="1"/>
            <p:nvPr/>
          </p:nvSpPr>
          <p:spPr>
            <a:xfrm>
              <a:off x="3984909" y="781411"/>
              <a:ext cx="62228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South</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America</a:t>
              </a:r>
              <a:endParaRPr kumimoji="0" lang="en-SG" sz="10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6" name="TextBox 45">
              <a:extLst>
                <a:ext uri="{FF2B5EF4-FFF2-40B4-BE49-F238E27FC236}">
                  <a16:creationId xmlns:a16="http://schemas.microsoft.com/office/drawing/2014/main" id="{DC0C0505-72D6-BDAE-0603-C087386FEBA5}"/>
                </a:ext>
              </a:extLst>
            </p:cNvPr>
            <p:cNvSpPr txBox="1"/>
            <p:nvPr/>
          </p:nvSpPr>
          <p:spPr>
            <a:xfrm>
              <a:off x="4472856" y="893934"/>
              <a:ext cx="562975"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Europe</a:t>
              </a:r>
              <a:endParaRPr kumimoji="0" lang="en-SG" sz="10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7" name="TextBox 46">
              <a:extLst>
                <a:ext uri="{FF2B5EF4-FFF2-40B4-BE49-F238E27FC236}">
                  <a16:creationId xmlns:a16="http://schemas.microsoft.com/office/drawing/2014/main" id="{9B773536-5AA6-0591-12B7-94038CD7CA8E}"/>
                </a:ext>
              </a:extLst>
            </p:cNvPr>
            <p:cNvSpPr txBox="1"/>
            <p:nvPr/>
          </p:nvSpPr>
          <p:spPr>
            <a:xfrm>
              <a:off x="4967437" y="890928"/>
              <a:ext cx="49404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Africa</a:t>
              </a:r>
              <a:endParaRPr kumimoji="0" lang="en-SG" sz="10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8" name="TextBox 47">
              <a:extLst>
                <a:ext uri="{FF2B5EF4-FFF2-40B4-BE49-F238E27FC236}">
                  <a16:creationId xmlns:a16="http://schemas.microsoft.com/office/drawing/2014/main" id="{BB9BB666-1857-A1C6-8788-6D78C1B22DCB}"/>
                </a:ext>
              </a:extLst>
            </p:cNvPr>
            <p:cNvSpPr txBox="1"/>
            <p:nvPr/>
          </p:nvSpPr>
          <p:spPr>
            <a:xfrm>
              <a:off x="5439668" y="888498"/>
              <a:ext cx="407484"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Asia</a:t>
              </a:r>
              <a:endParaRPr kumimoji="0" lang="en-SG" sz="10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9" name="TextBox 48">
              <a:extLst>
                <a:ext uri="{FF2B5EF4-FFF2-40B4-BE49-F238E27FC236}">
                  <a16:creationId xmlns:a16="http://schemas.microsoft.com/office/drawing/2014/main" id="{07B3901C-83A4-8B27-7567-84C4C65BFE52}"/>
                </a:ext>
              </a:extLst>
            </p:cNvPr>
            <p:cNvSpPr txBox="1"/>
            <p:nvPr/>
          </p:nvSpPr>
          <p:spPr>
            <a:xfrm>
              <a:off x="5801174" y="897193"/>
              <a:ext cx="61427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Oceania</a:t>
              </a:r>
              <a:endParaRPr kumimoji="0" lang="en-SG" sz="10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sp>
        <p:nvSpPr>
          <p:cNvPr id="50" name="TextBox 49">
            <a:extLst>
              <a:ext uri="{FF2B5EF4-FFF2-40B4-BE49-F238E27FC236}">
                <a16:creationId xmlns:a16="http://schemas.microsoft.com/office/drawing/2014/main" id="{684D1E0F-A33F-0C88-2BF4-E30404DCC921}"/>
              </a:ext>
            </a:extLst>
          </p:cNvPr>
          <p:cNvSpPr txBox="1"/>
          <p:nvPr/>
        </p:nvSpPr>
        <p:spPr>
          <a:xfrm>
            <a:off x="309966" y="5612101"/>
            <a:ext cx="6700526" cy="9925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^Count in past 100 days from analysis date</a:t>
            </a:r>
            <a:endParaRPr kumimoji="0" lang="en-SG" sz="105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*All amino acid changes were tracked for HA sequences collected in the last 100 days. Next, only amino acid changes that have gained &gt;=4 new locations in the last 50 days were selected to be part of a variant mutation signature (constellation). Each row represents a unique emerging variant mutation signature. Differentiating mutations refer to the amino acid changes in the emerging variant that set it apart from all other emerging variants in the first 50 days.</a:t>
            </a:r>
          </a:p>
        </p:txBody>
      </p:sp>
      <p:sp>
        <p:nvSpPr>
          <p:cNvPr id="37" name="TextBox 36">
            <a:extLst>
              <a:ext uri="{FF2B5EF4-FFF2-40B4-BE49-F238E27FC236}">
                <a16:creationId xmlns:a16="http://schemas.microsoft.com/office/drawing/2014/main" id="{4B21C228-D86F-8237-489D-9BB978CA3C74}"/>
              </a:ext>
            </a:extLst>
          </p:cNvPr>
          <p:cNvSpPr txBox="1"/>
          <p:nvPr/>
        </p:nvSpPr>
        <p:spPr>
          <a:xfrm>
            <a:off x="7313032" y="821003"/>
            <a:ext cx="71205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geoMap</a:t>
            </a:r>
            <a:endParaRPr kumimoji="0" lang="en-SG" sz="12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 name="Google Shape;124;p18">
            <a:extLst>
              <a:ext uri="{FF2B5EF4-FFF2-40B4-BE49-F238E27FC236}">
                <a16:creationId xmlns:a16="http://schemas.microsoft.com/office/drawing/2014/main" id="{6F8D1927-ABE1-8683-07CE-1F13FE59161F}"/>
              </a:ext>
            </a:extLst>
          </p:cNvPr>
          <p:cNvSpPr/>
          <p:nvPr/>
        </p:nvSpPr>
        <p:spPr>
          <a:xfrm>
            <a:off x="5630581" y="10410"/>
            <a:ext cx="3361324" cy="432936"/>
          </a:xfrm>
          <a:prstGeom prst="rect">
            <a:avLst/>
          </a:prstGeom>
          <a:noFill/>
          <a:ln>
            <a:noFill/>
          </a:ln>
        </p:spPr>
        <p:txBody>
          <a:bodyPr spcFirstLastPara="1" wrap="square" lIns="90000" tIns="45000" rIns="90000" bIns="450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700"/>
              <a:buFont typeface="Arial"/>
              <a:buNone/>
              <a:tabLst/>
              <a:defRPr/>
            </a:pPr>
            <a:r>
              <a:rPr kumimoji="0" lang="en-SG" sz="1600" b="1" i="0" u="none" strike="noStrike" kern="0" cap="none" spc="0" normalizeH="0" baseline="0" noProof="0" dirty="0">
                <a:ln>
                  <a:noFill/>
                </a:ln>
                <a:solidFill>
                  <a:srgbClr val="000000"/>
                </a:solidFill>
                <a:effectLst/>
                <a:uLnTx/>
                <a:uFillTx/>
                <a:latin typeface="Calibri"/>
                <a:ea typeface="Calibri"/>
                <a:cs typeface="Calibri"/>
                <a:sym typeface="Calibri"/>
              </a:rPr>
              <a:t>Emerging variant analysis 2025-01-07</a:t>
            </a:r>
            <a:endParaRPr kumimoji="0" sz="16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8" name="TextBox 7">
            <a:extLst>
              <a:ext uri="{FF2B5EF4-FFF2-40B4-BE49-F238E27FC236}">
                <a16:creationId xmlns:a16="http://schemas.microsoft.com/office/drawing/2014/main" id="{A9A7972B-55FA-7F60-799D-943F51CD3A4B}"/>
              </a:ext>
            </a:extLst>
          </p:cNvPr>
          <p:cNvSpPr txBox="1"/>
          <p:nvPr/>
        </p:nvSpPr>
        <p:spPr>
          <a:xfrm>
            <a:off x="-6630" y="1158878"/>
            <a:ext cx="1830950"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H3N2/3C.2a1b.2a.2a.3a.1</a:t>
            </a:r>
          </a:p>
        </p:txBody>
      </p:sp>
      <p:sp>
        <p:nvSpPr>
          <p:cNvPr id="10" name="TextBox 9">
            <a:extLst>
              <a:ext uri="{FF2B5EF4-FFF2-40B4-BE49-F238E27FC236}">
                <a16:creationId xmlns:a16="http://schemas.microsoft.com/office/drawing/2014/main" id="{755C94AE-337F-B5CA-9044-62E3EF19C152}"/>
              </a:ext>
            </a:extLst>
          </p:cNvPr>
          <p:cNvSpPr txBox="1"/>
          <p:nvPr/>
        </p:nvSpPr>
        <p:spPr>
          <a:xfrm>
            <a:off x="1776643" y="1158226"/>
            <a:ext cx="420308"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1</a:t>
            </a:r>
            <a:r>
              <a:rPr kumimoji="0" lang="en-SG"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55</a:t>
            </a:r>
          </a:p>
        </p:txBody>
      </p:sp>
      <p:sp>
        <p:nvSpPr>
          <p:cNvPr id="20" name="TextBox 19">
            <a:extLst>
              <a:ext uri="{FF2B5EF4-FFF2-40B4-BE49-F238E27FC236}">
                <a16:creationId xmlns:a16="http://schemas.microsoft.com/office/drawing/2014/main" id="{CF46E2B6-AB25-2E4C-BCD7-C9D2B675DA93}"/>
              </a:ext>
            </a:extLst>
          </p:cNvPr>
          <p:cNvSpPr txBox="1"/>
          <p:nvPr/>
        </p:nvSpPr>
        <p:spPr>
          <a:xfrm>
            <a:off x="136539" y="1434572"/>
            <a:ext cx="1931956" cy="261610"/>
          </a:xfrm>
          <a:prstGeom prst="rect">
            <a:avLst/>
          </a:prstGeom>
          <a:noFill/>
        </p:spPr>
        <p:txBody>
          <a:bodyPr wrap="square" rtlCol="0">
            <a:spAutoFit/>
          </a:bodyPr>
          <a:lstStyle>
            <a:defPPr marR="0" lvl="0" algn="l" rtl="0">
              <a:lnSpc>
                <a:spcPct val="100000"/>
              </a:lnSpc>
              <a:spcBef>
                <a:spcPts val="0"/>
              </a:spcBef>
              <a:spcAft>
                <a:spcPts val="0"/>
              </a:spcAft>
            </a:defPPr>
            <a:lvl1pPr>
              <a:defRPr sz="1000">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+HA_T151K</a:t>
            </a:r>
          </a:p>
        </p:txBody>
      </p:sp>
      <p:sp>
        <p:nvSpPr>
          <p:cNvPr id="21" name="TextBox 20">
            <a:extLst>
              <a:ext uri="{FF2B5EF4-FFF2-40B4-BE49-F238E27FC236}">
                <a16:creationId xmlns:a16="http://schemas.microsoft.com/office/drawing/2014/main" id="{5B824F5E-0F0E-1FB2-2409-25551A134956}"/>
              </a:ext>
            </a:extLst>
          </p:cNvPr>
          <p:cNvSpPr txBox="1"/>
          <p:nvPr/>
        </p:nvSpPr>
        <p:spPr>
          <a:xfrm rot="16200000">
            <a:off x="3218228" y="1932788"/>
            <a:ext cx="64516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prevalence</a:t>
            </a:r>
            <a:endParaRPr kumimoji="0" lang="en-SG" sz="1100" b="1"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 name="TextBox 4">
            <a:extLst>
              <a:ext uri="{FF2B5EF4-FFF2-40B4-BE49-F238E27FC236}">
                <a16:creationId xmlns:a16="http://schemas.microsoft.com/office/drawing/2014/main" id="{1AA049DA-3420-1496-3D71-732044584368}"/>
              </a:ext>
            </a:extLst>
          </p:cNvPr>
          <p:cNvSpPr/>
          <p:nvPr/>
        </p:nvSpPr>
        <p:spPr>
          <a:xfrm>
            <a:off x="292680" y="201240"/>
            <a:ext cx="1745280" cy="333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SG" sz="1600" b="1" strike="noStrike" spc="-1" dirty="0" err="1">
                <a:solidFill>
                  <a:srgbClr val="000000"/>
                </a:solidFill>
                <a:latin typeface="Calibri"/>
                <a:ea typeface="Arial"/>
              </a:rPr>
              <a:t>EpiFlu</a:t>
            </a:r>
            <a:r>
              <a:rPr lang="en-SG" sz="1200" b="0" strike="noStrike" spc="-1" baseline="50000" dirty="0">
                <a:solidFill>
                  <a:srgbClr val="000000"/>
                </a:solidFill>
                <a:latin typeface="Calibri"/>
                <a:ea typeface="Arial"/>
              </a:rPr>
              <a:t>™ </a:t>
            </a:r>
            <a:r>
              <a:rPr lang="en-SG" sz="1600" b="1" strike="noStrike" spc="-1" dirty="0">
                <a:solidFill>
                  <a:srgbClr val="000000"/>
                </a:solidFill>
                <a:latin typeface="Calibri"/>
                <a:ea typeface="Arial"/>
              </a:rPr>
              <a:t>Update</a:t>
            </a:r>
            <a:endParaRPr lang="en-US" sz="1600" b="0" strike="noStrike" spc="-1" dirty="0">
              <a:solidFill>
                <a:srgbClr val="000000"/>
              </a:solidFill>
              <a:latin typeface="Arial"/>
            </a:endParaRPr>
          </a:p>
        </p:txBody>
      </p:sp>
      <p:pic>
        <p:nvPicPr>
          <p:cNvPr id="28" name="Google Shape;77;p15">
            <a:extLst>
              <a:ext uri="{FF2B5EF4-FFF2-40B4-BE49-F238E27FC236}">
                <a16:creationId xmlns:a16="http://schemas.microsoft.com/office/drawing/2014/main" id="{69CF9380-6EC0-1941-A84E-3C6450027CF7}"/>
              </a:ext>
            </a:extLst>
          </p:cNvPr>
          <p:cNvPicPr/>
          <p:nvPr/>
        </p:nvPicPr>
        <p:blipFill>
          <a:blip r:embed="rId3"/>
          <a:stretch/>
        </p:blipFill>
        <p:spPr>
          <a:xfrm>
            <a:off x="7570080" y="5929200"/>
            <a:ext cx="1421640" cy="926280"/>
          </a:xfrm>
          <a:prstGeom prst="rect">
            <a:avLst/>
          </a:prstGeom>
          <a:ln w="0">
            <a:noFill/>
          </a:ln>
        </p:spPr>
      </p:pic>
    </p:spTree>
    <p:extLst>
      <p:ext uri="{BB962C8B-B14F-4D97-AF65-F5344CB8AC3E}">
        <p14:creationId xmlns:p14="http://schemas.microsoft.com/office/powerpoint/2010/main" val="885821228"/>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0.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3.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6.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7.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8.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9.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28723</TotalTime>
  <Words>6645</Words>
  <Application>Microsoft Macintosh PowerPoint</Application>
  <PresentationFormat>On-screen Show (4:3)</PresentationFormat>
  <Paragraphs>709</Paragraphs>
  <Slides>33</Slides>
  <Notes>3</Notes>
  <HiddenSlides>0</HiddenSlides>
  <MMClips>0</MMClips>
  <ScaleCrop>false</ScaleCrop>
  <HeadingPairs>
    <vt:vector size="6" baseType="variant">
      <vt:variant>
        <vt:lpstr>Fonts Used</vt:lpstr>
      </vt:variant>
      <vt:variant>
        <vt:i4>9</vt:i4>
      </vt:variant>
      <vt:variant>
        <vt:lpstr>Theme</vt:lpstr>
      </vt:variant>
      <vt:variant>
        <vt:i4>13</vt:i4>
      </vt:variant>
      <vt:variant>
        <vt:lpstr>Slide Titles</vt:lpstr>
      </vt:variant>
      <vt:variant>
        <vt:i4>33</vt:i4>
      </vt:variant>
    </vt:vector>
  </HeadingPairs>
  <TitlesOfParts>
    <vt:vector size="55" baseType="lpstr">
      <vt:lpstr>Aptos</vt:lpstr>
      <vt:lpstr>Arial</vt:lpstr>
      <vt:lpstr>Calibri</vt:lpstr>
      <vt:lpstr>HHCJTE+ArialMT</vt:lpstr>
      <vt:lpstr>Lato</vt:lpstr>
      <vt:lpstr>Symbol</vt:lpstr>
      <vt:lpstr>Times New Roman</vt:lpstr>
      <vt:lpstr>Wingdings</vt:lpstr>
      <vt:lpstr>WVWZHB+ArialMT</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Mpox surface protein analysis</vt:lpstr>
      <vt:lpstr>Mutational Differences in Surface Proteins between MVA VACV, clade Ib and clade IIb Mpox viruses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GISAID_Analysis_Update_20250109</dc:title>
  <dc:subject/>
  <dc:creator>© 2025 The GISAID Initiative</dc:creator>
  <cp:keywords/>
  <dc:description/>
  <cp:lastModifiedBy>-</cp:lastModifiedBy>
  <cp:revision>2</cp:revision>
  <dcterms:modified xsi:type="dcterms:W3CDTF">2025-01-09T04:14:22Z</dcterms:modified>
  <cp:category/>
  <dc:language>en-US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otes">
    <vt:i4>8</vt:i4>
  </property>
  <property fmtid="{D5CDD505-2E9C-101B-9397-08002B2CF9AE}" pid="3" name="PresentationFormat">
    <vt:lpwstr>On-screen Show (4:3)</vt:lpwstr>
  </property>
  <property fmtid="{D5CDD505-2E9C-101B-9397-08002B2CF9AE}" pid="4" name="Slides">
    <vt:i4>33</vt:i4>
  </property>
</Properties>
</file>